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94" r:id="rId2"/>
    <p:sldId id="284" r:id="rId3"/>
    <p:sldId id="285" r:id="rId4"/>
    <p:sldId id="322" r:id="rId5"/>
    <p:sldId id="326" r:id="rId6"/>
    <p:sldId id="289" r:id="rId7"/>
    <p:sldId id="295" r:id="rId8"/>
    <p:sldId id="323" r:id="rId9"/>
    <p:sldId id="316" r:id="rId10"/>
    <p:sldId id="291" r:id="rId11"/>
    <p:sldId id="292" r:id="rId12"/>
    <p:sldId id="256" r:id="rId13"/>
    <p:sldId id="257" r:id="rId14"/>
    <p:sldId id="315" r:id="rId15"/>
    <p:sldId id="258" r:id="rId16"/>
    <p:sldId id="312" r:id="rId17"/>
    <p:sldId id="259" r:id="rId18"/>
    <p:sldId id="311" r:id="rId19"/>
    <p:sldId id="260" r:id="rId20"/>
    <p:sldId id="313" r:id="rId21"/>
    <p:sldId id="261" r:id="rId22"/>
    <p:sldId id="262" r:id="rId23"/>
    <p:sldId id="263" r:id="rId24"/>
    <p:sldId id="314" r:id="rId25"/>
    <p:sldId id="303" r:id="rId26"/>
    <p:sldId id="264" r:id="rId27"/>
    <p:sldId id="300" r:id="rId28"/>
    <p:sldId id="265" r:id="rId29"/>
    <p:sldId id="266" r:id="rId30"/>
    <p:sldId id="301" r:id="rId31"/>
    <p:sldId id="327" r:id="rId32"/>
    <p:sldId id="325" r:id="rId33"/>
    <p:sldId id="324" r:id="rId34"/>
    <p:sldId id="318" r:id="rId35"/>
    <p:sldId id="268" r:id="rId36"/>
    <p:sldId id="269" r:id="rId37"/>
    <p:sldId id="270" r:id="rId38"/>
    <p:sldId id="271" r:id="rId39"/>
    <p:sldId id="320" r:id="rId40"/>
    <p:sldId id="272" r:id="rId41"/>
    <p:sldId id="302" r:id="rId42"/>
    <p:sldId id="273" r:id="rId43"/>
    <p:sldId id="321" r:id="rId44"/>
    <p:sldId id="274" r:id="rId45"/>
    <p:sldId id="275" r:id="rId46"/>
    <p:sldId id="276" r:id="rId47"/>
    <p:sldId id="32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758DC74-3460-4147-B36A-9483FCBD8C8A}">
          <p14:sldIdLst>
            <p14:sldId id="294"/>
            <p14:sldId id="284"/>
            <p14:sldId id="285"/>
            <p14:sldId id="322"/>
            <p14:sldId id="326"/>
            <p14:sldId id="289"/>
            <p14:sldId id="295"/>
            <p14:sldId id="323"/>
            <p14:sldId id="316"/>
            <p14:sldId id="291"/>
            <p14:sldId id="292"/>
          </p14:sldIdLst>
        </p14:section>
        <p14:section name="Aide à la mobilité" id="{2BCDB54F-3332-4C78-97BF-FAE575C75D43}">
          <p14:sldIdLst>
            <p14:sldId id="256"/>
            <p14:sldId id="257"/>
            <p14:sldId id="315"/>
            <p14:sldId id="258"/>
            <p14:sldId id="312"/>
            <p14:sldId id="259"/>
            <p14:sldId id="311"/>
            <p14:sldId id="260"/>
            <p14:sldId id="313"/>
            <p14:sldId id="261"/>
            <p14:sldId id="262"/>
            <p14:sldId id="263"/>
            <p14:sldId id="314"/>
            <p14:sldId id="303"/>
          </p14:sldIdLst>
        </p14:section>
        <p14:section name="Aide respiratoire" id="{FB09FACB-7781-4F97-A26E-24C2DB1C67F1}">
          <p14:sldIdLst>
            <p14:sldId id="264"/>
            <p14:sldId id="300"/>
            <p14:sldId id="265"/>
            <p14:sldId id="266"/>
            <p14:sldId id="301"/>
            <p14:sldId id="327"/>
            <p14:sldId id="325"/>
            <p14:sldId id="324"/>
          </p14:sldIdLst>
        </p14:section>
        <p14:section name="Aménagement" id="{76F042CA-0E3E-46E4-AF8F-6CB44AC43FF7}">
          <p14:sldIdLst>
            <p14:sldId id="318"/>
            <p14:sldId id="268"/>
            <p14:sldId id="269"/>
            <p14:sldId id="270"/>
            <p14:sldId id="271"/>
          </p14:sldIdLst>
        </p14:section>
        <p14:section name="Incontinence et langes" id="{721E9A68-36FD-4AC1-A3EF-BE045635D2A3}">
          <p14:sldIdLst>
            <p14:sldId id="320"/>
            <p14:sldId id="272"/>
            <p14:sldId id="302"/>
            <p14:sldId id="273"/>
          </p14:sldIdLst>
        </p14:section>
        <p14:section name="Maternité" id="{087F8F75-2AA7-414F-A437-F425D9717BCD}">
          <p14:sldIdLst>
            <p14:sldId id="321"/>
            <p14:sldId id="274"/>
            <p14:sldId id="275"/>
            <p14:sldId id="276"/>
            <p14:sldId id="328"/>
          </p14:sldIdLst>
        </p14:section>
      </p14:sectionLst>
    </p:ex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0B710-DD66-9235-BA00-95D69A5C3D51}" name="Gerday, AnneFrancoise" initials="AG" userId="S::annefrancoise.gerday@solidaris.be::6dc2893b-f2eb-405d-a422-4a5f2b5a032f" providerId="AD"/>
  <p188:author id="{70D5946B-C255-07F5-0D9F-8E2ED9468887}" name="Job, Steve" initials="JS" userId="S::steve.job@solidaris.be::b352ba2e-f76a-4e6d-890e-68981a14469a" providerId="AD"/>
  <p188:author id="{1A67F7A5-8735-B6D1-3FF7-3080FD0A7D58}" name="Schreck, Isabelle" initials="SI" userId="S::isabelle.schreck@solidaris.be::1cbc9987-8a35-433c-8499-d1ed1dafd42c" providerId="AD"/>
  <p188:author id="{E0F2F5EA-CD15-FD43-9CE6-68C47AD22F2C}" name="clemence.robert@pharmasante.be" initials="cl" userId="S::urn:spo:guest#clemence.robert@pharmasante.b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69" autoAdjust="0"/>
  </p:normalViewPr>
  <p:slideViewPr>
    <p:cSldViewPr snapToGrid="0">
      <p:cViewPr varScale="1">
        <p:scale>
          <a:sx n="69" d="100"/>
          <a:sy n="69" d="100"/>
        </p:scale>
        <p:origin x="1858" y="278"/>
      </p:cViewPr>
      <p:guideLst>
        <p:guide orient="horz" pos="2160"/>
        <p:guide pos="28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41.xml"/><Relationship Id="rId1" Type="http://schemas.openxmlformats.org/officeDocument/2006/relationships/slide" Target="../slides/slide40.xml"/></Relationships>
</file>

<file path=ppt/diagrams/_rels/data11.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slide" Target="../slides/slide45.xml"/><Relationship Id="rId1" Type="http://schemas.openxmlformats.org/officeDocument/2006/relationships/slide" Target="../slides/slide44.xml"/></Relationships>
</file>

<file path=ppt/diagrams/_rels/data6.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8.xml"/><Relationship Id="rId1" Type="http://schemas.openxmlformats.org/officeDocument/2006/relationships/slide" Target="../slides/slide26.xml"/><Relationship Id="rId4" Type="http://schemas.openxmlformats.org/officeDocument/2006/relationships/slide" Target="../slides/slide30.xml"/></Relationships>
</file>

<file path=ppt/diagrams/_rels/data9.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6.xml"/><Relationship Id="rId1" Type="http://schemas.openxmlformats.org/officeDocument/2006/relationships/slide" Target="../slides/slide35.xml"/><Relationship Id="rId4"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3EBC6-D388-45D0-8CEC-DD90648842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EE8687-B424-43AF-86BE-F0C3E5B0BB5E}">
      <dgm:prSet/>
      <dgm:spPr/>
      <dgm:t>
        <a:bodyPr/>
        <a:lstStyle/>
        <a:p>
          <a:r>
            <a:rPr lang="fr-BE" noProof="0"/>
            <a:t>2.Le bénéficiaire va chez le médecin traitant avec l’annexe 1 pour la compléter.</a:t>
          </a:r>
        </a:p>
      </dgm:t>
    </dgm:pt>
    <dgm:pt modelId="{91077F29-BECE-4A67-A2A9-98B42B4F28C3}" type="parTrans" cxnId="{34CFCCC4-4D36-406C-8BF9-7025A20C02A4}">
      <dgm:prSet/>
      <dgm:spPr/>
      <dgm:t>
        <a:bodyPr/>
        <a:lstStyle/>
        <a:p>
          <a:endParaRPr lang="en-US"/>
        </a:p>
      </dgm:t>
    </dgm:pt>
    <dgm:pt modelId="{F7349AAC-3445-4C1F-80E5-5A872FF386FD}" type="sibTrans" cxnId="{34CFCCC4-4D36-406C-8BF9-7025A20C02A4}">
      <dgm:prSet/>
      <dgm:spPr/>
      <dgm:t>
        <a:bodyPr/>
        <a:lstStyle/>
        <a:p>
          <a:endParaRPr lang="en-US"/>
        </a:p>
      </dgm:t>
    </dgm:pt>
    <dgm:pt modelId="{3732E782-5CFF-4D34-95A1-75179B8D1C66}">
      <dgm:prSet/>
      <dgm:spPr/>
      <dgm:t>
        <a:bodyPr/>
        <a:lstStyle/>
        <a:p>
          <a:r>
            <a:rPr lang="fr-BE" noProof="0"/>
            <a:t>3. Le bénéficiaire remet l’annexe 1 au bandagiste qui contrôle que tous les critères sont remplis et introduit une demande auprès du médecin-conseil.</a:t>
          </a:r>
        </a:p>
      </dgm:t>
    </dgm:pt>
    <dgm:pt modelId="{706D1CF7-8DD4-4EF5-8A78-743A2F060641}" type="parTrans" cxnId="{F60B1A43-0CAB-45CA-8F7B-C46B4DEE4499}">
      <dgm:prSet/>
      <dgm:spPr/>
      <dgm:t>
        <a:bodyPr/>
        <a:lstStyle/>
        <a:p>
          <a:endParaRPr lang="en-US"/>
        </a:p>
      </dgm:t>
    </dgm:pt>
    <dgm:pt modelId="{196495FB-35A6-449B-863A-CF191B62D247}" type="sibTrans" cxnId="{F60B1A43-0CAB-45CA-8F7B-C46B4DEE4499}">
      <dgm:prSet/>
      <dgm:spPr/>
      <dgm:t>
        <a:bodyPr/>
        <a:lstStyle/>
        <a:p>
          <a:endParaRPr lang="en-US"/>
        </a:p>
      </dgm:t>
    </dgm:pt>
    <dgm:pt modelId="{876676A0-BDC7-46DE-B7C6-9B0627E7F4F9}">
      <dgm:prSet/>
      <dgm:spPr/>
      <dgm:t>
        <a:bodyPr/>
        <a:lstStyle/>
        <a:p>
          <a:r>
            <a:rPr lang="fr-BE" noProof="0"/>
            <a:t>4.Le médecin-conseil délivre l’accord et l’envoie au bandagiste.</a:t>
          </a:r>
        </a:p>
      </dgm:t>
    </dgm:pt>
    <dgm:pt modelId="{5DBD62E8-BCA3-4B0C-8D88-31D50DC022E7}" type="parTrans" cxnId="{8ABF458A-40CC-4B7D-ABF4-7512777C0474}">
      <dgm:prSet/>
      <dgm:spPr/>
      <dgm:t>
        <a:bodyPr/>
        <a:lstStyle/>
        <a:p>
          <a:endParaRPr lang="en-US"/>
        </a:p>
      </dgm:t>
    </dgm:pt>
    <dgm:pt modelId="{37D2C9AF-453D-4AC7-A541-97E1013FDE95}" type="sibTrans" cxnId="{8ABF458A-40CC-4B7D-ABF4-7512777C0474}">
      <dgm:prSet/>
      <dgm:spPr/>
      <dgm:t>
        <a:bodyPr/>
        <a:lstStyle/>
        <a:p>
          <a:endParaRPr lang="en-US"/>
        </a:p>
      </dgm:t>
    </dgm:pt>
    <dgm:pt modelId="{BE5F527F-081F-40BB-860D-0BFABC2D2548}">
      <dgm:prSet/>
      <dgm:spPr/>
      <dgm:t>
        <a:bodyPr/>
        <a:lstStyle/>
        <a:p>
          <a:r>
            <a:rPr lang="fr-BE" noProof="0"/>
            <a:t>5.Le bandagiste délivre la voiturette au bénéficiaire.</a:t>
          </a:r>
        </a:p>
      </dgm:t>
    </dgm:pt>
    <dgm:pt modelId="{B3B0D9E9-47A0-4176-8DBE-BCD06C9755B7}" type="parTrans" cxnId="{DF14EF60-79F6-4F8F-8A02-124E923E3A98}">
      <dgm:prSet/>
      <dgm:spPr/>
      <dgm:t>
        <a:bodyPr/>
        <a:lstStyle/>
        <a:p>
          <a:endParaRPr lang="en-US"/>
        </a:p>
      </dgm:t>
    </dgm:pt>
    <dgm:pt modelId="{0AF43298-CC8B-4D70-8F38-5F7EB35F9ED1}" type="sibTrans" cxnId="{DF14EF60-79F6-4F8F-8A02-124E923E3A98}">
      <dgm:prSet/>
      <dgm:spPr/>
      <dgm:t>
        <a:bodyPr/>
        <a:lstStyle/>
        <a:p>
          <a:endParaRPr lang="en-US"/>
        </a:p>
      </dgm:t>
    </dgm:pt>
    <dgm:pt modelId="{517E8E52-5444-42DA-9BF8-5942A5C9EAF2}">
      <dgm:prSet/>
      <dgm:spPr/>
      <dgm:t>
        <a:bodyPr/>
        <a:lstStyle/>
        <a:p>
          <a:r>
            <a:rPr lang="fr-BE" noProof="0"/>
            <a:t>1.Le bénéficiaire se procure l’annexe 1 via soit Internet, AS de la Mutuelle, Ergo et bandagiste.</a:t>
          </a:r>
        </a:p>
      </dgm:t>
    </dgm:pt>
    <dgm:pt modelId="{E4CE9E56-4B3D-462E-A125-02BB0056A1A7}" type="parTrans" cxnId="{0C5A5054-55E5-47C4-9B5F-886216E86B81}">
      <dgm:prSet/>
      <dgm:spPr/>
      <dgm:t>
        <a:bodyPr/>
        <a:lstStyle/>
        <a:p>
          <a:endParaRPr lang="fr-BE"/>
        </a:p>
      </dgm:t>
    </dgm:pt>
    <dgm:pt modelId="{31FD284D-E5FD-485A-B23D-E2F9E9A1A8EB}" type="sibTrans" cxnId="{0C5A5054-55E5-47C4-9B5F-886216E86B81}">
      <dgm:prSet/>
      <dgm:spPr/>
      <dgm:t>
        <a:bodyPr/>
        <a:lstStyle/>
        <a:p>
          <a:endParaRPr lang="fr-BE"/>
        </a:p>
      </dgm:t>
    </dgm:pt>
    <dgm:pt modelId="{9F603598-31DE-4C8D-A748-1CA15426F045}" type="pres">
      <dgm:prSet presAssocID="{EF93EBC6-D388-45D0-8CEC-DD9064884246}" presName="linear" presStyleCnt="0">
        <dgm:presLayoutVars>
          <dgm:animLvl val="lvl"/>
          <dgm:resizeHandles val="exact"/>
        </dgm:presLayoutVars>
      </dgm:prSet>
      <dgm:spPr/>
    </dgm:pt>
    <dgm:pt modelId="{2A63367B-9388-4B40-8E0C-BC79D81EFE74}" type="pres">
      <dgm:prSet presAssocID="{517E8E52-5444-42DA-9BF8-5942A5C9EAF2}" presName="parentText" presStyleLbl="node1" presStyleIdx="0" presStyleCnt="5">
        <dgm:presLayoutVars>
          <dgm:chMax val="0"/>
          <dgm:bulletEnabled val="1"/>
        </dgm:presLayoutVars>
      </dgm:prSet>
      <dgm:spPr/>
    </dgm:pt>
    <dgm:pt modelId="{F8EA9547-F950-442D-9132-1F8979F76933}" type="pres">
      <dgm:prSet presAssocID="{31FD284D-E5FD-485A-B23D-E2F9E9A1A8EB}" presName="spacer" presStyleCnt="0"/>
      <dgm:spPr/>
    </dgm:pt>
    <dgm:pt modelId="{67E8CF94-EBF5-494D-A30A-A226776E8999}" type="pres">
      <dgm:prSet presAssocID="{A8EE8687-B424-43AF-86BE-F0C3E5B0BB5E}" presName="parentText" presStyleLbl="node1" presStyleIdx="1" presStyleCnt="5">
        <dgm:presLayoutVars>
          <dgm:chMax val="0"/>
          <dgm:bulletEnabled val="1"/>
        </dgm:presLayoutVars>
      </dgm:prSet>
      <dgm:spPr/>
    </dgm:pt>
    <dgm:pt modelId="{986C6005-8797-48E7-B3B9-C15211CB190A}" type="pres">
      <dgm:prSet presAssocID="{F7349AAC-3445-4C1F-80E5-5A872FF386FD}" presName="spacer" presStyleCnt="0"/>
      <dgm:spPr/>
    </dgm:pt>
    <dgm:pt modelId="{E8D6313E-2086-4D7F-99CF-3E7913FBC1E8}" type="pres">
      <dgm:prSet presAssocID="{3732E782-5CFF-4D34-95A1-75179B8D1C66}" presName="parentText" presStyleLbl="node1" presStyleIdx="2" presStyleCnt="5">
        <dgm:presLayoutVars>
          <dgm:chMax val="0"/>
          <dgm:bulletEnabled val="1"/>
        </dgm:presLayoutVars>
      </dgm:prSet>
      <dgm:spPr/>
    </dgm:pt>
    <dgm:pt modelId="{BF1E9FB1-F54E-412F-BA70-BC6E15671462}" type="pres">
      <dgm:prSet presAssocID="{196495FB-35A6-449B-863A-CF191B62D247}" presName="spacer" presStyleCnt="0"/>
      <dgm:spPr/>
    </dgm:pt>
    <dgm:pt modelId="{96A9BFF4-5D70-46D5-BC17-1DE829EEA16E}" type="pres">
      <dgm:prSet presAssocID="{876676A0-BDC7-46DE-B7C6-9B0627E7F4F9}" presName="parentText" presStyleLbl="node1" presStyleIdx="3" presStyleCnt="5">
        <dgm:presLayoutVars>
          <dgm:chMax val="0"/>
          <dgm:bulletEnabled val="1"/>
        </dgm:presLayoutVars>
      </dgm:prSet>
      <dgm:spPr/>
    </dgm:pt>
    <dgm:pt modelId="{FB4B32DF-09A8-4FF7-8324-DE974E846B30}" type="pres">
      <dgm:prSet presAssocID="{37D2C9AF-453D-4AC7-A541-97E1013FDE95}" presName="spacer" presStyleCnt="0"/>
      <dgm:spPr/>
    </dgm:pt>
    <dgm:pt modelId="{5524CDC8-06B9-4D65-A8C5-0743D99E24A2}" type="pres">
      <dgm:prSet presAssocID="{BE5F527F-081F-40BB-860D-0BFABC2D2548}" presName="parentText" presStyleLbl="node1" presStyleIdx="4" presStyleCnt="5">
        <dgm:presLayoutVars>
          <dgm:chMax val="0"/>
          <dgm:bulletEnabled val="1"/>
        </dgm:presLayoutVars>
      </dgm:prSet>
      <dgm:spPr/>
    </dgm:pt>
  </dgm:ptLst>
  <dgm:cxnLst>
    <dgm:cxn modelId="{4402B33D-05DF-4BBC-829B-1D5DD6842682}" type="presOf" srcId="{876676A0-BDC7-46DE-B7C6-9B0627E7F4F9}" destId="{96A9BFF4-5D70-46D5-BC17-1DE829EEA16E}" srcOrd="0" destOrd="0" presId="urn:microsoft.com/office/officeart/2005/8/layout/vList2"/>
    <dgm:cxn modelId="{DF14EF60-79F6-4F8F-8A02-124E923E3A98}" srcId="{EF93EBC6-D388-45D0-8CEC-DD9064884246}" destId="{BE5F527F-081F-40BB-860D-0BFABC2D2548}" srcOrd="4" destOrd="0" parTransId="{B3B0D9E9-47A0-4176-8DBE-BCD06C9755B7}" sibTransId="{0AF43298-CC8B-4D70-8F38-5F7EB35F9ED1}"/>
    <dgm:cxn modelId="{F60B1A43-0CAB-45CA-8F7B-C46B4DEE4499}" srcId="{EF93EBC6-D388-45D0-8CEC-DD9064884246}" destId="{3732E782-5CFF-4D34-95A1-75179B8D1C66}" srcOrd="2" destOrd="0" parTransId="{706D1CF7-8DD4-4EF5-8A78-743A2F060641}" sibTransId="{196495FB-35A6-449B-863A-CF191B62D247}"/>
    <dgm:cxn modelId="{0C5A5054-55E5-47C4-9B5F-886216E86B81}" srcId="{EF93EBC6-D388-45D0-8CEC-DD9064884246}" destId="{517E8E52-5444-42DA-9BF8-5942A5C9EAF2}" srcOrd="0" destOrd="0" parTransId="{E4CE9E56-4B3D-462E-A125-02BB0056A1A7}" sibTransId="{31FD284D-E5FD-485A-B23D-E2F9E9A1A8EB}"/>
    <dgm:cxn modelId="{8ABF458A-40CC-4B7D-ABF4-7512777C0474}" srcId="{EF93EBC6-D388-45D0-8CEC-DD9064884246}" destId="{876676A0-BDC7-46DE-B7C6-9B0627E7F4F9}" srcOrd="3" destOrd="0" parTransId="{5DBD62E8-BCA3-4B0C-8D88-31D50DC022E7}" sibTransId="{37D2C9AF-453D-4AC7-A541-97E1013FDE95}"/>
    <dgm:cxn modelId="{F4854794-1248-4D85-AA41-A45B65C05606}" type="presOf" srcId="{BE5F527F-081F-40BB-860D-0BFABC2D2548}" destId="{5524CDC8-06B9-4D65-A8C5-0743D99E24A2}" srcOrd="0" destOrd="0" presId="urn:microsoft.com/office/officeart/2005/8/layout/vList2"/>
    <dgm:cxn modelId="{CF46DC9D-9283-4022-B690-FC725F64660D}" type="presOf" srcId="{517E8E52-5444-42DA-9BF8-5942A5C9EAF2}" destId="{2A63367B-9388-4B40-8E0C-BC79D81EFE74}" srcOrd="0" destOrd="0" presId="urn:microsoft.com/office/officeart/2005/8/layout/vList2"/>
    <dgm:cxn modelId="{5DB80EB9-5018-4CE6-864F-067740D0E4EB}" type="presOf" srcId="{A8EE8687-B424-43AF-86BE-F0C3E5B0BB5E}" destId="{67E8CF94-EBF5-494D-A30A-A226776E8999}" srcOrd="0" destOrd="0" presId="urn:microsoft.com/office/officeart/2005/8/layout/vList2"/>
    <dgm:cxn modelId="{5DD403BB-C214-483D-95A9-AECC01541BA4}" type="presOf" srcId="{EF93EBC6-D388-45D0-8CEC-DD9064884246}" destId="{9F603598-31DE-4C8D-A748-1CA15426F045}" srcOrd="0" destOrd="0" presId="urn:microsoft.com/office/officeart/2005/8/layout/vList2"/>
    <dgm:cxn modelId="{E374ABBE-841C-4655-897B-D767B07CA7F8}" type="presOf" srcId="{3732E782-5CFF-4D34-95A1-75179B8D1C66}" destId="{E8D6313E-2086-4D7F-99CF-3E7913FBC1E8}" srcOrd="0" destOrd="0" presId="urn:microsoft.com/office/officeart/2005/8/layout/vList2"/>
    <dgm:cxn modelId="{34CFCCC4-4D36-406C-8BF9-7025A20C02A4}" srcId="{EF93EBC6-D388-45D0-8CEC-DD9064884246}" destId="{A8EE8687-B424-43AF-86BE-F0C3E5B0BB5E}" srcOrd="1" destOrd="0" parTransId="{91077F29-BECE-4A67-A2A9-98B42B4F28C3}" sibTransId="{F7349AAC-3445-4C1F-80E5-5A872FF386FD}"/>
    <dgm:cxn modelId="{967F8F79-9841-4C66-8363-728AB5FC5A67}" type="presParOf" srcId="{9F603598-31DE-4C8D-A748-1CA15426F045}" destId="{2A63367B-9388-4B40-8E0C-BC79D81EFE74}" srcOrd="0" destOrd="0" presId="urn:microsoft.com/office/officeart/2005/8/layout/vList2"/>
    <dgm:cxn modelId="{57E6ACA5-7936-4B09-ACBB-B109DBCCB782}" type="presParOf" srcId="{9F603598-31DE-4C8D-A748-1CA15426F045}" destId="{F8EA9547-F950-442D-9132-1F8979F76933}" srcOrd="1" destOrd="0" presId="urn:microsoft.com/office/officeart/2005/8/layout/vList2"/>
    <dgm:cxn modelId="{9AD82E88-7D38-4B89-AFEA-982C3ECD9472}" type="presParOf" srcId="{9F603598-31DE-4C8D-A748-1CA15426F045}" destId="{67E8CF94-EBF5-494D-A30A-A226776E8999}" srcOrd="2" destOrd="0" presId="urn:microsoft.com/office/officeart/2005/8/layout/vList2"/>
    <dgm:cxn modelId="{D16C7881-BFDC-46C8-B8B4-DCD62E74F62B}" type="presParOf" srcId="{9F603598-31DE-4C8D-A748-1CA15426F045}" destId="{986C6005-8797-48E7-B3B9-C15211CB190A}" srcOrd="3" destOrd="0" presId="urn:microsoft.com/office/officeart/2005/8/layout/vList2"/>
    <dgm:cxn modelId="{42B19E7D-B946-4B27-AA8E-EF517E4F7128}" type="presParOf" srcId="{9F603598-31DE-4C8D-A748-1CA15426F045}" destId="{E8D6313E-2086-4D7F-99CF-3E7913FBC1E8}" srcOrd="4" destOrd="0" presId="urn:microsoft.com/office/officeart/2005/8/layout/vList2"/>
    <dgm:cxn modelId="{B823010D-008B-48C9-B423-6D126D1B3926}" type="presParOf" srcId="{9F603598-31DE-4C8D-A748-1CA15426F045}" destId="{BF1E9FB1-F54E-412F-BA70-BC6E15671462}" srcOrd="5" destOrd="0" presId="urn:microsoft.com/office/officeart/2005/8/layout/vList2"/>
    <dgm:cxn modelId="{19954995-F7D1-45EE-8038-0F7BB80D3627}" type="presParOf" srcId="{9F603598-31DE-4C8D-A748-1CA15426F045}" destId="{96A9BFF4-5D70-46D5-BC17-1DE829EEA16E}" srcOrd="6" destOrd="0" presId="urn:microsoft.com/office/officeart/2005/8/layout/vList2"/>
    <dgm:cxn modelId="{CA1EC2E1-988B-4146-A016-3B6697E936E3}" type="presParOf" srcId="{9F603598-31DE-4C8D-A748-1CA15426F045}" destId="{FB4B32DF-09A8-4FF7-8324-DE974E846B30}" srcOrd="7" destOrd="0" presId="urn:microsoft.com/office/officeart/2005/8/layout/vList2"/>
    <dgm:cxn modelId="{FC36B30B-81B8-4817-9553-C10A079A8992}" type="presParOf" srcId="{9F603598-31DE-4C8D-A748-1CA15426F045}" destId="{5524CDC8-06B9-4D65-A8C5-0743D99E24A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A27817-CC29-48E8-9BFD-148E07713C98}"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9F0743DC-5008-4194-87F2-7B93F51E2BFA}">
      <dgm:prSet phldr="0"/>
      <dgm:spPr/>
      <dgm:t>
        <a:bodyPr/>
        <a:lstStyle/>
        <a:p>
          <a:pPr algn="l" rtl="0">
            <a:lnSpc>
              <a:spcPct val="90000"/>
            </a:lnSpc>
          </a:pPr>
          <a:r>
            <a:rPr lang="fr-BE" sz="2800" noProof="0">
              <a:latin typeface="Calibri"/>
              <a:ea typeface="+mn-ea"/>
              <a:cs typeface="+mn-cs"/>
              <a:hlinkClick xmlns:r="http://schemas.openxmlformats.org/officeDocument/2006/relationships" r:id="rId1" action="ppaction://hlinksldjump"/>
            </a:rPr>
            <a:t>Chaise percée</a:t>
          </a:r>
          <a:endParaRPr lang="fr-BE" sz="2800" noProof="0">
            <a:ea typeface="+mn-ea"/>
            <a:cs typeface="+mn-cs"/>
            <a:hlinkClick xmlns:r="http://schemas.openxmlformats.org/officeDocument/2006/relationships" r:id="rId1" action="ppaction://hlinksldjump"/>
          </a:endParaRPr>
        </a:p>
      </dgm:t>
    </dgm:pt>
    <dgm:pt modelId="{0568DF09-EA5F-4476-9B7D-CF4800BBD2AF}" type="parTrans" cxnId="{11061EFB-6879-409A-8999-6E78686C0DF8}">
      <dgm:prSet/>
      <dgm:spPr/>
      <dgm:t>
        <a:bodyPr/>
        <a:lstStyle/>
        <a:p>
          <a:endParaRPr lang="en-US"/>
        </a:p>
      </dgm:t>
    </dgm:pt>
    <dgm:pt modelId="{8432EED4-3DE4-46A8-A19A-1CD1A00AF726}" type="sibTrans" cxnId="{11061EFB-6879-409A-8999-6E78686C0DF8}">
      <dgm:prSet/>
      <dgm:spPr/>
      <dgm:t>
        <a:bodyPr/>
        <a:lstStyle/>
        <a:p>
          <a:endParaRPr lang="en-US"/>
        </a:p>
      </dgm:t>
    </dgm:pt>
    <dgm:pt modelId="{05A9BFDB-8F33-4AC8-AEC8-D5102BEF2A5B}">
      <dgm:prSet phldr="0"/>
      <dgm:spPr/>
      <dgm:t>
        <a:bodyPr/>
        <a:lstStyle/>
        <a:p>
          <a:pPr algn="l" rtl="0">
            <a:lnSpc>
              <a:spcPct val="90000"/>
            </a:lnSpc>
          </a:pPr>
          <a:r>
            <a:rPr lang="fr-BE" sz="2800" noProof="0">
              <a:latin typeface="Calibri"/>
              <a:ea typeface="+mn-ea"/>
              <a:cs typeface="+mn-cs"/>
              <a:hlinkClick xmlns:r="http://schemas.openxmlformats.org/officeDocument/2006/relationships" r:id="rId2" action="ppaction://hlinksldjump"/>
            </a:rPr>
            <a:t>Forfait incontinence</a:t>
          </a:r>
        </a:p>
      </dgm:t>
    </dgm:pt>
    <dgm:pt modelId="{52793CB3-3CD2-4752-8598-F9DE4ADC71BB}" type="parTrans" cxnId="{123CE4BF-481F-4F92-90C4-FE380DC3875C}">
      <dgm:prSet/>
      <dgm:spPr/>
    </dgm:pt>
    <dgm:pt modelId="{5456C302-A739-4C0F-8BAC-6011DBEEC115}" type="sibTrans" cxnId="{123CE4BF-481F-4F92-90C4-FE380DC3875C}">
      <dgm:prSet/>
      <dgm:spPr/>
    </dgm:pt>
    <dgm:pt modelId="{9B8CC63D-AB84-44F7-810D-DA4378801CBD}">
      <dgm:prSet phldr="0"/>
      <dgm:spPr/>
      <dgm:t>
        <a:bodyPr/>
        <a:lstStyle/>
        <a:p>
          <a:pPr algn="l" rtl="0">
            <a:lnSpc>
              <a:spcPct val="90000"/>
            </a:lnSpc>
          </a:pPr>
          <a:r>
            <a:rPr lang="fr-BE" sz="2800" noProof="0">
              <a:latin typeface="Calibri"/>
              <a:ea typeface="+mn-ea"/>
              <a:cs typeface="+mn-cs"/>
              <a:hlinkClick xmlns:r="http://schemas.openxmlformats.org/officeDocument/2006/relationships" r:id="rId3" action="ppaction://hlinksldjump"/>
            </a:rPr>
            <a:t>Langes et Alèses</a:t>
          </a:r>
        </a:p>
      </dgm:t>
    </dgm:pt>
    <dgm:pt modelId="{C0E7A434-6C5E-4C21-A857-9D068346847B}" type="parTrans" cxnId="{27BFF81D-D731-49A4-8828-5290A5BFCB26}">
      <dgm:prSet/>
      <dgm:spPr/>
    </dgm:pt>
    <dgm:pt modelId="{0CCCF3F4-4BDD-4F85-AB40-B52342279CEC}" type="sibTrans" cxnId="{27BFF81D-D731-49A4-8828-5290A5BFCB26}">
      <dgm:prSet/>
      <dgm:spPr/>
    </dgm:pt>
    <dgm:pt modelId="{BA1B9330-E94E-48B1-BB32-0C7A245BE1B3}" type="pres">
      <dgm:prSet presAssocID="{5DA27817-CC29-48E8-9BFD-148E07713C98}" presName="linear" presStyleCnt="0">
        <dgm:presLayoutVars>
          <dgm:dir/>
          <dgm:animLvl val="lvl"/>
          <dgm:resizeHandles val="exact"/>
        </dgm:presLayoutVars>
      </dgm:prSet>
      <dgm:spPr/>
    </dgm:pt>
    <dgm:pt modelId="{4D69D96C-FAAA-4B57-87D7-B91D58B4608C}" type="pres">
      <dgm:prSet presAssocID="{9F0743DC-5008-4194-87F2-7B93F51E2BFA}" presName="parentLin" presStyleCnt="0"/>
      <dgm:spPr/>
    </dgm:pt>
    <dgm:pt modelId="{43EF974B-7E6F-4C63-8FA3-7E7D2441A165}" type="pres">
      <dgm:prSet presAssocID="{9F0743DC-5008-4194-87F2-7B93F51E2BFA}" presName="parentLeftMargin" presStyleLbl="node1" presStyleIdx="0" presStyleCnt="3"/>
      <dgm:spPr/>
    </dgm:pt>
    <dgm:pt modelId="{4A9A8C79-A2AD-4783-AE8A-9AC1A0017840}" type="pres">
      <dgm:prSet presAssocID="{9F0743DC-5008-4194-87F2-7B93F51E2BFA}" presName="parentText" presStyleLbl="node1" presStyleIdx="0" presStyleCnt="3">
        <dgm:presLayoutVars>
          <dgm:chMax val="0"/>
          <dgm:bulletEnabled val="1"/>
        </dgm:presLayoutVars>
      </dgm:prSet>
      <dgm:spPr/>
    </dgm:pt>
    <dgm:pt modelId="{9FEA8DED-3077-4920-86BA-192514031DCB}" type="pres">
      <dgm:prSet presAssocID="{9F0743DC-5008-4194-87F2-7B93F51E2BFA}" presName="negativeSpace" presStyleCnt="0"/>
      <dgm:spPr/>
    </dgm:pt>
    <dgm:pt modelId="{0C7266DA-AD77-483D-A17D-F7AF50C87890}" type="pres">
      <dgm:prSet presAssocID="{9F0743DC-5008-4194-87F2-7B93F51E2BFA}" presName="childText" presStyleLbl="conFgAcc1" presStyleIdx="0" presStyleCnt="3">
        <dgm:presLayoutVars>
          <dgm:bulletEnabled val="1"/>
        </dgm:presLayoutVars>
      </dgm:prSet>
      <dgm:spPr/>
    </dgm:pt>
    <dgm:pt modelId="{55EB973E-E6A0-4436-BF12-01AF3F2A933F}" type="pres">
      <dgm:prSet presAssocID="{8432EED4-3DE4-46A8-A19A-1CD1A00AF726}" presName="spaceBetweenRectangles" presStyleCnt="0"/>
      <dgm:spPr/>
    </dgm:pt>
    <dgm:pt modelId="{0AAD4A8E-DF1A-45A0-A931-969FD68B4DF6}" type="pres">
      <dgm:prSet presAssocID="{05A9BFDB-8F33-4AC8-AEC8-D5102BEF2A5B}" presName="parentLin" presStyleCnt="0"/>
      <dgm:spPr/>
    </dgm:pt>
    <dgm:pt modelId="{5B162805-A542-43F0-915E-0966FEAF5D14}" type="pres">
      <dgm:prSet presAssocID="{05A9BFDB-8F33-4AC8-AEC8-D5102BEF2A5B}" presName="parentLeftMargin" presStyleLbl="node1" presStyleIdx="0" presStyleCnt="3"/>
      <dgm:spPr/>
    </dgm:pt>
    <dgm:pt modelId="{25829529-493B-4DBF-8E29-8F8C0A7CCDBE}" type="pres">
      <dgm:prSet presAssocID="{05A9BFDB-8F33-4AC8-AEC8-D5102BEF2A5B}" presName="parentText" presStyleLbl="node1" presStyleIdx="1" presStyleCnt="3">
        <dgm:presLayoutVars>
          <dgm:chMax val="0"/>
          <dgm:bulletEnabled val="1"/>
        </dgm:presLayoutVars>
      </dgm:prSet>
      <dgm:spPr/>
    </dgm:pt>
    <dgm:pt modelId="{8E501789-F5AA-4088-A57F-FCF71A0DA379}" type="pres">
      <dgm:prSet presAssocID="{05A9BFDB-8F33-4AC8-AEC8-D5102BEF2A5B}" presName="negativeSpace" presStyleCnt="0"/>
      <dgm:spPr/>
    </dgm:pt>
    <dgm:pt modelId="{47C53D62-9063-4AAB-987C-F6B44C3FD46C}" type="pres">
      <dgm:prSet presAssocID="{05A9BFDB-8F33-4AC8-AEC8-D5102BEF2A5B}" presName="childText" presStyleLbl="conFgAcc1" presStyleIdx="1" presStyleCnt="3">
        <dgm:presLayoutVars>
          <dgm:bulletEnabled val="1"/>
        </dgm:presLayoutVars>
      </dgm:prSet>
      <dgm:spPr/>
    </dgm:pt>
    <dgm:pt modelId="{977C2D50-4334-481A-903A-8B1F1DA0D4CF}" type="pres">
      <dgm:prSet presAssocID="{5456C302-A739-4C0F-8BAC-6011DBEEC115}" presName="spaceBetweenRectangles" presStyleCnt="0"/>
      <dgm:spPr/>
    </dgm:pt>
    <dgm:pt modelId="{76118938-5B2B-4E0F-BDCE-FB68ECB9D185}" type="pres">
      <dgm:prSet presAssocID="{9B8CC63D-AB84-44F7-810D-DA4378801CBD}" presName="parentLin" presStyleCnt="0"/>
      <dgm:spPr/>
    </dgm:pt>
    <dgm:pt modelId="{FA8446C4-20B1-4AF1-8537-F22D257CB68E}" type="pres">
      <dgm:prSet presAssocID="{9B8CC63D-AB84-44F7-810D-DA4378801CBD}" presName="parentLeftMargin" presStyleLbl="node1" presStyleIdx="1" presStyleCnt="3"/>
      <dgm:spPr/>
    </dgm:pt>
    <dgm:pt modelId="{679B8A73-4868-420D-BD41-C259AD351AFD}" type="pres">
      <dgm:prSet presAssocID="{9B8CC63D-AB84-44F7-810D-DA4378801CBD}" presName="parentText" presStyleLbl="node1" presStyleIdx="2" presStyleCnt="3">
        <dgm:presLayoutVars>
          <dgm:chMax val="0"/>
          <dgm:bulletEnabled val="1"/>
        </dgm:presLayoutVars>
      </dgm:prSet>
      <dgm:spPr/>
    </dgm:pt>
    <dgm:pt modelId="{F275CACB-8D0F-48D8-B5E2-FFD6DE874F29}" type="pres">
      <dgm:prSet presAssocID="{9B8CC63D-AB84-44F7-810D-DA4378801CBD}" presName="negativeSpace" presStyleCnt="0"/>
      <dgm:spPr/>
    </dgm:pt>
    <dgm:pt modelId="{00F0B282-5A7F-4F5B-A5BF-DF803E899AD0}" type="pres">
      <dgm:prSet presAssocID="{9B8CC63D-AB84-44F7-810D-DA4378801CBD}" presName="childText" presStyleLbl="conFgAcc1" presStyleIdx="2" presStyleCnt="3">
        <dgm:presLayoutVars>
          <dgm:bulletEnabled val="1"/>
        </dgm:presLayoutVars>
      </dgm:prSet>
      <dgm:spPr/>
    </dgm:pt>
  </dgm:ptLst>
  <dgm:cxnLst>
    <dgm:cxn modelId="{D6C54E01-4A65-4121-A2B6-EB719A5BA992}" type="presOf" srcId="{9B8CC63D-AB84-44F7-810D-DA4378801CBD}" destId="{679B8A73-4868-420D-BD41-C259AD351AFD}" srcOrd="1" destOrd="0" presId="urn:microsoft.com/office/officeart/2005/8/layout/list1"/>
    <dgm:cxn modelId="{27BFF81D-D731-49A4-8828-5290A5BFCB26}" srcId="{5DA27817-CC29-48E8-9BFD-148E07713C98}" destId="{9B8CC63D-AB84-44F7-810D-DA4378801CBD}" srcOrd="2" destOrd="0" parTransId="{C0E7A434-6C5E-4C21-A857-9D068346847B}" sibTransId="{0CCCF3F4-4BDD-4F85-AB40-B52342279CEC}"/>
    <dgm:cxn modelId="{5EF1DC52-740E-4998-B39E-089C0388ADB1}" type="presOf" srcId="{05A9BFDB-8F33-4AC8-AEC8-D5102BEF2A5B}" destId="{25829529-493B-4DBF-8E29-8F8C0A7CCDBE}" srcOrd="1" destOrd="0" presId="urn:microsoft.com/office/officeart/2005/8/layout/list1"/>
    <dgm:cxn modelId="{C385C159-6D12-41A4-8BDA-4D8530B17438}" type="presOf" srcId="{05A9BFDB-8F33-4AC8-AEC8-D5102BEF2A5B}" destId="{5B162805-A542-43F0-915E-0966FEAF5D14}" srcOrd="0" destOrd="0" presId="urn:microsoft.com/office/officeart/2005/8/layout/list1"/>
    <dgm:cxn modelId="{0D50898A-1D96-4D5B-9BD5-80E3414FF57E}" type="presOf" srcId="{9F0743DC-5008-4194-87F2-7B93F51E2BFA}" destId="{4A9A8C79-A2AD-4783-AE8A-9AC1A0017840}" srcOrd="1" destOrd="0" presId="urn:microsoft.com/office/officeart/2005/8/layout/list1"/>
    <dgm:cxn modelId="{F86293B2-0AD3-47D6-BDCD-5A0058F552E1}" type="presOf" srcId="{9F0743DC-5008-4194-87F2-7B93F51E2BFA}" destId="{43EF974B-7E6F-4C63-8FA3-7E7D2441A165}" srcOrd="0" destOrd="0" presId="urn:microsoft.com/office/officeart/2005/8/layout/list1"/>
    <dgm:cxn modelId="{123CE4BF-481F-4F92-90C4-FE380DC3875C}" srcId="{5DA27817-CC29-48E8-9BFD-148E07713C98}" destId="{05A9BFDB-8F33-4AC8-AEC8-D5102BEF2A5B}" srcOrd="1" destOrd="0" parTransId="{52793CB3-3CD2-4752-8598-F9DE4ADC71BB}" sibTransId="{5456C302-A739-4C0F-8BAC-6011DBEEC115}"/>
    <dgm:cxn modelId="{EBB4A7C4-F384-4CD6-ACD0-C53D654C6890}" type="presOf" srcId="{5DA27817-CC29-48E8-9BFD-148E07713C98}" destId="{BA1B9330-E94E-48B1-BB32-0C7A245BE1B3}" srcOrd="0" destOrd="0" presId="urn:microsoft.com/office/officeart/2005/8/layout/list1"/>
    <dgm:cxn modelId="{6CE19BCB-26E2-4FA3-A2E6-39BA72916B45}" type="presOf" srcId="{9B8CC63D-AB84-44F7-810D-DA4378801CBD}" destId="{FA8446C4-20B1-4AF1-8537-F22D257CB68E}" srcOrd="0" destOrd="0" presId="urn:microsoft.com/office/officeart/2005/8/layout/list1"/>
    <dgm:cxn modelId="{11061EFB-6879-409A-8999-6E78686C0DF8}" srcId="{5DA27817-CC29-48E8-9BFD-148E07713C98}" destId="{9F0743DC-5008-4194-87F2-7B93F51E2BFA}" srcOrd="0" destOrd="0" parTransId="{0568DF09-EA5F-4476-9B7D-CF4800BBD2AF}" sibTransId="{8432EED4-3DE4-46A8-A19A-1CD1A00AF726}"/>
    <dgm:cxn modelId="{159588EC-703C-4A52-BAE1-06D90F874590}" type="presParOf" srcId="{BA1B9330-E94E-48B1-BB32-0C7A245BE1B3}" destId="{4D69D96C-FAAA-4B57-87D7-B91D58B4608C}" srcOrd="0" destOrd="0" presId="urn:microsoft.com/office/officeart/2005/8/layout/list1"/>
    <dgm:cxn modelId="{662AAA63-8941-49C0-9601-3CC9CD351D42}" type="presParOf" srcId="{4D69D96C-FAAA-4B57-87D7-B91D58B4608C}" destId="{43EF974B-7E6F-4C63-8FA3-7E7D2441A165}" srcOrd="0" destOrd="0" presId="urn:microsoft.com/office/officeart/2005/8/layout/list1"/>
    <dgm:cxn modelId="{49EC1E1D-1EA8-487A-9D5E-4C60B15C1714}" type="presParOf" srcId="{4D69D96C-FAAA-4B57-87D7-B91D58B4608C}" destId="{4A9A8C79-A2AD-4783-AE8A-9AC1A0017840}" srcOrd="1" destOrd="0" presId="urn:microsoft.com/office/officeart/2005/8/layout/list1"/>
    <dgm:cxn modelId="{69EC4432-EC80-4368-A850-45F640C2C51D}" type="presParOf" srcId="{BA1B9330-E94E-48B1-BB32-0C7A245BE1B3}" destId="{9FEA8DED-3077-4920-86BA-192514031DCB}" srcOrd="1" destOrd="0" presId="urn:microsoft.com/office/officeart/2005/8/layout/list1"/>
    <dgm:cxn modelId="{7D2671DF-6F33-47BE-98B5-01E5E816356C}" type="presParOf" srcId="{BA1B9330-E94E-48B1-BB32-0C7A245BE1B3}" destId="{0C7266DA-AD77-483D-A17D-F7AF50C87890}" srcOrd="2" destOrd="0" presId="urn:microsoft.com/office/officeart/2005/8/layout/list1"/>
    <dgm:cxn modelId="{8CF56585-6BA6-42AB-A458-0D3CB36BB0A3}" type="presParOf" srcId="{BA1B9330-E94E-48B1-BB32-0C7A245BE1B3}" destId="{55EB973E-E6A0-4436-BF12-01AF3F2A933F}" srcOrd="3" destOrd="0" presId="urn:microsoft.com/office/officeart/2005/8/layout/list1"/>
    <dgm:cxn modelId="{8DA47FB4-F3D4-4532-A263-14C09F1AEDBE}" type="presParOf" srcId="{BA1B9330-E94E-48B1-BB32-0C7A245BE1B3}" destId="{0AAD4A8E-DF1A-45A0-A931-969FD68B4DF6}" srcOrd="4" destOrd="0" presId="urn:microsoft.com/office/officeart/2005/8/layout/list1"/>
    <dgm:cxn modelId="{ED88D299-2846-4D35-AB1B-3B83798CD696}" type="presParOf" srcId="{0AAD4A8E-DF1A-45A0-A931-969FD68B4DF6}" destId="{5B162805-A542-43F0-915E-0966FEAF5D14}" srcOrd="0" destOrd="0" presId="urn:microsoft.com/office/officeart/2005/8/layout/list1"/>
    <dgm:cxn modelId="{3CD0CAD0-4AAC-4247-BE79-B648593DCC82}" type="presParOf" srcId="{0AAD4A8E-DF1A-45A0-A931-969FD68B4DF6}" destId="{25829529-493B-4DBF-8E29-8F8C0A7CCDBE}" srcOrd="1" destOrd="0" presId="urn:microsoft.com/office/officeart/2005/8/layout/list1"/>
    <dgm:cxn modelId="{E9E68193-7DE5-4392-A36F-B4716CA86806}" type="presParOf" srcId="{BA1B9330-E94E-48B1-BB32-0C7A245BE1B3}" destId="{8E501789-F5AA-4088-A57F-FCF71A0DA379}" srcOrd="5" destOrd="0" presId="urn:microsoft.com/office/officeart/2005/8/layout/list1"/>
    <dgm:cxn modelId="{957EF76C-103B-49B8-8814-50EB5B9E5067}" type="presParOf" srcId="{BA1B9330-E94E-48B1-BB32-0C7A245BE1B3}" destId="{47C53D62-9063-4AAB-987C-F6B44C3FD46C}" srcOrd="6" destOrd="0" presId="urn:microsoft.com/office/officeart/2005/8/layout/list1"/>
    <dgm:cxn modelId="{020328F5-39EF-4886-AD70-FBEA919F4B90}" type="presParOf" srcId="{BA1B9330-E94E-48B1-BB32-0C7A245BE1B3}" destId="{977C2D50-4334-481A-903A-8B1F1DA0D4CF}" srcOrd="7" destOrd="0" presId="urn:microsoft.com/office/officeart/2005/8/layout/list1"/>
    <dgm:cxn modelId="{3A81E78C-BEE1-4BC6-8E7F-D8A6AA81332C}" type="presParOf" srcId="{BA1B9330-E94E-48B1-BB32-0C7A245BE1B3}" destId="{76118938-5B2B-4E0F-BDCE-FB68ECB9D185}" srcOrd="8" destOrd="0" presId="urn:microsoft.com/office/officeart/2005/8/layout/list1"/>
    <dgm:cxn modelId="{80A20570-304E-44E3-84A2-94B765CAB095}" type="presParOf" srcId="{76118938-5B2B-4E0F-BDCE-FB68ECB9D185}" destId="{FA8446C4-20B1-4AF1-8537-F22D257CB68E}" srcOrd="0" destOrd="0" presId="urn:microsoft.com/office/officeart/2005/8/layout/list1"/>
    <dgm:cxn modelId="{91D5C64F-49A5-4304-A026-B5BCAC7A1DA0}" type="presParOf" srcId="{76118938-5B2B-4E0F-BDCE-FB68ECB9D185}" destId="{679B8A73-4868-420D-BD41-C259AD351AFD}" srcOrd="1" destOrd="0" presId="urn:microsoft.com/office/officeart/2005/8/layout/list1"/>
    <dgm:cxn modelId="{9B983C3B-0243-45CE-9C0F-7E6255001F67}" type="presParOf" srcId="{BA1B9330-E94E-48B1-BB32-0C7A245BE1B3}" destId="{F275CACB-8D0F-48D8-B5E2-FFD6DE874F29}" srcOrd="9" destOrd="0" presId="urn:microsoft.com/office/officeart/2005/8/layout/list1"/>
    <dgm:cxn modelId="{BADC3D4A-4144-486E-AE67-7A433DA59B3E}" type="presParOf" srcId="{BA1B9330-E94E-48B1-BB32-0C7A245BE1B3}" destId="{00F0B282-5A7F-4F5B-A5BF-DF803E899AD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A27817-CC29-48E8-9BFD-148E07713C98}"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9F0743DC-5008-4194-87F2-7B93F51E2BFA}">
      <dgm:prSet phldr="0"/>
      <dgm:spPr/>
      <dgm:t>
        <a:bodyPr/>
        <a:lstStyle/>
        <a:p>
          <a:pPr algn="l" rtl="0">
            <a:lnSpc>
              <a:spcPct val="90000"/>
            </a:lnSpc>
          </a:pPr>
          <a:r>
            <a:rPr lang="fr-BE" sz="3100" noProof="0">
              <a:latin typeface="Calibri"/>
              <a:ea typeface="+mn-ea"/>
              <a:cs typeface="+mn-cs"/>
              <a:hlinkClick xmlns:r="http://schemas.openxmlformats.org/officeDocument/2006/relationships" r:id="rId1" action="ppaction://hlinksldjump"/>
            </a:rPr>
            <a:t>Tire-lait électrique</a:t>
          </a:r>
          <a:endParaRPr lang="fr-BE" sz="3100" noProof="0">
            <a:ea typeface="+mn-ea"/>
            <a:cs typeface="+mn-cs"/>
            <a:hlinkClick xmlns:r="http://schemas.openxmlformats.org/officeDocument/2006/relationships" r:id="rId1" action="ppaction://hlinksldjump"/>
          </a:endParaRPr>
        </a:p>
      </dgm:t>
    </dgm:pt>
    <dgm:pt modelId="{0568DF09-EA5F-4476-9B7D-CF4800BBD2AF}" type="parTrans" cxnId="{11061EFB-6879-409A-8999-6E78686C0DF8}">
      <dgm:prSet/>
      <dgm:spPr/>
      <dgm:t>
        <a:bodyPr/>
        <a:lstStyle/>
        <a:p>
          <a:endParaRPr lang="en-US"/>
        </a:p>
      </dgm:t>
    </dgm:pt>
    <dgm:pt modelId="{8432EED4-3DE4-46A8-A19A-1CD1A00AF726}" type="sibTrans" cxnId="{11061EFB-6879-409A-8999-6E78686C0DF8}">
      <dgm:prSet/>
      <dgm:spPr/>
      <dgm:t>
        <a:bodyPr/>
        <a:lstStyle/>
        <a:p>
          <a:endParaRPr lang="en-US"/>
        </a:p>
      </dgm:t>
    </dgm:pt>
    <dgm:pt modelId="{05A9BFDB-8F33-4AC8-AEC8-D5102BEF2A5B}">
      <dgm:prSet phldr="0"/>
      <dgm:spPr/>
      <dgm:t>
        <a:bodyPr/>
        <a:lstStyle/>
        <a:p>
          <a:pPr algn="l" rtl="0">
            <a:lnSpc>
              <a:spcPct val="90000"/>
            </a:lnSpc>
          </a:pPr>
          <a:r>
            <a:rPr lang="fr-BE" sz="3100" noProof="0">
              <a:latin typeface="Calibri"/>
              <a:ea typeface="+mn-ea"/>
              <a:cs typeface="+mn-cs"/>
              <a:hlinkClick xmlns:r="http://schemas.openxmlformats.org/officeDocument/2006/relationships" r:id="rId2" action="ppaction://hlinksldjump"/>
            </a:rPr>
            <a:t>Kit tire-lait</a:t>
          </a:r>
        </a:p>
      </dgm:t>
    </dgm:pt>
    <dgm:pt modelId="{52793CB3-3CD2-4752-8598-F9DE4ADC71BB}" type="parTrans" cxnId="{123CE4BF-481F-4F92-90C4-FE380DC3875C}">
      <dgm:prSet/>
      <dgm:spPr/>
    </dgm:pt>
    <dgm:pt modelId="{5456C302-A739-4C0F-8BAC-6011DBEEC115}" type="sibTrans" cxnId="{123CE4BF-481F-4F92-90C4-FE380DC3875C}">
      <dgm:prSet/>
      <dgm:spPr/>
    </dgm:pt>
    <dgm:pt modelId="{9B8CC63D-AB84-44F7-810D-DA4378801CBD}">
      <dgm:prSet phldr="0"/>
      <dgm:spPr/>
      <dgm:t>
        <a:bodyPr/>
        <a:lstStyle/>
        <a:p>
          <a:pPr algn="l" rtl="0">
            <a:lnSpc>
              <a:spcPct val="90000"/>
            </a:lnSpc>
          </a:pPr>
          <a:r>
            <a:rPr lang="fr-BE" sz="3100" noProof="0">
              <a:latin typeface="Calibri"/>
              <a:ea typeface="+mn-ea"/>
              <a:cs typeface="+mn-cs"/>
              <a:hlinkClick xmlns:r="http://schemas.openxmlformats.org/officeDocument/2006/relationships" r:id="rId3" action="ppaction://hlinksldjump"/>
            </a:rPr>
            <a:t>Pèse bébé</a:t>
          </a:r>
        </a:p>
      </dgm:t>
    </dgm:pt>
    <dgm:pt modelId="{C0E7A434-6C5E-4C21-A857-9D068346847B}" type="parTrans" cxnId="{27BFF81D-D731-49A4-8828-5290A5BFCB26}">
      <dgm:prSet/>
      <dgm:spPr/>
    </dgm:pt>
    <dgm:pt modelId="{0CCCF3F4-4BDD-4F85-AB40-B52342279CEC}" type="sibTrans" cxnId="{27BFF81D-D731-49A4-8828-5290A5BFCB26}">
      <dgm:prSet/>
      <dgm:spPr/>
    </dgm:pt>
    <dgm:pt modelId="{BA1B9330-E94E-48B1-BB32-0C7A245BE1B3}" type="pres">
      <dgm:prSet presAssocID="{5DA27817-CC29-48E8-9BFD-148E07713C98}" presName="linear" presStyleCnt="0">
        <dgm:presLayoutVars>
          <dgm:dir/>
          <dgm:animLvl val="lvl"/>
          <dgm:resizeHandles val="exact"/>
        </dgm:presLayoutVars>
      </dgm:prSet>
      <dgm:spPr/>
    </dgm:pt>
    <dgm:pt modelId="{4D69D96C-FAAA-4B57-87D7-B91D58B4608C}" type="pres">
      <dgm:prSet presAssocID="{9F0743DC-5008-4194-87F2-7B93F51E2BFA}" presName="parentLin" presStyleCnt="0"/>
      <dgm:spPr/>
    </dgm:pt>
    <dgm:pt modelId="{43EF974B-7E6F-4C63-8FA3-7E7D2441A165}" type="pres">
      <dgm:prSet presAssocID="{9F0743DC-5008-4194-87F2-7B93F51E2BFA}" presName="parentLeftMargin" presStyleLbl="node1" presStyleIdx="0" presStyleCnt="3"/>
      <dgm:spPr/>
    </dgm:pt>
    <dgm:pt modelId="{4A9A8C79-A2AD-4783-AE8A-9AC1A0017840}" type="pres">
      <dgm:prSet presAssocID="{9F0743DC-5008-4194-87F2-7B93F51E2BFA}" presName="parentText" presStyleLbl="node1" presStyleIdx="0" presStyleCnt="3">
        <dgm:presLayoutVars>
          <dgm:chMax val="0"/>
          <dgm:bulletEnabled val="1"/>
        </dgm:presLayoutVars>
      </dgm:prSet>
      <dgm:spPr/>
    </dgm:pt>
    <dgm:pt modelId="{9FEA8DED-3077-4920-86BA-192514031DCB}" type="pres">
      <dgm:prSet presAssocID="{9F0743DC-5008-4194-87F2-7B93F51E2BFA}" presName="negativeSpace" presStyleCnt="0"/>
      <dgm:spPr/>
    </dgm:pt>
    <dgm:pt modelId="{0C7266DA-AD77-483D-A17D-F7AF50C87890}" type="pres">
      <dgm:prSet presAssocID="{9F0743DC-5008-4194-87F2-7B93F51E2BFA}" presName="childText" presStyleLbl="conFgAcc1" presStyleIdx="0" presStyleCnt="3">
        <dgm:presLayoutVars>
          <dgm:bulletEnabled val="1"/>
        </dgm:presLayoutVars>
      </dgm:prSet>
      <dgm:spPr/>
    </dgm:pt>
    <dgm:pt modelId="{55EB973E-E6A0-4436-BF12-01AF3F2A933F}" type="pres">
      <dgm:prSet presAssocID="{8432EED4-3DE4-46A8-A19A-1CD1A00AF726}" presName="spaceBetweenRectangles" presStyleCnt="0"/>
      <dgm:spPr/>
    </dgm:pt>
    <dgm:pt modelId="{0AAD4A8E-DF1A-45A0-A931-969FD68B4DF6}" type="pres">
      <dgm:prSet presAssocID="{05A9BFDB-8F33-4AC8-AEC8-D5102BEF2A5B}" presName="parentLin" presStyleCnt="0"/>
      <dgm:spPr/>
    </dgm:pt>
    <dgm:pt modelId="{5B162805-A542-43F0-915E-0966FEAF5D14}" type="pres">
      <dgm:prSet presAssocID="{05A9BFDB-8F33-4AC8-AEC8-D5102BEF2A5B}" presName="parentLeftMargin" presStyleLbl="node1" presStyleIdx="0" presStyleCnt="3"/>
      <dgm:spPr/>
    </dgm:pt>
    <dgm:pt modelId="{25829529-493B-4DBF-8E29-8F8C0A7CCDBE}" type="pres">
      <dgm:prSet presAssocID="{05A9BFDB-8F33-4AC8-AEC8-D5102BEF2A5B}" presName="parentText" presStyleLbl="node1" presStyleIdx="1" presStyleCnt="3">
        <dgm:presLayoutVars>
          <dgm:chMax val="0"/>
          <dgm:bulletEnabled val="1"/>
        </dgm:presLayoutVars>
      </dgm:prSet>
      <dgm:spPr/>
    </dgm:pt>
    <dgm:pt modelId="{8E501789-F5AA-4088-A57F-FCF71A0DA379}" type="pres">
      <dgm:prSet presAssocID="{05A9BFDB-8F33-4AC8-AEC8-D5102BEF2A5B}" presName="negativeSpace" presStyleCnt="0"/>
      <dgm:spPr/>
    </dgm:pt>
    <dgm:pt modelId="{47C53D62-9063-4AAB-987C-F6B44C3FD46C}" type="pres">
      <dgm:prSet presAssocID="{05A9BFDB-8F33-4AC8-AEC8-D5102BEF2A5B}" presName="childText" presStyleLbl="conFgAcc1" presStyleIdx="1" presStyleCnt="3">
        <dgm:presLayoutVars>
          <dgm:bulletEnabled val="1"/>
        </dgm:presLayoutVars>
      </dgm:prSet>
      <dgm:spPr/>
    </dgm:pt>
    <dgm:pt modelId="{977C2D50-4334-481A-903A-8B1F1DA0D4CF}" type="pres">
      <dgm:prSet presAssocID="{5456C302-A739-4C0F-8BAC-6011DBEEC115}" presName="spaceBetweenRectangles" presStyleCnt="0"/>
      <dgm:spPr/>
    </dgm:pt>
    <dgm:pt modelId="{76118938-5B2B-4E0F-BDCE-FB68ECB9D185}" type="pres">
      <dgm:prSet presAssocID="{9B8CC63D-AB84-44F7-810D-DA4378801CBD}" presName="parentLin" presStyleCnt="0"/>
      <dgm:spPr/>
    </dgm:pt>
    <dgm:pt modelId="{FA8446C4-20B1-4AF1-8537-F22D257CB68E}" type="pres">
      <dgm:prSet presAssocID="{9B8CC63D-AB84-44F7-810D-DA4378801CBD}" presName="parentLeftMargin" presStyleLbl="node1" presStyleIdx="1" presStyleCnt="3"/>
      <dgm:spPr/>
    </dgm:pt>
    <dgm:pt modelId="{679B8A73-4868-420D-BD41-C259AD351AFD}" type="pres">
      <dgm:prSet presAssocID="{9B8CC63D-AB84-44F7-810D-DA4378801CBD}" presName="parentText" presStyleLbl="node1" presStyleIdx="2" presStyleCnt="3">
        <dgm:presLayoutVars>
          <dgm:chMax val="0"/>
          <dgm:bulletEnabled val="1"/>
        </dgm:presLayoutVars>
      </dgm:prSet>
      <dgm:spPr/>
    </dgm:pt>
    <dgm:pt modelId="{F275CACB-8D0F-48D8-B5E2-FFD6DE874F29}" type="pres">
      <dgm:prSet presAssocID="{9B8CC63D-AB84-44F7-810D-DA4378801CBD}" presName="negativeSpace" presStyleCnt="0"/>
      <dgm:spPr/>
    </dgm:pt>
    <dgm:pt modelId="{00F0B282-5A7F-4F5B-A5BF-DF803E899AD0}" type="pres">
      <dgm:prSet presAssocID="{9B8CC63D-AB84-44F7-810D-DA4378801CBD}" presName="childText" presStyleLbl="conFgAcc1" presStyleIdx="2" presStyleCnt="3">
        <dgm:presLayoutVars>
          <dgm:bulletEnabled val="1"/>
        </dgm:presLayoutVars>
      </dgm:prSet>
      <dgm:spPr/>
    </dgm:pt>
  </dgm:ptLst>
  <dgm:cxnLst>
    <dgm:cxn modelId="{D6C54E01-4A65-4121-A2B6-EB719A5BA992}" type="presOf" srcId="{9B8CC63D-AB84-44F7-810D-DA4378801CBD}" destId="{679B8A73-4868-420D-BD41-C259AD351AFD}" srcOrd="1" destOrd="0" presId="urn:microsoft.com/office/officeart/2005/8/layout/list1"/>
    <dgm:cxn modelId="{27BFF81D-D731-49A4-8828-5290A5BFCB26}" srcId="{5DA27817-CC29-48E8-9BFD-148E07713C98}" destId="{9B8CC63D-AB84-44F7-810D-DA4378801CBD}" srcOrd="2" destOrd="0" parTransId="{C0E7A434-6C5E-4C21-A857-9D068346847B}" sibTransId="{0CCCF3F4-4BDD-4F85-AB40-B52342279CEC}"/>
    <dgm:cxn modelId="{5EF1DC52-740E-4998-B39E-089C0388ADB1}" type="presOf" srcId="{05A9BFDB-8F33-4AC8-AEC8-D5102BEF2A5B}" destId="{25829529-493B-4DBF-8E29-8F8C0A7CCDBE}" srcOrd="1" destOrd="0" presId="urn:microsoft.com/office/officeart/2005/8/layout/list1"/>
    <dgm:cxn modelId="{C385C159-6D12-41A4-8BDA-4D8530B17438}" type="presOf" srcId="{05A9BFDB-8F33-4AC8-AEC8-D5102BEF2A5B}" destId="{5B162805-A542-43F0-915E-0966FEAF5D14}" srcOrd="0" destOrd="0" presId="urn:microsoft.com/office/officeart/2005/8/layout/list1"/>
    <dgm:cxn modelId="{0D50898A-1D96-4D5B-9BD5-80E3414FF57E}" type="presOf" srcId="{9F0743DC-5008-4194-87F2-7B93F51E2BFA}" destId="{4A9A8C79-A2AD-4783-AE8A-9AC1A0017840}" srcOrd="1" destOrd="0" presId="urn:microsoft.com/office/officeart/2005/8/layout/list1"/>
    <dgm:cxn modelId="{F86293B2-0AD3-47D6-BDCD-5A0058F552E1}" type="presOf" srcId="{9F0743DC-5008-4194-87F2-7B93F51E2BFA}" destId="{43EF974B-7E6F-4C63-8FA3-7E7D2441A165}" srcOrd="0" destOrd="0" presId="urn:microsoft.com/office/officeart/2005/8/layout/list1"/>
    <dgm:cxn modelId="{123CE4BF-481F-4F92-90C4-FE380DC3875C}" srcId="{5DA27817-CC29-48E8-9BFD-148E07713C98}" destId="{05A9BFDB-8F33-4AC8-AEC8-D5102BEF2A5B}" srcOrd="1" destOrd="0" parTransId="{52793CB3-3CD2-4752-8598-F9DE4ADC71BB}" sibTransId="{5456C302-A739-4C0F-8BAC-6011DBEEC115}"/>
    <dgm:cxn modelId="{EBB4A7C4-F384-4CD6-ACD0-C53D654C6890}" type="presOf" srcId="{5DA27817-CC29-48E8-9BFD-148E07713C98}" destId="{BA1B9330-E94E-48B1-BB32-0C7A245BE1B3}" srcOrd="0" destOrd="0" presId="urn:microsoft.com/office/officeart/2005/8/layout/list1"/>
    <dgm:cxn modelId="{6CE19BCB-26E2-4FA3-A2E6-39BA72916B45}" type="presOf" srcId="{9B8CC63D-AB84-44F7-810D-DA4378801CBD}" destId="{FA8446C4-20B1-4AF1-8537-F22D257CB68E}" srcOrd="0" destOrd="0" presId="urn:microsoft.com/office/officeart/2005/8/layout/list1"/>
    <dgm:cxn modelId="{11061EFB-6879-409A-8999-6E78686C0DF8}" srcId="{5DA27817-CC29-48E8-9BFD-148E07713C98}" destId="{9F0743DC-5008-4194-87F2-7B93F51E2BFA}" srcOrd="0" destOrd="0" parTransId="{0568DF09-EA5F-4476-9B7D-CF4800BBD2AF}" sibTransId="{8432EED4-3DE4-46A8-A19A-1CD1A00AF726}"/>
    <dgm:cxn modelId="{159588EC-703C-4A52-BAE1-06D90F874590}" type="presParOf" srcId="{BA1B9330-E94E-48B1-BB32-0C7A245BE1B3}" destId="{4D69D96C-FAAA-4B57-87D7-B91D58B4608C}" srcOrd="0" destOrd="0" presId="urn:microsoft.com/office/officeart/2005/8/layout/list1"/>
    <dgm:cxn modelId="{662AAA63-8941-49C0-9601-3CC9CD351D42}" type="presParOf" srcId="{4D69D96C-FAAA-4B57-87D7-B91D58B4608C}" destId="{43EF974B-7E6F-4C63-8FA3-7E7D2441A165}" srcOrd="0" destOrd="0" presId="urn:microsoft.com/office/officeart/2005/8/layout/list1"/>
    <dgm:cxn modelId="{49EC1E1D-1EA8-487A-9D5E-4C60B15C1714}" type="presParOf" srcId="{4D69D96C-FAAA-4B57-87D7-B91D58B4608C}" destId="{4A9A8C79-A2AD-4783-AE8A-9AC1A0017840}" srcOrd="1" destOrd="0" presId="urn:microsoft.com/office/officeart/2005/8/layout/list1"/>
    <dgm:cxn modelId="{69EC4432-EC80-4368-A850-45F640C2C51D}" type="presParOf" srcId="{BA1B9330-E94E-48B1-BB32-0C7A245BE1B3}" destId="{9FEA8DED-3077-4920-86BA-192514031DCB}" srcOrd="1" destOrd="0" presId="urn:microsoft.com/office/officeart/2005/8/layout/list1"/>
    <dgm:cxn modelId="{7D2671DF-6F33-47BE-98B5-01E5E816356C}" type="presParOf" srcId="{BA1B9330-E94E-48B1-BB32-0C7A245BE1B3}" destId="{0C7266DA-AD77-483D-A17D-F7AF50C87890}" srcOrd="2" destOrd="0" presId="urn:microsoft.com/office/officeart/2005/8/layout/list1"/>
    <dgm:cxn modelId="{8CF56585-6BA6-42AB-A458-0D3CB36BB0A3}" type="presParOf" srcId="{BA1B9330-E94E-48B1-BB32-0C7A245BE1B3}" destId="{55EB973E-E6A0-4436-BF12-01AF3F2A933F}" srcOrd="3" destOrd="0" presId="urn:microsoft.com/office/officeart/2005/8/layout/list1"/>
    <dgm:cxn modelId="{8DA47FB4-F3D4-4532-A263-14C09F1AEDBE}" type="presParOf" srcId="{BA1B9330-E94E-48B1-BB32-0C7A245BE1B3}" destId="{0AAD4A8E-DF1A-45A0-A931-969FD68B4DF6}" srcOrd="4" destOrd="0" presId="urn:microsoft.com/office/officeart/2005/8/layout/list1"/>
    <dgm:cxn modelId="{ED88D299-2846-4D35-AB1B-3B83798CD696}" type="presParOf" srcId="{0AAD4A8E-DF1A-45A0-A931-969FD68B4DF6}" destId="{5B162805-A542-43F0-915E-0966FEAF5D14}" srcOrd="0" destOrd="0" presId="urn:microsoft.com/office/officeart/2005/8/layout/list1"/>
    <dgm:cxn modelId="{3CD0CAD0-4AAC-4247-BE79-B648593DCC82}" type="presParOf" srcId="{0AAD4A8E-DF1A-45A0-A931-969FD68B4DF6}" destId="{25829529-493B-4DBF-8E29-8F8C0A7CCDBE}" srcOrd="1" destOrd="0" presId="urn:microsoft.com/office/officeart/2005/8/layout/list1"/>
    <dgm:cxn modelId="{E9E68193-7DE5-4392-A36F-B4716CA86806}" type="presParOf" srcId="{BA1B9330-E94E-48B1-BB32-0C7A245BE1B3}" destId="{8E501789-F5AA-4088-A57F-FCF71A0DA379}" srcOrd="5" destOrd="0" presId="urn:microsoft.com/office/officeart/2005/8/layout/list1"/>
    <dgm:cxn modelId="{957EF76C-103B-49B8-8814-50EB5B9E5067}" type="presParOf" srcId="{BA1B9330-E94E-48B1-BB32-0C7A245BE1B3}" destId="{47C53D62-9063-4AAB-987C-F6B44C3FD46C}" srcOrd="6" destOrd="0" presId="urn:microsoft.com/office/officeart/2005/8/layout/list1"/>
    <dgm:cxn modelId="{020328F5-39EF-4886-AD70-FBEA919F4B90}" type="presParOf" srcId="{BA1B9330-E94E-48B1-BB32-0C7A245BE1B3}" destId="{977C2D50-4334-481A-903A-8B1F1DA0D4CF}" srcOrd="7" destOrd="0" presId="urn:microsoft.com/office/officeart/2005/8/layout/list1"/>
    <dgm:cxn modelId="{3A81E78C-BEE1-4BC6-8E7F-D8A6AA81332C}" type="presParOf" srcId="{BA1B9330-E94E-48B1-BB32-0C7A245BE1B3}" destId="{76118938-5B2B-4E0F-BDCE-FB68ECB9D185}" srcOrd="8" destOrd="0" presId="urn:microsoft.com/office/officeart/2005/8/layout/list1"/>
    <dgm:cxn modelId="{80A20570-304E-44E3-84A2-94B765CAB095}" type="presParOf" srcId="{76118938-5B2B-4E0F-BDCE-FB68ECB9D185}" destId="{FA8446C4-20B1-4AF1-8537-F22D257CB68E}" srcOrd="0" destOrd="0" presId="urn:microsoft.com/office/officeart/2005/8/layout/list1"/>
    <dgm:cxn modelId="{91D5C64F-49A5-4304-A026-B5BCAC7A1DA0}" type="presParOf" srcId="{76118938-5B2B-4E0F-BDCE-FB68ECB9D185}" destId="{679B8A73-4868-420D-BD41-C259AD351AFD}" srcOrd="1" destOrd="0" presId="urn:microsoft.com/office/officeart/2005/8/layout/list1"/>
    <dgm:cxn modelId="{9B983C3B-0243-45CE-9C0F-7E6255001F67}" type="presParOf" srcId="{BA1B9330-E94E-48B1-BB32-0C7A245BE1B3}" destId="{F275CACB-8D0F-48D8-B5E2-FFD6DE874F29}" srcOrd="9" destOrd="0" presId="urn:microsoft.com/office/officeart/2005/8/layout/list1"/>
    <dgm:cxn modelId="{BADC3D4A-4144-486E-AE67-7A433DA59B3E}" type="presParOf" srcId="{BA1B9330-E94E-48B1-BB32-0C7A245BE1B3}" destId="{00F0B282-5A7F-4F5B-A5BF-DF803E899AD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3EBC6-D388-45D0-8CEC-DD90648842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EE8687-B424-43AF-86BE-F0C3E5B0BB5E}">
      <dgm:prSet/>
      <dgm:spPr/>
      <dgm:t>
        <a:bodyPr/>
        <a:lstStyle/>
        <a:p>
          <a:pPr algn="l">
            <a:lnSpc>
              <a:spcPct val="90000"/>
            </a:lnSpc>
          </a:pPr>
          <a:r>
            <a:rPr lang="fr-BE" sz="1500" noProof="0"/>
            <a:t>1. Le bénéficiaire se procure l’annexe 1 via soit Internet, AS de la Mutuelle, Ergo et bandagiste.</a:t>
          </a:r>
          <a:r>
            <a:rPr lang="fr-BE" sz="1500" noProof="0">
              <a:solidFill>
                <a:srgbClr val="FFFFFF"/>
              </a:solidFill>
              <a:ea typeface="+mn-ea"/>
              <a:cs typeface="+mn-cs"/>
            </a:rPr>
            <a:t>.</a:t>
          </a:r>
        </a:p>
      </dgm:t>
    </dgm:pt>
    <dgm:pt modelId="{91077F29-BECE-4A67-A2A9-98B42B4F28C3}" type="parTrans" cxnId="{34CFCCC4-4D36-406C-8BF9-7025A20C02A4}">
      <dgm:prSet/>
      <dgm:spPr/>
      <dgm:t>
        <a:bodyPr/>
        <a:lstStyle/>
        <a:p>
          <a:endParaRPr lang="en-US"/>
        </a:p>
      </dgm:t>
    </dgm:pt>
    <dgm:pt modelId="{F7349AAC-3445-4C1F-80E5-5A872FF386FD}" type="sibTrans" cxnId="{34CFCCC4-4D36-406C-8BF9-7025A20C02A4}">
      <dgm:prSet/>
      <dgm:spPr/>
      <dgm:t>
        <a:bodyPr/>
        <a:lstStyle/>
        <a:p>
          <a:endParaRPr lang="en-US"/>
        </a:p>
      </dgm:t>
    </dgm:pt>
    <dgm:pt modelId="{3732E782-5CFF-4D34-95A1-75179B8D1C66}">
      <dgm:prSet/>
      <dgm:spPr/>
      <dgm:t>
        <a:bodyPr/>
        <a:lstStyle/>
        <a:p>
          <a:pPr algn="l">
            <a:lnSpc>
              <a:spcPct val="90000"/>
            </a:lnSpc>
          </a:pPr>
          <a:r>
            <a:rPr lang="fr-BE" sz="15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gm:t>
    </dgm:pt>
    <dgm:pt modelId="{706D1CF7-8DD4-4EF5-8A78-743A2F060641}" type="parTrans" cxnId="{F60B1A43-0CAB-45CA-8F7B-C46B4DEE4499}">
      <dgm:prSet/>
      <dgm:spPr/>
      <dgm:t>
        <a:bodyPr/>
        <a:lstStyle/>
        <a:p>
          <a:endParaRPr lang="en-US"/>
        </a:p>
      </dgm:t>
    </dgm:pt>
    <dgm:pt modelId="{196495FB-35A6-449B-863A-CF191B62D247}" type="sibTrans" cxnId="{F60B1A43-0CAB-45CA-8F7B-C46B4DEE4499}">
      <dgm:prSet/>
      <dgm:spPr/>
      <dgm:t>
        <a:bodyPr/>
        <a:lstStyle/>
        <a:p>
          <a:endParaRPr lang="en-US"/>
        </a:p>
      </dgm:t>
    </dgm:pt>
    <dgm:pt modelId="{876676A0-BDC7-46DE-B7C6-9B0627E7F4F9}">
      <dgm:prSet/>
      <dgm:spPr/>
      <dgm:t>
        <a:bodyPr/>
        <a:lstStyle/>
        <a:p>
          <a:pPr algn="l" rtl="0">
            <a:lnSpc>
              <a:spcPct val="90000"/>
            </a:lnSpc>
          </a:pPr>
          <a:r>
            <a:rPr lang="fr-BE" sz="1500" noProof="0">
              <a:solidFill>
                <a:srgbClr val="FFFFFF"/>
              </a:solidFill>
              <a:ea typeface="+mn-ea"/>
              <a:cs typeface="+mn-cs"/>
            </a:rPr>
            <a:t>4. Le bénéficiaire se rend à la consultation et suite à celle-ci, l’équipe multidisciplinaire </a:t>
          </a:r>
          <a:r>
            <a:rPr lang="fr-BE" sz="1500" noProof="0">
              <a:solidFill>
                <a:srgbClr val="FFFFFF"/>
              </a:solidFill>
              <a:latin typeface="Calibri"/>
              <a:ea typeface="+mn-ea"/>
              <a:cs typeface="+mn-cs"/>
            </a:rPr>
            <a:t>envoie le</a:t>
          </a:r>
          <a:r>
            <a:rPr lang="fr-BE" sz="1500" noProof="0">
              <a:solidFill>
                <a:srgbClr val="FFFFFF"/>
              </a:solidFill>
              <a:ea typeface="+mn-ea"/>
              <a:cs typeface="+mn-cs"/>
            </a:rPr>
            <a:t> rapport au bandagiste.</a:t>
          </a:r>
        </a:p>
      </dgm:t>
    </dgm:pt>
    <dgm:pt modelId="{5DBD62E8-BCA3-4B0C-8D88-31D50DC022E7}" type="parTrans" cxnId="{8ABF458A-40CC-4B7D-ABF4-7512777C0474}">
      <dgm:prSet/>
      <dgm:spPr/>
      <dgm:t>
        <a:bodyPr/>
        <a:lstStyle/>
        <a:p>
          <a:endParaRPr lang="en-US"/>
        </a:p>
      </dgm:t>
    </dgm:pt>
    <dgm:pt modelId="{37D2C9AF-453D-4AC7-A541-97E1013FDE95}" type="sibTrans" cxnId="{8ABF458A-40CC-4B7D-ABF4-7512777C0474}">
      <dgm:prSet/>
      <dgm:spPr/>
      <dgm:t>
        <a:bodyPr/>
        <a:lstStyle/>
        <a:p>
          <a:endParaRPr lang="en-US"/>
        </a:p>
      </dgm:t>
    </dgm:pt>
    <dgm:pt modelId="{BE5F527F-081F-40BB-860D-0BFABC2D2548}">
      <dgm:prSet/>
      <dgm:spPr/>
      <dgm:t>
        <a:bodyPr/>
        <a:lstStyle/>
        <a:p>
          <a:pPr algn="l">
            <a:lnSpc>
              <a:spcPct val="90000"/>
            </a:lnSpc>
          </a:pPr>
          <a:r>
            <a:rPr lang="fr-BE" sz="1500" noProof="0">
              <a:solidFill>
                <a:srgbClr val="FFFFFF"/>
              </a:solidFill>
              <a:ea typeface="+mn-ea"/>
              <a:cs typeface="+mn-cs"/>
            </a:rPr>
            <a:t>5. Le bandagiste introduit une demande auprès du médecin conseil.</a:t>
          </a:r>
        </a:p>
      </dgm:t>
    </dgm:pt>
    <dgm:pt modelId="{B3B0D9E9-47A0-4176-8DBE-BCD06C9755B7}" type="parTrans" cxnId="{DF14EF60-79F6-4F8F-8A02-124E923E3A98}">
      <dgm:prSet/>
      <dgm:spPr/>
      <dgm:t>
        <a:bodyPr/>
        <a:lstStyle/>
        <a:p>
          <a:endParaRPr lang="en-US"/>
        </a:p>
      </dgm:t>
    </dgm:pt>
    <dgm:pt modelId="{0AF43298-CC8B-4D70-8F38-5F7EB35F9ED1}" type="sibTrans" cxnId="{DF14EF60-79F6-4F8F-8A02-124E923E3A98}">
      <dgm:prSet/>
      <dgm:spPr/>
      <dgm:t>
        <a:bodyPr/>
        <a:lstStyle/>
        <a:p>
          <a:endParaRPr lang="en-US"/>
        </a:p>
      </dgm:t>
    </dgm:pt>
    <dgm:pt modelId="{F67D7CE9-21A6-4465-AFE4-10F6F12995A9}">
      <dgm:prSet/>
      <dgm:spPr/>
      <dgm:t>
        <a:bodyPr/>
        <a:lstStyle/>
        <a:p>
          <a:pPr algn="l">
            <a:lnSpc>
              <a:spcPct val="90000"/>
            </a:lnSpc>
          </a:pPr>
          <a:r>
            <a:rPr lang="fr-BE" sz="1500" noProof="0">
              <a:solidFill>
                <a:srgbClr val="FFFFFF"/>
              </a:solidFill>
              <a:ea typeface="+mn-ea"/>
              <a:cs typeface="+mn-cs"/>
            </a:rPr>
            <a:t>6. Le médecin-conseil </a:t>
          </a:r>
          <a:r>
            <a:rPr lang="fr-BE" sz="1500" noProof="0">
              <a:solidFill>
                <a:srgbClr val="FFFFFF"/>
              </a:solidFill>
              <a:latin typeface="Calibri"/>
              <a:ea typeface="+mn-ea"/>
              <a:cs typeface="+mn-cs"/>
            </a:rPr>
            <a:t>délivre</a:t>
          </a:r>
          <a:r>
            <a:rPr lang="fr-BE" sz="1500" noProof="0">
              <a:solidFill>
                <a:srgbClr val="FFFFFF"/>
              </a:solidFill>
              <a:ea typeface="+mn-ea"/>
              <a:cs typeface="+mn-cs"/>
            </a:rPr>
            <a:t> l’accord et l’envoie au bandagiste.</a:t>
          </a:r>
        </a:p>
      </dgm:t>
    </dgm:pt>
    <dgm:pt modelId="{956DCD64-600D-4661-8329-2BD8E4A52300}" type="parTrans" cxnId="{E251D57B-3AB3-4CFB-8FE4-6DA48C331B33}">
      <dgm:prSet/>
      <dgm:spPr/>
      <dgm:t>
        <a:bodyPr/>
        <a:lstStyle/>
        <a:p>
          <a:endParaRPr lang="en-US"/>
        </a:p>
      </dgm:t>
    </dgm:pt>
    <dgm:pt modelId="{11A887D8-11FD-4171-99C6-B6629C47F63F}" type="sibTrans" cxnId="{E251D57B-3AB3-4CFB-8FE4-6DA48C331B33}">
      <dgm:prSet/>
      <dgm:spPr/>
      <dgm:t>
        <a:bodyPr/>
        <a:lstStyle/>
        <a:p>
          <a:endParaRPr lang="en-US"/>
        </a:p>
      </dgm:t>
    </dgm:pt>
    <dgm:pt modelId="{12620E9F-B0AD-48A7-98AC-DE5D57440AA9}">
      <dgm:prSet/>
      <dgm:spPr/>
      <dgm:t>
        <a:bodyPr/>
        <a:lstStyle/>
        <a:p>
          <a:pPr algn="l">
            <a:lnSpc>
              <a:spcPct val="90000"/>
            </a:lnSpc>
          </a:pPr>
          <a:r>
            <a:rPr lang="fr-BE" sz="1500" noProof="0">
              <a:solidFill>
                <a:srgbClr val="FFFFFF"/>
              </a:solidFill>
              <a:ea typeface="+mn-ea"/>
              <a:cs typeface="+mn-cs"/>
            </a:rPr>
            <a:t>7. Le bandagiste délivre la voiturette au bénéficiaire.</a:t>
          </a:r>
        </a:p>
      </dgm:t>
    </dgm:pt>
    <dgm:pt modelId="{97EC6CB7-D089-459A-B404-F1BC24968E31}" type="parTrans" cxnId="{4394666E-A8ED-48FD-A75F-A97395DB8E94}">
      <dgm:prSet/>
      <dgm:spPr/>
      <dgm:t>
        <a:bodyPr/>
        <a:lstStyle/>
        <a:p>
          <a:endParaRPr lang="en-US"/>
        </a:p>
      </dgm:t>
    </dgm:pt>
    <dgm:pt modelId="{3E27363A-D78D-4586-8C8C-CB68E9A7C82A}" type="sibTrans" cxnId="{4394666E-A8ED-48FD-A75F-A97395DB8E94}">
      <dgm:prSet/>
      <dgm:spPr/>
      <dgm:t>
        <a:bodyPr/>
        <a:lstStyle/>
        <a:p>
          <a:endParaRPr lang="en-US"/>
        </a:p>
      </dgm:t>
    </dgm:pt>
    <dgm:pt modelId="{290535EE-210F-4485-B6E5-48460E4A60A5}">
      <dgm:prSet/>
      <dgm:spPr/>
      <dgm:t>
        <a:bodyPr/>
        <a:lstStyle/>
        <a:p>
          <a:r>
            <a:rPr lang="fr-BE" noProof="0"/>
            <a:t>2. Le bénéficiaire va chez le médecin traitant avec l’annexe 1 pour la compléter.</a:t>
          </a:r>
          <a:r>
            <a:rPr lang="fr-BE" noProof="0">
              <a:solidFill>
                <a:srgbClr val="FFFFFF"/>
              </a:solidFill>
              <a:ea typeface="+mn-ea"/>
              <a:cs typeface="+mn-cs"/>
            </a:rPr>
            <a:t>.</a:t>
          </a:r>
        </a:p>
      </dgm:t>
    </dgm:pt>
    <dgm:pt modelId="{803AFE7D-2203-4D8D-AF10-075C077B9A23}" type="parTrans" cxnId="{57BD0BDF-BCFB-4365-9FB9-94B026610BF9}">
      <dgm:prSet/>
      <dgm:spPr/>
      <dgm:t>
        <a:bodyPr/>
        <a:lstStyle/>
        <a:p>
          <a:endParaRPr lang="fr-BE"/>
        </a:p>
      </dgm:t>
    </dgm:pt>
    <dgm:pt modelId="{ABB22F89-8A4F-49AA-BFD1-53F10550243D}" type="sibTrans" cxnId="{57BD0BDF-BCFB-4365-9FB9-94B026610BF9}">
      <dgm:prSet/>
      <dgm:spPr/>
      <dgm:t>
        <a:bodyPr/>
        <a:lstStyle/>
        <a:p>
          <a:endParaRPr lang="fr-BE"/>
        </a:p>
      </dgm:t>
    </dgm:pt>
    <dgm:pt modelId="{9F603598-31DE-4C8D-A748-1CA15426F045}" type="pres">
      <dgm:prSet presAssocID="{EF93EBC6-D388-45D0-8CEC-DD9064884246}" presName="linear" presStyleCnt="0">
        <dgm:presLayoutVars>
          <dgm:animLvl val="lvl"/>
          <dgm:resizeHandles val="exact"/>
        </dgm:presLayoutVars>
      </dgm:prSet>
      <dgm:spPr/>
    </dgm:pt>
    <dgm:pt modelId="{67E8CF94-EBF5-494D-A30A-A226776E8999}" type="pres">
      <dgm:prSet presAssocID="{A8EE8687-B424-43AF-86BE-F0C3E5B0BB5E}" presName="parentText" presStyleLbl="node1" presStyleIdx="0" presStyleCnt="7">
        <dgm:presLayoutVars>
          <dgm:chMax val="0"/>
          <dgm:bulletEnabled val="1"/>
        </dgm:presLayoutVars>
      </dgm:prSet>
      <dgm:spPr/>
    </dgm:pt>
    <dgm:pt modelId="{986C6005-8797-48E7-B3B9-C15211CB190A}" type="pres">
      <dgm:prSet presAssocID="{F7349AAC-3445-4C1F-80E5-5A872FF386FD}" presName="spacer" presStyleCnt="0"/>
      <dgm:spPr/>
    </dgm:pt>
    <dgm:pt modelId="{58F3122F-5CB3-4E04-8FC0-73BA7F9E95E8}" type="pres">
      <dgm:prSet presAssocID="{290535EE-210F-4485-B6E5-48460E4A60A5}" presName="parentText" presStyleLbl="node1" presStyleIdx="1" presStyleCnt="7" custLinFactNeighborX="-1858" custLinFactNeighborY="-97439">
        <dgm:presLayoutVars>
          <dgm:chMax val="0"/>
          <dgm:bulletEnabled val="1"/>
        </dgm:presLayoutVars>
      </dgm:prSet>
      <dgm:spPr/>
    </dgm:pt>
    <dgm:pt modelId="{CAD39C18-852E-4543-B9A4-60316C854E66}" type="pres">
      <dgm:prSet presAssocID="{ABB22F89-8A4F-49AA-BFD1-53F10550243D}" presName="spacer" presStyleCnt="0"/>
      <dgm:spPr/>
    </dgm:pt>
    <dgm:pt modelId="{E8D6313E-2086-4D7F-99CF-3E7913FBC1E8}" type="pres">
      <dgm:prSet presAssocID="{3732E782-5CFF-4D34-95A1-75179B8D1C66}" presName="parentText" presStyleLbl="node1" presStyleIdx="2" presStyleCnt="7">
        <dgm:presLayoutVars>
          <dgm:chMax val="0"/>
          <dgm:bulletEnabled val="1"/>
        </dgm:presLayoutVars>
      </dgm:prSet>
      <dgm:spPr/>
    </dgm:pt>
    <dgm:pt modelId="{BF1E9FB1-F54E-412F-BA70-BC6E15671462}" type="pres">
      <dgm:prSet presAssocID="{196495FB-35A6-449B-863A-CF191B62D247}" presName="spacer" presStyleCnt="0"/>
      <dgm:spPr/>
    </dgm:pt>
    <dgm:pt modelId="{96A9BFF4-5D70-46D5-BC17-1DE829EEA16E}" type="pres">
      <dgm:prSet presAssocID="{876676A0-BDC7-46DE-B7C6-9B0627E7F4F9}" presName="parentText" presStyleLbl="node1" presStyleIdx="3" presStyleCnt="7">
        <dgm:presLayoutVars>
          <dgm:chMax val="0"/>
          <dgm:bulletEnabled val="1"/>
        </dgm:presLayoutVars>
      </dgm:prSet>
      <dgm:spPr/>
    </dgm:pt>
    <dgm:pt modelId="{FB4B32DF-09A8-4FF7-8324-DE974E846B30}" type="pres">
      <dgm:prSet presAssocID="{37D2C9AF-453D-4AC7-A541-97E1013FDE95}" presName="spacer" presStyleCnt="0"/>
      <dgm:spPr/>
    </dgm:pt>
    <dgm:pt modelId="{5524CDC8-06B9-4D65-A8C5-0743D99E24A2}" type="pres">
      <dgm:prSet presAssocID="{BE5F527F-081F-40BB-860D-0BFABC2D2548}" presName="parentText" presStyleLbl="node1" presStyleIdx="4" presStyleCnt="7">
        <dgm:presLayoutVars>
          <dgm:chMax val="0"/>
          <dgm:bulletEnabled val="1"/>
        </dgm:presLayoutVars>
      </dgm:prSet>
      <dgm:spPr/>
    </dgm:pt>
    <dgm:pt modelId="{A8B4FF6E-D533-42D4-99BE-76B2EF0564BB}" type="pres">
      <dgm:prSet presAssocID="{0AF43298-CC8B-4D70-8F38-5F7EB35F9ED1}" presName="spacer" presStyleCnt="0"/>
      <dgm:spPr/>
    </dgm:pt>
    <dgm:pt modelId="{C7DC7C50-C0E3-4ADC-B9E2-D88AD1181487}" type="pres">
      <dgm:prSet presAssocID="{F67D7CE9-21A6-4465-AFE4-10F6F12995A9}" presName="parentText" presStyleLbl="node1" presStyleIdx="5" presStyleCnt="7">
        <dgm:presLayoutVars>
          <dgm:chMax val="0"/>
          <dgm:bulletEnabled val="1"/>
        </dgm:presLayoutVars>
      </dgm:prSet>
      <dgm:spPr/>
    </dgm:pt>
    <dgm:pt modelId="{7EF412AD-A10E-444B-A8AE-CBCFAEBE6141}" type="pres">
      <dgm:prSet presAssocID="{11A887D8-11FD-4171-99C6-B6629C47F63F}" presName="spacer" presStyleCnt="0"/>
      <dgm:spPr/>
    </dgm:pt>
    <dgm:pt modelId="{8D374DBE-097B-4A35-AEC9-E97C48565440}" type="pres">
      <dgm:prSet presAssocID="{12620E9F-B0AD-48A7-98AC-DE5D57440AA9}" presName="parentText" presStyleLbl="node1" presStyleIdx="6" presStyleCnt="7">
        <dgm:presLayoutVars>
          <dgm:chMax val="0"/>
          <dgm:bulletEnabled val="1"/>
        </dgm:presLayoutVars>
      </dgm:prSet>
      <dgm:spPr/>
    </dgm:pt>
  </dgm:ptLst>
  <dgm:cxnLst>
    <dgm:cxn modelId="{4A35AF09-5EC3-420B-8333-14F16B371D8D}" type="presOf" srcId="{12620E9F-B0AD-48A7-98AC-DE5D57440AA9}" destId="{8D374DBE-097B-4A35-AEC9-E97C48565440}" srcOrd="0" destOrd="0" presId="urn:microsoft.com/office/officeart/2005/8/layout/vList2"/>
    <dgm:cxn modelId="{8441DA2F-D8EB-4D1B-9BFE-0BAABCCD6ACE}" type="presOf" srcId="{A8EE8687-B424-43AF-86BE-F0C3E5B0BB5E}" destId="{67E8CF94-EBF5-494D-A30A-A226776E8999}" srcOrd="0" destOrd="0" presId="urn:microsoft.com/office/officeart/2005/8/layout/vList2"/>
    <dgm:cxn modelId="{2C680B3A-D989-4A3C-A95F-B3F5307D5A29}" type="presOf" srcId="{876676A0-BDC7-46DE-B7C6-9B0627E7F4F9}" destId="{96A9BFF4-5D70-46D5-BC17-1DE829EEA16E}" srcOrd="0" destOrd="0" presId="urn:microsoft.com/office/officeart/2005/8/layout/vList2"/>
    <dgm:cxn modelId="{DF14EF60-79F6-4F8F-8A02-124E923E3A98}" srcId="{EF93EBC6-D388-45D0-8CEC-DD9064884246}" destId="{BE5F527F-081F-40BB-860D-0BFABC2D2548}" srcOrd="4" destOrd="0" parTransId="{B3B0D9E9-47A0-4176-8DBE-BCD06C9755B7}" sibTransId="{0AF43298-CC8B-4D70-8F38-5F7EB35F9ED1}"/>
    <dgm:cxn modelId="{F60B1A43-0CAB-45CA-8F7B-C46B4DEE4499}" srcId="{EF93EBC6-D388-45D0-8CEC-DD9064884246}" destId="{3732E782-5CFF-4D34-95A1-75179B8D1C66}" srcOrd="2" destOrd="0" parTransId="{706D1CF7-8DD4-4EF5-8A78-743A2F060641}" sibTransId="{196495FB-35A6-449B-863A-CF191B62D247}"/>
    <dgm:cxn modelId="{6F2C5C69-0280-431E-812E-061B2A680293}" type="presOf" srcId="{F67D7CE9-21A6-4465-AFE4-10F6F12995A9}" destId="{C7DC7C50-C0E3-4ADC-B9E2-D88AD1181487}" srcOrd="0" destOrd="0" presId="urn:microsoft.com/office/officeart/2005/8/layout/vList2"/>
    <dgm:cxn modelId="{3B8B8649-1BDC-4402-BD12-7A7BD1BB0435}" type="presOf" srcId="{3732E782-5CFF-4D34-95A1-75179B8D1C66}" destId="{E8D6313E-2086-4D7F-99CF-3E7913FBC1E8}" srcOrd="0" destOrd="0" presId="urn:microsoft.com/office/officeart/2005/8/layout/vList2"/>
    <dgm:cxn modelId="{4394666E-A8ED-48FD-A75F-A97395DB8E94}" srcId="{EF93EBC6-D388-45D0-8CEC-DD9064884246}" destId="{12620E9F-B0AD-48A7-98AC-DE5D57440AA9}" srcOrd="6" destOrd="0" parTransId="{97EC6CB7-D089-459A-B404-F1BC24968E31}" sibTransId="{3E27363A-D78D-4586-8C8C-CB68E9A7C82A}"/>
    <dgm:cxn modelId="{7EF14657-DFA1-484F-9D43-275CDBA7DF7D}" type="presOf" srcId="{BE5F527F-081F-40BB-860D-0BFABC2D2548}" destId="{5524CDC8-06B9-4D65-A8C5-0743D99E24A2}" srcOrd="0" destOrd="0" presId="urn:microsoft.com/office/officeart/2005/8/layout/vList2"/>
    <dgm:cxn modelId="{E251D57B-3AB3-4CFB-8FE4-6DA48C331B33}" srcId="{EF93EBC6-D388-45D0-8CEC-DD9064884246}" destId="{F67D7CE9-21A6-4465-AFE4-10F6F12995A9}" srcOrd="5" destOrd="0" parTransId="{956DCD64-600D-4661-8329-2BD8E4A52300}" sibTransId="{11A887D8-11FD-4171-99C6-B6629C47F63F}"/>
    <dgm:cxn modelId="{8ABF458A-40CC-4B7D-ABF4-7512777C0474}" srcId="{EF93EBC6-D388-45D0-8CEC-DD9064884246}" destId="{876676A0-BDC7-46DE-B7C6-9B0627E7F4F9}" srcOrd="3" destOrd="0" parTransId="{5DBD62E8-BCA3-4B0C-8D88-31D50DC022E7}" sibTransId="{37D2C9AF-453D-4AC7-A541-97E1013FDE95}"/>
    <dgm:cxn modelId="{E445E792-3F57-4791-BA82-65A0CAF58410}" type="presOf" srcId="{290535EE-210F-4485-B6E5-48460E4A60A5}" destId="{58F3122F-5CB3-4E04-8FC0-73BA7F9E95E8}" srcOrd="0" destOrd="0" presId="urn:microsoft.com/office/officeart/2005/8/layout/vList2"/>
    <dgm:cxn modelId="{5DD403BB-C214-483D-95A9-AECC01541BA4}" type="presOf" srcId="{EF93EBC6-D388-45D0-8CEC-DD9064884246}" destId="{9F603598-31DE-4C8D-A748-1CA15426F045}" srcOrd="0" destOrd="0" presId="urn:microsoft.com/office/officeart/2005/8/layout/vList2"/>
    <dgm:cxn modelId="{34CFCCC4-4D36-406C-8BF9-7025A20C02A4}" srcId="{EF93EBC6-D388-45D0-8CEC-DD9064884246}" destId="{A8EE8687-B424-43AF-86BE-F0C3E5B0BB5E}" srcOrd="0" destOrd="0" parTransId="{91077F29-BECE-4A67-A2A9-98B42B4F28C3}" sibTransId="{F7349AAC-3445-4C1F-80E5-5A872FF386FD}"/>
    <dgm:cxn modelId="{57BD0BDF-BCFB-4365-9FB9-94B026610BF9}" srcId="{EF93EBC6-D388-45D0-8CEC-DD9064884246}" destId="{290535EE-210F-4485-B6E5-48460E4A60A5}" srcOrd="1" destOrd="0" parTransId="{803AFE7D-2203-4D8D-AF10-075C077B9A23}" sibTransId="{ABB22F89-8A4F-49AA-BFD1-53F10550243D}"/>
    <dgm:cxn modelId="{D033129A-D518-4E2E-B665-BA34291C4AC7}" type="presParOf" srcId="{9F603598-31DE-4C8D-A748-1CA15426F045}" destId="{67E8CF94-EBF5-494D-A30A-A226776E8999}" srcOrd="0" destOrd="0" presId="urn:microsoft.com/office/officeart/2005/8/layout/vList2"/>
    <dgm:cxn modelId="{DEF16D99-3F6F-46C9-A688-DE1398C07B55}" type="presParOf" srcId="{9F603598-31DE-4C8D-A748-1CA15426F045}" destId="{986C6005-8797-48E7-B3B9-C15211CB190A}" srcOrd="1" destOrd="0" presId="urn:microsoft.com/office/officeart/2005/8/layout/vList2"/>
    <dgm:cxn modelId="{54C7CD10-5E79-4FD8-86F4-D248725C017E}" type="presParOf" srcId="{9F603598-31DE-4C8D-A748-1CA15426F045}" destId="{58F3122F-5CB3-4E04-8FC0-73BA7F9E95E8}" srcOrd="2" destOrd="0" presId="urn:microsoft.com/office/officeart/2005/8/layout/vList2"/>
    <dgm:cxn modelId="{C8BFAC10-97FC-41EB-B50E-2A175CB49F7D}" type="presParOf" srcId="{9F603598-31DE-4C8D-A748-1CA15426F045}" destId="{CAD39C18-852E-4543-B9A4-60316C854E66}" srcOrd="3" destOrd="0" presId="urn:microsoft.com/office/officeart/2005/8/layout/vList2"/>
    <dgm:cxn modelId="{C63B0AEA-9907-41DB-BC79-D64E0D023F82}" type="presParOf" srcId="{9F603598-31DE-4C8D-A748-1CA15426F045}" destId="{E8D6313E-2086-4D7F-99CF-3E7913FBC1E8}" srcOrd="4" destOrd="0" presId="urn:microsoft.com/office/officeart/2005/8/layout/vList2"/>
    <dgm:cxn modelId="{0E7C7787-4DC6-4775-9072-F442D0DDD003}" type="presParOf" srcId="{9F603598-31DE-4C8D-A748-1CA15426F045}" destId="{BF1E9FB1-F54E-412F-BA70-BC6E15671462}" srcOrd="5" destOrd="0" presId="urn:microsoft.com/office/officeart/2005/8/layout/vList2"/>
    <dgm:cxn modelId="{F93196EF-3A5C-4E8D-A53A-E3B0B386A3F1}" type="presParOf" srcId="{9F603598-31DE-4C8D-A748-1CA15426F045}" destId="{96A9BFF4-5D70-46D5-BC17-1DE829EEA16E}" srcOrd="6" destOrd="0" presId="urn:microsoft.com/office/officeart/2005/8/layout/vList2"/>
    <dgm:cxn modelId="{BCC7A08D-14BB-45AD-A034-9A661FC3E11A}" type="presParOf" srcId="{9F603598-31DE-4C8D-A748-1CA15426F045}" destId="{FB4B32DF-09A8-4FF7-8324-DE974E846B30}" srcOrd="7" destOrd="0" presId="urn:microsoft.com/office/officeart/2005/8/layout/vList2"/>
    <dgm:cxn modelId="{543F85E8-C154-414D-ADB8-F1112B7EC616}" type="presParOf" srcId="{9F603598-31DE-4C8D-A748-1CA15426F045}" destId="{5524CDC8-06B9-4D65-A8C5-0743D99E24A2}" srcOrd="8" destOrd="0" presId="urn:microsoft.com/office/officeart/2005/8/layout/vList2"/>
    <dgm:cxn modelId="{321BAC1A-4ED7-42CC-9D31-FB270A5B441A}" type="presParOf" srcId="{9F603598-31DE-4C8D-A748-1CA15426F045}" destId="{A8B4FF6E-D533-42D4-99BE-76B2EF0564BB}" srcOrd="9" destOrd="0" presId="urn:microsoft.com/office/officeart/2005/8/layout/vList2"/>
    <dgm:cxn modelId="{3634B881-CF15-4439-AC3D-3C7A45B72968}" type="presParOf" srcId="{9F603598-31DE-4C8D-A748-1CA15426F045}" destId="{C7DC7C50-C0E3-4ADC-B9E2-D88AD1181487}" srcOrd="10" destOrd="0" presId="urn:microsoft.com/office/officeart/2005/8/layout/vList2"/>
    <dgm:cxn modelId="{CC704FB3-36E9-4B3A-BEBB-1E4B7BAB41FB}" type="presParOf" srcId="{9F603598-31DE-4C8D-A748-1CA15426F045}" destId="{7EF412AD-A10E-444B-A8AE-CBCFAEBE6141}" srcOrd="11" destOrd="0" presId="urn:microsoft.com/office/officeart/2005/8/layout/vList2"/>
    <dgm:cxn modelId="{15F4D8E7-769B-40B3-B9F5-F519EEB65FD2}" type="presParOf" srcId="{9F603598-31DE-4C8D-A748-1CA15426F045}" destId="{8D374DBE-097B-4A35-AEC9-E97C48565440}"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3EBC6-D388-45D0-8CEC-DD90648842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EE8687-B424-43AF-86BE-F0C3E5B0BB5E}">
      <dgm:prSet/>
      <dgm:spPr/>
      <dgm:t>
        <a:bodyPr/>
        <a:lstStyle/>
        <a:p>
          <a:pPr algn="l">
            <a:lnSpc>
              <a:spcPct val="90000"/>
            </a:lnSpc>
          </a:pPr>
          <a:r>
            <a:rPr lang="fr-BE" sz="1500" noProof="0"/>
            <a:t>1. Le bénéficiaire se procure l’annexe 1 via soit Internet, AS de la Mutuelle, Ergo et bandagiste.</a:t>
          </a:r>
          <a:r>
            <a:rPr lang="fr-BE" sz="1500" noProof="0">
              <a:solidFill>
                <a:srgbClr val="FFFFFF"/>
              </a:solidFill>
              <a:ea typeface="+mn-ea"/>
              <a:cs typeface="+mn-cs"/>
            </a:rPr>
            <a:t>.</a:t>
          </a:r>
        </a:p>
      </dgm:t>
    </dgm:pt>
    <dgm:pt modelId="{91077F29-BECE-4A67-A2A9-98B42B4F28C3}" type="parTrans" cxnId="{34CFCCC4-4D36-406C-8BF9-7025A20C02A4}">
      <dgm:prSet/>
      <dgm:spPr/>
      <dgm:t>
        <a:bodyPr/>
        <a:lstStyle/>
        <a:p>
          <a:endParaRPr lang="en-US"/>
        </a:p>
      </dgm:t>
    </dgm:pt>
    <dgm:pt modelId="{F7349AAC-3445-4C1F-80E5-5A872FF386FD}" type="sibTrans" cxnId="{34CFCCC4-4D36-406C-8BF9-7025A20C02A4}">
      <dgm:prSet/>
      <dgm:spPr/>
      <dgm:t>
        <a:bodyPr/>
        <a:lstStyle/>
        <a:p>
          <a:endParaRPr lang="en-US"/>
        </a:p>
      </dgm:t>
    </dgm:pt>
    <dgm:pt modelId="{3732E782-5CFF-4D34-95A1-75179B8D1C66}">
      <dgm:prSet/>
      <dgm:spPr/>
      <dgm:t>
        <a:bodyPr/>
        <a:lstStyle/>
        <a:p>
          <a:pPr algn="l">
            <a:lnSpc>
              <a:spcPct val="90000"/>
            </a:lnSpc>
          </a:pPr>
          <a:r>
            <a:rPr lang="fr-BE" sz="15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gm:t>
    </dgm:pt>
    <dgm:pt modelId="{706D1CF7-8DD4-4EF5-8A78-743A2F060641}" type="parTrans" cxnId="{F60B1A43-0CAB-45CA-8F7B-C46B4DEE4499}">
      <dgm:prSet/>
      <dgm:spPr/>
      <dgm:t>
        <a:bodyPr/>
        <a:lstStyle/>
        <a:p>
          <a:endParaRPr lang="en-US"/>
        </a:p>
      </dgm:t>
    </dgm:pt>
    <dgm:pt modelId="{196495FB-35A6-449B-863A-CF191B62D247}" type="sibTrans" cxnId="{F60B1A43-0CAB-45CA-8F7B-C46B4DEE4499}">
      <dgm:prSet/>
      <dgm:spPr/>
      <dgm:t>
        <a:bodyPr/>
        <a:lstStyle/>
        <a:p>
          <a:endParaRPr lang="en-US"/>
        </a:p>
      </dgm:t>
    </dgm:pt>
    <dgm:pt modelId="{876676A0-BDC7-46DE-B7C6-9B0627E7F4F9}">
      <dgm:prSet/>
      <dgm:spPr/>
      <dgm:t>
        <a:bodyPr/>
        <a:lstStyle/>
        <a:p>
          <a:pPr algn="l" rtl="0">
            <a:lnSpc>
              <a:spcPct val="90000"/>
            </a:lnSpc>
          </a:pPr>
          <a:r>
            <a:rPr lang="fr-BE" sz="1500" noProof="0">
              <a:solidFill>
                <a:srgbClr val="FFFFFF"/>
              </a:solidFill>
              <a:ea typeface="+mn-ea"/>
              <a:cs typeface="+mn-cs"/>
            </a:rPr>
            <a:t>4. Le bénéficiaire se rend à la consultation et suite à celle-ci, l’équipe multidisciplinaire </a:t>
          </a:r>
          <a:r>
            <a:rPr lang="fr-BE" sz="1500" noProof="0">
              <a:solidFill>
                <a:srgbClr val="FFFFFF"/>
              </a:solidFill>
              <a:latin typeface="Calibri"/>
              <a:ea typeface="+mn-ea"/>
              <a:cs typeface="+mn-cs"/>
            </a:rPr>
            <a:t>envoie le</a:t>
          </a:r>
          <a:r>
            <a:rPr lang="fr-BE" sz="1500" noProof="0">
              <a:solidFill>
                <a:srgbClr val="FFFFFF"/>
              </a:solidFill>
              <a:ea typeface="+mn-ea"/>
              <a:cs typeface="+mn-cs"/>
            </a:rPr>
            <a:t> rapport au bandagiste.</a:t>
          </a:r>
        </a:p>
      </dgm:t>
    </dgm:pt>
    <dgm:pt modelId="{5DBD62E8-BCA3-4B0C-8D88-31D50DC022E7}" type="parTrans" cxnId="{8ABF458A-40CC-4B7D-ABF4-7512777C0474}">
      <dgm:prSet/>
      <dgm:spPr/>
      <dgm:t>
        <a:bodyPr/>
        <a:lstStyle/>
        <a:p>
          <a:endParaRPr lang="en-US"/>
        </a:p>
      </dgm:t>
    </dgm:pt>
    <dgm:pt modelId="{37D2C9AF-453D-4AC7-A541-97E1013FDE95}" type="sibTrans" cxnId="{8ABF458A-40CC-4B7D-ABF4-7512777C0474}">
      <dgm:prSet/>
      <dgm:spPr/>
      <dgm:t>
        <a:bodyPr/>
        <a:lstStyle/>
        <a:p>
          <a:endParaRPr lang="en-US"/>
        </a:p>
      </dgm:t>
    </dgm:pt>
    <dgm:pt modelId="{BE5F527F-081F-40BB-860D-0BFABC2D2548}">
      <dgm:prSet/>
      <dgm:spPr/>
      <dgm:t>
        <a:bodyPr/>
        <a:lstStyle/>
        <a:p>
          <a:pPr algn="l">
            <a:lnSpc>
              <a:spcPct val="90000"/>
            </a:lnSpc>
          </a:pPr>
          <a:r>
            <a:rPr lang="fr-BE" sz="1500" noProof="0">
              <a:solidFill>
                <a:srgbClr val="FFFFFF"/>
              </a:solidFill>
              <a:ea typeface="+mn-ea"/>
              <a:cs typeface="+mn-cs"/>
            </a:rPr>
            <a:t>5. Le bandagiste introduit une demande auprès du médecin conseil.</a:t>
          </a:r>
        </a:p>
      </dgm:t>
    </dgm:pt>
    <dgm:pt modelId="{B3B0D9E9-47A0-4176-8DBE-BCD06C9755B7}" type="parTrans" cxnId="{DF14EF60-79F6-4F8F-8A02-124E923E3A98}">
      <dgm:prSet/>
      <dgm:spPr/>
      <dgm:t>
        <a:bodyPr/>
        <a:lstStyle/>
        <a:p>
          <a:endParaRPr lang="en-US"/>
        </a:p>
      </dgm:t>
    </dgm:pt>
    <dgm:pt modelId="{0AF43298-CC8B-4D70-8F38-5F7EB35F9ED1}" type="sibTrans" cxnId="{DF14EF60-79F6-4F8F-8A02-124E923E3A98}">
      <dgm:prSet/>
      <dgm:spPr/>
      <dgm:t>
        <a:bodyPr/>
        <a:lstStyle/>
        <a:p>
          <a:endParaRPr lang="en-US"/>
        </a:p>
      </dgm:t>
    </dgm:pt>
    <dgm:pt modelId="{F67D7CE9-21A6-4465-AFE4-10F6F12995A9}">
      <dgm:prSet/>
      <dgm:spPr/>
      <dgm:t>
        <a:bodyPr/>
        <a:lstStyle/>
        <a:p>
          <a:pPr algn="l">
            <a:lnSpc>
              <a:spcPct val="90000"/>
            </a:lnSpc>
          </a:pPr>
          <a:r>
            <a:rPr lang="fr-BE" sz="1500" noProof="0">
              <a:solidFill>
                <a:srgbClr val="FFFFFF"/>
              </a:solidFill>
              <a:ea typeface="+mn-ea"/>
              <a:cs typeface="+mn-cs"/>
            </a:rPr>
            <a:t>6. Le médecin-conseil </a:t>
          </a:r>
          <a:r>
            <a:rPr lang="fr-BE" sz="1500" noProof="0">
              <a:solidFill>
                <a:srgbClr val="FFFFFF"/>
              </a:solidFill>
              <a:latin typeface="Calibri"/>
              <a:ea typeface="+mn-ea"/>
              <a:cs typeface="+mn-cs"/>
            </a:rPr>
            <a:t>délivre</a:t>
          </a:r>
          <a:r>
            <a:rPr lang="fr-BE" sz="1500" noProof="0">
              <a:solidFill>
                <a:srgbClr val="FFFFFF"/>
              </a:solidFill>
              <a:ea typeface="+mn-ea"/>
              <a:cs typeface="+mn-cs"/>
            </a:rPr>
            <a:t> l’accord et l’envoie au bandagiste.</a:t>
          </a:r>
        </a:p>
      </dgm:t>
    </dgm:pt>
    <dgm:pt modelId="{956DCD64-600D-4661-8329-2BD8E4A52300}" type="parTrans" cxnId="{E251D57B-3AB3-4CFB-8FE4-6DA48C331B33}">
      <dgm:prSet/>
      <dgm:spPr/>
      <dgm:t>
        <a:bodyPr/>
        <a:lstStyle/>
        <a:p>
          <a:endParaRPr lang="en-US"/>
        </a:p>
      </dgm:t>
    </dgm:pt>
    <dgm:pt modelId="{11A887D8-11FD-4171-99C6-B6629C47F63F}" type="sibTrans" cxnId="{E251D57B-3AB3-4CFB-8FE4-6DA48C331B33}">
      <dgm:prSet/>
      <dgm:spPr/>
      <dgm:t>
        <a:bodyPr/>
        <a:lstStyle/>
        <a:p>
          <a:endParaRPr lang="en-US"/>
        </a:p>
      </dgm:t>
    </dgm:pt>
    <dgm:pt modelId="{12620E9F-B0AD-48A7-98AC-DE5D57440AA9}">
      <dgm:prSet/>
      <dgm:spPr/>
      <dgm:t>
        <a:bodyPr/>
        <a:lstStyle/>
        <a:p>
          <a:pPr algn="l">
            <a:lnSpc>
              <a:spcPct val="90000"/>
            </a:lnSpc>
          </a:pPr>
          <a:r>
            <a:rPr lang="fr-BE" sz="1500" noProof="0">
              <a:solidFill>
                <a:srgbClr val="FFFFFF"/>
              </a:solidFill>
              <a:ea typeface="+mn-ea"/>
              <a:cs typeface="+mn-cs"/>
            </a:rPr>
            <a:t>7. Le bandagiste délivre la voiturette au bénéficiaire.</a:t>
          </a:r>
        </a:p>
      </dgm:t>
    </dgm:pt>
    <dgm:pt modelId="{97EC6CB7-D089-459A-B404-F1BC24968E31}" type="parTrans" cxnId="{4394666E-A8ED-48FD-A75F-A97395DB8E94}">
      <dgm:prSet/>
      <dgm:spPr/>
      <dgm:t>
        <a:bodyPr/>
        <a:lstStyle/>
        <a:p>
          <a:endParaRPr lang="en-US"/>
        </a:p>
      </dgm:t>
    </dgm:pt>
    <dgm:pt modelId="{3E27363A-D78D-4586-8C8C-CB68E9A7C82A}" type="sibTrans" cxnId="{4394666E-A8ED-48FD-A75F-A97395DB8E94}">
      <dgm:prSet/>
      <dgm:spPr/>
      <dgm:t>
        <a:bodyPr/>
        <a:lstStyle/>
        <a:p>
          <a:endParaRPr lang="en-US"/>
        </a:p>
      </dgm:t>
    </dgm:pt>
    <dgm:pt modelId="{290535EE-210F-4485-B6E5-48460E4A60A5}">
      <dgm:prSet/>
      <dgm:spPr/>
      <dgm:t>
        <a:bodyPr/>
        <a:lstStyle/>
        <a:p>
          <a:r>
            <a:rPr lang="fr-BE" noProof="0"/>
            <a:t>2. Le bénéficiaire va chez le médecin traitant avec l’annexe 1 pour la compléter.</a:t>
          </a:r>
          <a:r>
            <a:rPr lang="fr-BE" noProof="0">
              <a:solidFill>
                <a:srgbClr val="FFFFFF"/>
              </a:solidFill>
              <a:ea typeface="+mn-ea"/>
              <a:cs typeface="+mn-cs"/>
            </a:rPr>
            <a:t>.</a:t>
          </a:r>
        </a:p>
      </dgm:t>
    </dgm:pt>
    <dgm:pt modelId="{803AFE7D-2203-4D8D-AF10-075C077B9A23}" type="parTrans" cxnId="{57BD0BDF-BCFB-4365-9FB9-94B026610BF9}">
      <dgm:prSet/>
      <dgm:spPr/>
      <dgm:t>
        <a:bodyPr/>
        <a:lstStyle/>
        <a:p>
          <a:endParaRPr lang="fr-BE"/>
        </a:p>
      </dgm:t>
    </dgm:pt>
    <dgm:pt modelId="{ABB22F89-8A4F-49AA-BFD1-53F10550243D}" type="sibTrans" cxnId="{57BD0BDF-BCFB-4365-9FB9-94B026610BF9}">
      <dgm:prSet/>
      <dgm:spPr/>
      <dgm:t>
        <a:bodyPr/>
        <a:lstStyle/>
        <a:p>
          <a:endParaRPr lang="fr-BE"/>
        </a:p>
      </dgm:t>
    </dgm:pt>
    <dgm:pt modelId="{9F603598-31DE-4C8D-A748-1CA15426F045}" type="pres">
      <dgm:prSet presAssocID="{EF93EBC6-D388-45D0-8CEC-DD9064884246}" presName="linear" presStyleCnt="0">
        <dgm:presLayoutVars>
          <dgm:animLvl val="lvl"/>
          <dgm:resizeHandles val="exact"/>
        </dgm:presLayoutVars>
      </dgm:prSet>
      <dgm:spPr/>
    </dgm:pt>
    <dgm:pt modelId="{67E8CF94-EBF5-494D-A30A-A226776E8999}" type="pres">
      <dgm:prSet presAssocID="{A8EE8687-B424-43AF-86BE-F0C3E5B0BB5E}" presName="parentText" presStyleLbl="node1" presStyleIdx="0" presStyleCnt="7">
        <dgm:presLayoutVars>
          <dgm:chMax val="0"/>
          <dgm:bulletEnabled val="1"/>
        </dgm:presLayoutVars>
      </dgm:prSet>
      <dgm:spPr/>
    </dgm:pt>
    <dgm:pt modelId="{986C6005-8797-48E7-B3B9-C15211CB190A}" type="pres">
      <dgm:prSet presAssocID="{F7349AAC-3445-4C1F-80E5-5A872FF386FD}" presName="spacer" presStyleCnt="0"/>
      <dgm:spPr/>
    </dgm:pt>
    <dgm:pt modelId="{58F3122F-5CB3-4E04-8FC0-73BA7F9E95E8}" type="pres">
      <dgm:prSet presAssocID="{290535EE-210F-4485-B6E5-48460E4A60A5}" presName="parentText" presStyleLbl="node1" presStyleIdx="1" presStyleCnt="7" custLinFactNeighborX="-1858" custLinFactNeighborY="-97439">
        <dgm:presLayoutVars>
          <dgm:chMax val="0"/>
          <dgm:bulletEnabled val="1"/>
        </dgm:presLayoutVars>
      </dgm:prSet>
      <dgm:spPr/>
    </dgm:pt>
    <dgm:pt modelId="{CAD39C18-852E-4543-B9A4-60316C854E66}" type="pres">
      <dgm:prSet presAssocID="{ABB22F89-8A4F-49AA-BFD1-53F10550243D}" presName="spacer" presStyleCnt="0"/>
      <dgm:spPr/>
    </dgm:pt>
    <dgm:pt modelId="{E8D6313E-2086-4D7F-99CF-3E7913FBC1E8}" type="pres">
      <dgm:prSet presAssocID="{3732E782-5CFF-4D34-95A1-75179B8D1C66}" presName="parentText" presStyleLbl="node1" presStyleIdx="2" presStyleCnt="7">
        <dgm:presLayoutVars>
          <dgm:chMax val="0"/>
          <dgm:bulletEnabled val="1"/>
        </dgm:presLayoutVars>
      </dgm:prSet>
      <dgm:spPr/>
    </dgm:pt>
    <dgm:pt modelId="{BF1E9FB1-F54E-412F-BA70-BC6E15671462}" type="pres">
      <dgm:prSet presAssocID="{196495FB-35A6-449B-863A-CF191B62D247}" presName="spacer" presStyleCnt="0"/>
      <dgm:spPr/>
    </dgm:pt>
    <dgm:pt modelId="{96A9BFF4-5D70-46D5-BC17-1DE829EEA16E}" type="pres">
      <dgm:prSet presAssocID="{876676A0-BDC7-46DE-B7C6-9B0627E7F4F9}" presName="parentText" presStyleLbl="node1" presStyleIdx="3" presStyleCnt="7">
        <dgm:presLayoutVars>
          <dgm:chMax val="0"/>
          <dgm:bulletEnabled val="1"/>
        </dgm:presLayoutVars>
      </dgm:prSet>
      <dgm:spPr/>
    </dgm:pt>
    <dgm:pt modelId="{FB4B32DF-09A8-4FF7-8324-DE974E846B30}" type="pres">
      <dgm:prSet presAssocID="{37D2C9AF-453D-4AC7-A541-97E1013FDE95}" presName="spacer" presStyleCnt="0"/>
      <dgm:spPr/>
    </dgm:pt>
    <dgm:pt modelId="{5524CDC8-06B9-4D65-A8C5-0743D99E24A2}" type="pres">
      <dgm:prSet presAssocID="{BE5F527F-081F-40BB-860D-0BFABC2D2548}" presName="parentText" presStyleLbl="node1" presStyleIdx="4" presStyleCnt="7">
        <dgm:presLayoutVars>
          <dgm:chMax val="0"/>
          <dgm:bulletEnabled val="1"/>
        </dgm:presLayoutVars>
      </dgm:prSet>
      <dgm:spPr/>
    </dgm:pt>
    <dgm:pt modelId="{A8B4FF6E-D533-42D4-99BE-76B2EF0564BB}" type="pres">
      <dgm:prSet presAssocID="{0AF43298-CC8B-4D70-8F38-5F7EB35F9ED1}" presName="spacer" presStyleCnt="0"/>
      <dgm:spPr/>
    </dgm:pt>
    <dgm:pt modelId="{C7DC7C50-C0E3-4ADC-B9E2-D88AD1181487}" type="pres">
      <dgm:prSet presAssocID="{F67D7CE9-21A6-4465-AFE4-10F6F12995A9}" presName="parentText" presStyleLbl="node1" presStyleIdx="5" presStyleCnt="7">
        <dgm:presLayoutVars>
          <dgm:chMax val="0"/>
          <dgm:bulletEnabled val="1"/>
        </dgm:presLayoutVars>
      </dgm:prSet>
      <dgm:spPr/>
    </dgm:pt>
    <dgm:pt modelId="{7EF412AD-A10E-444B-A8AE-CBCFAEBE6141}" type="pres">
      <dgm:prSet presAssocID="{11A887D8-11FD-4171-99C6-B6629C47F63F}" presName="spacer" presStyleCnt="0"/>
      <dgm:spPr/>
    </dgm:pt>
    <dgm:pt modelId="{8D374DBE-097B-4A35-AEC9-E97C48565440}" type="pres">
      <dgm:prSet presAssocID="{12620E9F-B0AD-48A7-98AC-DE5D57440AA9}" presName="parentText" presStyleLbl="node1" presStyleIdx="6" presStyleCnt="7">
        <dgm:presLayoutVars>
          <dgm:chMax val="0"/>
          <dgm:bulletEnabled val="1"/>
        </dgm:presLayoutVars>
      </dgm:prSet>
      <dgm:spPr/>
    </dgm:pt>
  </dgm:ptLst>
  <dgm:cxnLst>
    <dgm:cxn modelId="{4A35AF09-5EC3-420B-8333-14F16B371D8D}" type="presOf" srcId="{12620E9F-B0AD-48A7-98AC-DE5D57440AA9}" destId="{8D374DBE-097B-4A35-AEC9-E97C48565440}" srcOrd="0" destOrd="0" presId="urn:microsoft.com/office/officeart/2005/8/layout/vList2"/>
    <dgm:cxn modelId="{8441DA2F-D8EB-4D1B-9BFE-0BAABCCD6ACE}" type="presOf" srcId="{A8EE8687-B424-43AF-86BE-F0C3E5B0BB5E}" destId="{67E8CF94-EBF5-494D-A30A-A226776E8999}" srcOrd="0" destOrd="0" presId="urn:microsoft.com/office/officeart/2005/8/layout/vList2"/>
    <dgm:cxn modelId="{2C680B3A-D989-4A3C-A95F-B3F5307D5A29}" type="presOf" srcId="{876676A0-BDC7-46DE-B7C6-9B0627E7F4F9}" destId="{96A9BFF4-5D70-46D5-BC17-1DE829EEA16E}" srcOrd="0" destOrd="0" presId="urn:microsoft.com/office/officeart/2005/8/layout/vList2"/>
    <dgm:cxn modelId="{DF14EF60-79F6-4F8F-8A02-124E923E3A98}" srcId="{EF93EBC6-D388-45D0-8CEC-DD9064884246}" destId="{BE5F527F-081F-40BB-860D-0BFABC2D2548}" srcOrd="4" destOrd="0" parTransId="{B3B0D9E9-47A0-4176-8DBE-BCD06C9755B7}" sibTransId="{0AF43298-CC8B-4D70-8F38-5F7EB35F9ED1}"/>
    <dgm:cxn modelId="{F60B1A43-0CAB-45CA-8F7B-C46B4DEE4499}" srcId="{EF93EBC6-D388-45D0-8CEC-DD9064884246}" destId="{3732E782-5CFF-4D34-95A1-75179B8D1C66}" srcOrd="2" destOrd="0" parTransId="{706D1CF7-8DD4-4EF5-8A78-743A2F060641}" sibTransId="{196495FB-35A6-449B-863A-CF191B62D247}"/>
    <dgm:cxn modelId="{6F2C5C69-0280-431E-812E-061B2A680293}" type="presOf" srcId="{F67D7CE9-21A6-4465-AFE4-10F6F12995A9}" destId="{C7DC7C50-C0E3-4ADC-B9E2-D88AD1181487}" srcOrd="0" destOrd="0" presId="urn:microsoft.com/office/officeart/2005/8/layout/vList2"/>
    <dgm:cxn modelId="{3B8B8649-1BDC-4402-BD12-7A7BD1BB0435}" type="presOf" srcId="{3732E782-5CFF-4D34-95A1-75179B8D1C66}" destId="{E8D6313E-2086-4D7F-99CF-3E7913FBC1E8}" srcOrd="0" destOrd="0" presId="urn:microsoft.com/office/officeart/2005/8/layout/vList2"/>
    <dgm:cxn modelId="{4394666E-A8ED-48FD-A75F-A97395DB8E94}" srcId="{EF93EBC6-D388-45D0-8CEC-DD9064884246}" destId="{12620E9F-B0AD-48A7-98AC-DE5D57440AA9}" srcOrd="6" destOrd="0" parTransId="{97EC6CB7-D089-459A-B404-F1BC24968E31}" sibTransId="{3E27363A-D78D-4586-8C8C-CB68E9A7C82A}"/>
    <dgm:cxn modelId="{7EF14657-DFA1-484F-9D43-275CDBA7DF7D}" type="presOf" srcId="{BE5F527F-081F-40BB-860D-0BFABC2D2548}" destId="{5524CDC8-06B9-4D65-A8C5-0743D99E24A2}" srcOrd="0" destOrd="0" presId="urn:microsoft.com/office/officeart/2005/8/layout/vList2"/>
    <dgm:cxn modelId="{E251D57B-3AB3-4CFB-8FE4-6DA48C331B33}" srcId="{EF93EBC6-D388-45D0-8CEC-DD9064884246}" destId="{F67D7CE9-21A6-4465-AFE4-10F6F12995A9}" srcOrd="5" destOrd="0" parTransId="{956DCD64-600D-4661-8329-2BD8E4A52300}" sibTransId="{11A887D8-11FD-4171-99C6-B6629C47F63F}"/>
    <dgm:cxn modelId="{8ABF458A-40CC-4B7D-ABF4-7512777C0474}" srcId="{EF93EBC6-D388-45D0-8CEC-DD9064884246}" destId="{876676A0-BDC7-46DE-B7C6-9B0627E7F4F9}" srcOrd="3" destOrd="0" parTransId="{5DBD62E8-BCA3-4B0C-8D88-31D50DC022E7}" sibTransId="{37D2C9AF-453D-4AC7-A541-97E1013FDE95}"/>
    <dgm:cxn modelId="{E445E792-3F57-4791-BA82-65A0CAF58410}" type="presOf" srcId="{290535EE-210F-4485-B6E5-48460E4A60A5}" destId="{58F3122F-5CB3-4E04-8FC0-73BA7F9E95E8}" srcOrd="0" destOrd="0" presId="urn:microsoft.com/office/officeart/2005/8/layout/vList2"/>
    <dgm:cxn modelId="{5DD403BB-C214-483D-95A9-AECC01541BA4}" type="presOf" srcId="{EF93EBC6-D388-45D0-8CEC-DD9064884246}" destId="{9F603598-31DE-4C8D-A748-1CA15426F045}" srcOrd="0" destOrd="0" presId="urn:microsoft.com/office/officeart/2005/8/layout/vList2"/>
    <dgm:cxn modelId="{34CFCCC4-4D36-406C-8BF9-7025A20C02A4}" srcId="{EF93EBC6-D388-45D0-8CEC-DD9064884246}" destId="{A8EE8687-B424-43AF-86BE-F0C3E5B0BB5E}" srcOrd="0" destOrd="0" parTransId="{91077F29-BECE-4A67-A2A9-98B42B4F28C3}" sibTransId="{F7349AAC-3445-4C1F-80E5-5A872FF386FD}"/>
    <dgm:cxn modelId="{57BD0BDF-BCFB-4365-9FB9-94B026610BF9}" srcId="{EF93EBC6-D388-45D0-8CEC-DD9064884246}" destId="{290535EE-210F-4485-B6E5-48460E4A60A5}" srcOrd="1" destOrd="0" parTransId="{803AFE7D-2203-4D8D-AF10-075C077B9A23}" sibTransId="{ABB22F89-8A4F-49AA-BFD1-53F10550243D}"/>
    <dgm:cxn modelId="{D033129A-D518-4E2E-B665-BA34291C4AC7}" type="presParOf" srcId="{9F603598-31DE-4C8D-A748-1CA15426F045}" destId="{67E8CF94-EBF5-494D-A30A-A226776E8999}" srcOrd="0" destOrd="0" presId="urn:microsoft.com/office/officeart/2005/8/layout/vList2"/>
    <dgm:cxn modelId="{DEF16D99-3F6F-46C9-A688-DE1398C07B55}" type="presParOf" srcId="{9F603598-31DE-4C8D-A748-1CA15426F045}" destId="{986C6005-8797-48E7-B3B9-C15211CB190A}" srcOrd="1" destOrd="0" presId="urn:microsoft.com/office/officeart/2005/8/layout/vList2"/>
    <dgm:cxn modelId="{54C7CD10-5E79-4FD8-86F4-D248725C017E}" type="presParOf" srcId="{9F603598-31DE-4C8D-A748-1CA15426F045}" destId="{58F3122F-5CB3-4E04-8FC0-73BA7F9E95E8}" srcOrd="2" destOrd="0" presId="urn:microsoft.com/office/officeart/2005/8/layout/vList2"/>
    <dgm:cxn modelId="{C8BFAC10-97FC-41EB-B50E-2A175CB49F7D}" type="presParOf" srcId="{9F603598-31DE-4C8D-A748-1CA15426F045}" destId="{CAD39C18-852E-4543-B9A4-60316C854E66}" srcOrd="3" destOrd="0" presId="urn:microsoft.com/office/officeart/2005/8/layout/vList2"/>
    <dgm:cxn modelId="{C63B0AEA-9907-41DB-BC79-D64E0D023F82}" type="presParOf" srcId="{9F603598-31DE-4C8D-A748-1CA15426F045}" destId="{E8D6313E-2086-4D7F-99CF-3E7913FBC1E8}" srcOrd="4" destOrd="0" presId="urn:microsoft.com/office/officeart/2005/8/layout/vList2"/>
    <dgm:cxn modelId="{0E7C7787-4DC6-4775-9072-F442D0DDD003}" type="presParOf" srcId="{9F603598-31DE-4C8D-A748-1CA15426F045}" destId="{BF1E9FB1-F54E-412F-BA70-BC6E15671462}" srcOrd="5" destOrd="0" presId="urn:microsoft.com/office/officeart/2005/8/layout/vList2"/>
    <dgm:cxn modelId="{F93196EF-3A5C-4E8D-A53A-E3B0B386A3F1}" type="presParOf" srcId="{9F603598-31DE-4C8D-A748-1CA15426F045}" destId="{96A9BFF4-5D70-46D5-BC17-1DE829EEA16E}" srcOrd="6" destOrd="0" presId="urn:microsoft.com/office/officeart/2005/8/layout/vList2"/>
    <dgm:cxn modelId="{BCC7A08D-14BB-45AD-A034-9A661FC3E11A}" type="presParOf" srcId="{9F603598-31DE-4C8D-A748-1CA15426F045}" destId="{FB4B32DF-09A8-4FF7-8324-DE974E846B30}" srcOrd="7" destOrd="0" presId="urn:microsoft.com/office/officeart/2005/8/layout/vList2"/>
    <dgm:cxn modelId="{543F85E8-C154-414D-ADB8-F1112B7EC616}" type="presParOf" srcId="{9F603598-31DE-4C8D-A748-1CA15426F045}" destId="{5524CDC8-06B9-4D65-A8C5-0743D99E24A2}" srcOrd="8" destOrd="0" presId="urn:microsoft.com/office/officeart/2005/8/layout/vList2"/>
    <dgm:cxn modelId="{321BAC1A-4ED7-42CC-9D31-FB270A5B441A}" type="presParOf" srcId="{9F603598-31DE-4C8D-A748-1CA15426F045}" destId="{A8B4FF6E-D533-42D4-99BE-76B2EF0564BB}" srcOrd="9" destOrd="0" presId="urn:microsoft.com/office/officeart/2005/8/layout/vList2"/>
    <dgm:cxn modelId="{3634B881-CF15-4439-AC3D-3C7A45B72968}" type="presParOf" srcId="{9F603598-31DE-4C8D-A748-1CA15426F045}" destId="{C7DC7C50-C0E3-4ADC-B9E2-D88AD1181487}" srcOrd="10" destOrd="0" presId="urn:microsoft.com/office/officeart/2005/8/layout/vList2"/>
    <dgm:cxn modelId="{CC704FB3-36E9-4B3A-BEBB-1E4B7BAB41FB}" type="presParOf" srcId="{9F603598-31DE-4C8D-A748-1CA15426F045}" destId="{7EF412AD-A10E-444B-A8AE-CBCFAEBE6141}" srcOrd="11" destOrd="0" presId="urn:microsoft.com/office/officeart/2005/8/layout/vList2"/>
    <dgm:cxn modelId="{15F4D8E7-769B-40B3-B9F5-F519EEB65FD2}" type="presParOf" srcId="{9F603598-31DE-4C8D-A748-1CA15426F045}" destId="{8D374DBE-097B-4A35-AEC9-E97C48565440}"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3EBC6-D388-45D0-8CEC-DD90648842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EE8687-B424-43AF-86BE-F0C3E5B0BB5E}">
      <dgm:prSet/>
      <dgm:spPr/>
      <dgm:t>
        <a:bodyPr/>
        <a:lstStyle/>
        <a:p>
          <a:pPr algn="l">
            <a:lnSpc>
              <a:spcPct val="90000"/>
            </a:lnSpc>
          </a:pPr>
          <a:r>
            <a:rPr lang="fr-BE" sz="1500" noProof="0"/>
            <a:t>1. Le bénéficiaire se procure l’annexe 1 via soit Internet, AS de la Mutuelle, Ergo et bandagiste.</a:t>
          </a:r>
          <a:r>
            <a:rPr lang="fr-BE" sz="1500" noProof="0">
              <a:solidFill>
                <a:srgbClr val="FFFFFF"/>
              </a:solidFill>
              <a:ea typeface="+mn-ea"/>
              <a:cs typeface="+mn-cs"/>
            </a:rPr>
            <a:t>.</a:t>
          </a:r>
        </a:p>
      </dgm:t>
    </dgm:pt>
    <dgm:pt modelId="{91077F29-BECE-4A67-A2A9-98B42B4F28C3}" type="parTrans" cxnId="{34CFCCC4-4D36-406C-8BF9-7025A20C02A4}">
      <dgm:prSet/>
      <dgm:spPr/>
      <dgm:t>
        <a:bodyPr/>
        <a:lstStyle/>
        <a:p>
          <a:endParaRPr lang="en-US"/>
        </a:p>
      </dgm:t>
    </dgm:pt>
    <dgm:pt modelId="{F7349AAC-3445-4C1F-80E5-5A872FF386FD}" type="sibTrans" cxnId="{34CFCCC4-4D36-406C-8BF9-7025A20C02A4}">
      <dgm:prSet/>
      <dgm:spPr/>
      <dgm:t>
        <a:bodyPr/>
        <a:lstStyle/>
        <a:p>
          <a:endParaRPr lang="en-US"/>
        </a:p>
      </dgm:t>
    </dgm:pt>
    <dgm:pt modelId="{3732E782-5CFF-4D34-95A1-75179B8D1C66}">
      <dgm:prSet/>
      <dgm:spPr/>
      <dgm:t>
        <a:bodyPr/>
        <a:lstStyle/>
        <a:p>
          <a:pPr algn="l">
            <a:lnSpc>
              <a:spcPct val="90000"/>
            </a:lnSpc>
          </a:pPr>
          <a:r>
            <a:rPr lang="fr-BE" sz="15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gm:t>
    </dgm:pt>
    <dgm:pt modelId="{706D1CF7-8DD4-4EF5-8A78-743A2F060641}" type="parTrans" cxnId="{F60B1A43-0CAB-45CA-8F7B-C46B4DEE4499}">
      <dgm:prSet/>
      <dgm:spPr/>
      <dgm:t>
        <a:bodyPr/>
        <a:lstStyle/>
        <a:p>
          <a:endParaRPr lang="en-US"/>
        </a:p>
      </dgm:t>
    </dgm:pt>
    <dgm:pt modelId="{196495FB-35A6-449B-863A-CF191B62D247}" type="sibTrans" cxnId="{F60B1A43-0CAB-45CA-8F7B-C46B4DEE4499}">
      <dgm:prSet/>
      <dgm:spPr/>
      <dgm:t>
        <a:bodyPr/>
        <a:lstStyle/>
        <a:p>
          <a:endParaRPr lang="en-US"/>
        </a:p>
      </dgm:t>
    </dgm:pt>
    <dgm:pt modelId="{876676A0-BDC7-46DE-B7C6-9B0627E7F4F9}">
      <dgm:prSet/>
      <dgm:spPr/>
      <dgm:t>
        <a:bodyPr/>
        <a:lstStyle/>
        <a:p>
          <a:pPr algn="l" rtl="0">
            <a:lnSpc>
              <a:spcPct val="90000"/>
            </a:lnSpc>
          </a:pPr>
          <a:r>
            <a:rPr lang="fr-BE" sz="1500" noProof="0">
              <a:solidFill>
                <a:srgbClr val="FFFFFF"/>
              </a:solidFill>
              <a:ea typeface="+mn-ea"/>
              <a:cs typeface="+mn-cs"/>
            </a:rPr>
            <a:t>4. Le bénéficiaire se rend à la consultation et suite à celle-ci, l’équipe multidisciplinaire </a:t>
          </a:r>
          <a:r>
            <a:rPr lang="fr-BE" sz="1500" noProof="0">
              <a:solidFill>
                <a:srgbClr val="FFFFFF"/>
              </a:solidFill>
              <a:latin typeface="Calibri"/>
              <a:ea typeface="+mn-ea"/>
              <a:cs typeface="+mn-cs"/>
            </a:rPr>
            <a:t>envoie le</a:t>
          </a:r>
          <a:r>
            <a:rPr lang="fr-BE" sz="1500" noProof="0">
              <a:solidFill>
                <a:srgbClr val="FFFFFF"/>
              </a:solidFill>
              <a:ea typeface="+mn-ea"/>
              <a:cs typeface="+mn-cs"/>
            </a:rPr>
            <a:t> rapport au bandagiste.</a:t>
          </a:r>
        </a:p>
      </dgm:t>
    </dgm:pt>
    <dgm:pt modelId="{5DBD62E8-BCA3-4B0C-8D88-31D50DC022E7}" type="parTrans" cxnId="{8ABF458A-40CC-4B7D-ABF4-7512777C0474}">
      <dgm:prSet/>
      <dgm:spPr/>
      <dgm:t>
        <a:bodyPr/>
        <a:lstStyle/>
        <a:p>
          <a:endParaRPr lang="en-US"/>
        </a:p>
      </dgm:t>
    </dgm:pt>
    <dgm:pt modelId="{37D2C9AF-453D-4AC7-A541-97E1013FDE95}" type="sibTrans" cxnId="{8ABF458A-40CC-4B7D-ABF4-7512777C0474}">
      <dgm:prSet/>
      <dgm:spPr/>
      <dgm:t>
        <a:bodyPr/>
        <a:lstStyle/>
        <a:p>
          <a:endParaRPr lang="en-US"/>
        </a:p>
      </dgm:t>
    </dgm:pt>
    <dgm:pt modelId="{BE5F527F-081F-40BB-860D-0BFABC2D2548}">
      <dgm:prSet/>
      <dgm:spPr/>
      <dgm:t>
        <a:bodyPr/>
        <a:lstStyle/>
        <a:p>
          <a:pPr algn="l">
            <a:lnSpc>
              <a:spcPct val="90000"/>
            </a:lnSpc>
          </a:pPr>
          <a:r>
            <a:rPr lang="fr-BE" sz="1500" noProof="0">
              <a:solidFill>
                <a:srgbClr val="FFFFFF"/>
              </a:solidFill>
              <a:ea typeface="+mn-ea"/>
              <a:cs typeface="+mn-cs"/>
            </a:rPr>
            <a:t>5. Le bandagiste introduit une demande auprès du médecin conseil.</a:t>
          </a:r>
        </a:p>
      </dgm:t>
    </dgm:pt>
    <dgm:pt modelId="{B3B0D9E9-47A0-4176-8DBE-BCD06C9755B7}" type="parTrans" cxnId="{DF14EF60-79F6-4F8F-8A02-124E923E3A98}">
      <dgm:prSet/>
      <dgm:spPr/>
      <dgm:t>
        <a:bodyPr/>
        <a:lstStyle/>
        <a:p>
          <a:endParaRPr lang="en-US"/>
        </a:p>
      </dgm:t>
    </dgm:pt>
    <dgm:pt modelId="{0AF43298-CC8B-4D70-8F38-5F7EB35F9ED1}" type="sibTrans" cxnId="{DF14EF60-79F6-4F8F-8A02-124E923E3A98}">
      <dgm:prSet/>
      <dgm:spPr/>
      <dgm:t>
        <a:bodyPr/>
        <a:lstStyle/>
        <a:p>
          <a:endParaRPr lang="en-US"/>
        </a:p>
      </dgm:t>
    </dgm:pt>
    <dgm:pt modelId="{F67D7CE9-21A6-4465-AFE4-10F6F12995A9}">
      <dgm:prSet/>
      <dgm:spPr/>
      <dgm:t>
        <a:bodyPr/>
        <a:lstStyle/>
        <a:p>
          <a:pPr algn="l">
            <a:lnSpc>
              <a:spcPct val="90000"/>
            </a:lnSpc>
          </a:pPr>
          <a:r>
            <a:rPr lang="fr-BE" sz="1500" noProof="0">
              <a:solidFill>
                <a:srgbClr val="FFFFFF"/>
              </a:solidFill>
              <a:ea typeface="+mn-ea"/>
              <a:cs typeface="+mn-cs"/>
            </a:rPr>
            <a:t>6. Le médecin-conseil </a:t>
          </a:r>
          <a:r>
            <a:rPr lang="fr-BE" sz="1500" noProof="0">
              <a:solidFill>
                <a:srgbClr val="FFFFFF"/>
              </a:solidFill>
              <a:latin typeface="Calibri"/>
              <a:ea typeface="+mn-ea"/>
              <a:cs typeface="+mn-cs"/>
            </a:rPr>
            <a:t>délivre</a:t>
          </a:r>
          <a:r>
            <a:rPr lang="fr-BE" sz="1500" noProof="0">
              <a:solidFill>
                <a:srgbClr val="FFFFFF"/>
              </a:solidFill>
              <a:ea typeface="+mn-ea"/>
              <a:cs typeface="+mn-cs"/>
            </a:rPr>
            <a:t> l’accord et l’envoie au bandagiste.</a:t>
          </a:r>
        </a:p>
      </dgm:t>
    </dgm:pt>
    <dgm:pt modelId="{956DCD64-600D-4661-8329-2BD8E4A52300}" type="parTrans" cxnId="{E251D57B-3AB3-4CFB-8FE4-6DA48C331B33}">
      <dgm:prSet/>
      <dgm:spPr/>
      <dgm:t>
        <a:bodyPr/>
        <a:lstStyle/>
        <a:p>
          <a:endParaRPr lang="en-US"/>
        </a:p>
      </dgm:t>
    </dgm:pt>
    <dgm:pt modelId="{11A887D8-11FD-4171-99C6-B6629C47F63F}" type="sibTrans" cxnId="{E251D57B-3AB3-4CFB-8FE4-6DA48C331B33}">
      <dgm:prSet/>
      <dgm:spPr/>
      <dgm:t>
        <a:bodyPr/>
        <a:lstStyle/>
        <a:p>
          <a:endParaRPr lang="en-US"/>
        </a:p>
      </dgm:t>
    </dgm:pt>
    <dgm:pt modelId="{12620E9F-B0AD-48A7-98AC-DE5D57440AA9}">
      <dgm:prSet/>
      <dgm:spPr/>
      <dgm:t>
        <a:bodyPr/>
        <a:lstStyle/>
        <a:p>
          <a:pPr algn="l">
            <a:lnSpc>
              <a:spcPct val="90000"/>
            </a:lnSpc>
          </a:pPr>
          <a:r>
            <a:rPr lang="fr-BE" sz="1500" noProof="0">
              <a:solidFill>
                <a:srgbClr val="FFFFFF"/>
              </a:solidFill>
              <a:ea typeface="+mn-ea"/>
              <a:cs typeface="+mn-cs"/>
            </a:rPr>
            <a:t>7. Le bandagiste délivre la voiturette au bénéficiaire.</a:t>
          </a:r>
        </a:p>
      </dgm:t>
    </dgm:pt>
    <dgm:pt modelId="{97EC6CB7-D089-459A-B404-F1BC24968E31}" type="parTrans" cxnId="{4394666E-A8ED-48FD-A75F-A97395DB8E94}">
      <dgm:prSet/>
      <dgm:spPr/>
      <dgm:t>
        <a:bodyPr/>
        <a:lstStyle/>
        <a:p>
          <a:endParaRPr lang="en-US"/>
        </a:p>
      </dgm:t>
    </dgm:pt>
    <dgm:pt modelId="{3E27363A-D78D-4586-8C8C-CB68E9A7C82A}" type="sibTrans" cxnId="{4394666E-A8ED-48FD-A75F-A97395DB8E94}">
      <dgm:prSet/>
      <dgm:spPr/>
      <dgm:t>
        <a:bodyPr/>
        <a:lstStyle/>
        <a:p>
          <a:endParaRPr lang="en-US"/>
        </a:p>
      </dgm:t>
    </dgm:pt>
    <dgm:pt modelId="{290535EE-210F-4485-B6E5-48460E4A60A5}">
      <dgm:prSet/>
      <dgm:spPr/>
      <dgm:t>
        <a:bodyPr/>
        <a:lstStyle/>
        <a:p>
          <a:r>
            <a:rPr lang="fr-BE" noProof="0"/>
            <a:t>2. Le bénéficiaire va chez le médecin traitant avec l’annexe 1 pour la compléter.</a:t>
          </a:r>
          <a:r>
            <a:rPr lang="fr-BE" noProof="0">
              <a:solidFill>
                <a:srgbClr val="FFFFFF"/>
              </a:solidFill>
              <a:ea typeface="+mn-ea"/>
              <a:cs typeface="+mn-cs"/>
            </a:rPr>
            <a:t>.</a:t>
          </a:r>
        </a:p>
      </dgm:t>
    </dgm:pt>
    <dgm:pt modelId="{803AFE7D-2203-4D8D-AF10-075C077B9A23}" type="parTrans" cxnId="{57BD0BDF-BCFB-4365-9FB9-94B026610BF9}">
      <dgm:prSet/>
      <dgm:spPr/>
      <dgm:t>
        <a:bodyPr/>
        <a:lstStyle/>
        <a:p>
          <a:endParaRPr lang="fr-BE"/>
        </a:p>
      </dgm:t>
    </dgm:pt>
    <dgm:pt modelId="{ABB22F89-8A4F-49AA-BFD1-53F10550243D}" type="sibTrans" cxnId="{57BD0BDF-BCFB-4365-9FB9-94B026610BF9}">
      <dgm:prSet/>
      <dgm:spPr/>
      <dgm:t>
        <a:bodyPr/>
        <a:lstStyle/>
        <a:p>
          <a:endParaRPr lang="fr-BE"/>
        </a:p>
      </dgm:t>
    </dgm:pt>
    <dgm:pt modelId="{9F603598-31DE-4C8D-A748-1CA15426F045}" type="pres">
      <dgm:prSet presAssocID="{EF93EBC6-D388-45D0-8CEC-DD9064884246}" presName="linear" presStyleCnt="0">
        <dgm:presLayoutVars>
          <dgm:animLvl val="lvl"/>
          <dgm:resizeHandles val="exact"/>
        </dgm:presLayoutVars>
      </dgm:prSet>
      <dgm:spPr/>
    </dgm:pt>
    <dgm:pt modelId="{67E8CF94-EBF5-494D-A30A-A226776E8999}" type="pres">
      <dgm:prSet presAssocID="{A8EE8687-B424-43AF-86BE-F0C3E5B0BB5E}" presName="parentText" presStyleLbl="node1" presStyleIdx="0" presStyleCnt="7">
        <dgm:presLayoutVars>
          <dgm:chMax val="0"/>
          <dgm:bulletEnabled val="1"/>
        </dgm:presLayoutVars>
      </dgm:prSet>
      <dgm:spPr/>
    </dgm:pt>
    <dgm:pt modelId="{986C6005-8797-48E7-B3B9-C15211CB190A}" type="pres">
      <dgm:prSet presAssocID="{F7349AAC-3445-4C1F-80E5-5A872FF386FD}" presName="spacer" presStyleCnt="0"/>
      <dgm:spPr/>
    </dgm:pt>
    <dgm:pt modelId="{58F3122F-5CB3-4E04-8FC0-73BA7F9E95E8}" type="pres">
      <dgm:prSet presAssocID="{290535EE-210F-4485-B6E5-48460E4A60A5}" presName="parentText" presStyleLbl="node1" presStyleIdx="1" presStyleCnt="7" custLinFactNeighborX="-1858" custLinFactNeighborY="-97439">
        <dgm:presLayoutVars>
          <dgm:chMax val="0"/>
          <dgm:bulletEnabled val="1"/>
        </dgm:presLayoutVars>
      </dgm:prSet>
      <dgm:spPr/>
    </dgm:pt>
    <dgm:pt modelId="{CAD39C18-852E-4543-B9A4-60316C854E66}" type="pres">
      <dgm:prSet presAssocID="{ABB22F89-8A4F-49AA-BFD1-53F10550243D}" presName="spacer" presStyleCnt="0"/>
      <dgm:spPr/>
    </dgm:pt>
    <dgm:pt modelId="{E8D6313E-2086-4D7F-99CF-3E7913FBC1E8}" type="pres">
      <dgm:prSet presAssocID="{3732E782-5CFF-4D34-95A1-75179B8D1C66}" presName="parentText" presStyleLbl="node1" presStyleIdx="2" presStyleCnt="7">
        <dgm:presLayoutVars>
          <dgm:chMax val="0"/>
          <dgm:bulletEnabled val="1"/>
        </dgm:presLayoutVars>
      </dgm:prSet>
      <dgm:spPr/>
    </dgm:pt>
    <dgm:pt modelId="{BF1E9FB1-F54E-412F-BA70-BC6E15671462}" type="pres">
      <dgm:prSet presAssocID="{196495FB-35A6-449B-863A-CF191B62D247}" presName="spacer" presStyleCnt="0"/>
      <dgm:spPr/>
    </dgm:pt>
    <dgm:pt modelId="{96A9BFF4-5D70-46D5-BC17-1DE829EEA16E}" type="pres">
      <dgm:prSet presAssocID="{876676A0-BDC7-46DE-B7C6-9B0627E7F4F9}" presName="parentText" presStyleLbl="node1" presStyleIdx="3" presStyleCnt="7">
        <dgm:presLayoutVars>
          <dgm:chMax val="0"/>
          <dgm:bulletEnabled val="1"/>
        </dgm:presLayoutVars>
      </dgm:prSet>
      <dgm:spPr/>
    </dgm:pt>
    <dgm:pt modelId="{FB4B32DF-09A8-4FF7-8324-DE974E846B30}" type="pres">
      <dgm:prSet presAssocID="{37D2C9AF-453D-4AC7-A541-97E1013FDE95}" presName="spacer" presStyleCnt="0"/>
      <dgm:spPr/>
    </dgm:pt>
    <dgm:pt modelId="{5524CDC8-06B9-4D65-A8C5-0743D99E24A2}" type="pres">
      <dgm:prSet presAssocID="{BE5F527F-081F-40BB-860D-0BFABC2D2548}" presName="parentText" presStyleLbl="node1" presStyleIdx="4" presStyleCnt="7">
        <dgm:presLayoutVars>
          <dgm:chMax val="0"/>
          <dgm:bulletEnabled val="1"/>
        </dgm:presLayoutVars>
      </dgm:prSet>
      <dgm:spPr/>
    </dgm:pt>
    <dgm:pt modelId="{A8B4FF6E-D533-42D4-99BE-76B2EF0564BB}" type="pres">
      <dgm:prSet presAssocID="{0AF43298-CC8B-4D70-8F38-5F7EB35F9ED1}" presName="spacer" presStyleCnt="0"/>
      <dgm:spPr/>
    </dgm:pt>
    <dgm:pt modelId="{C7DC7C50-C0E3-4ADC-B9E2-D88AD1181487}" type="pres">
      <dgm:prSet presAssocID="{F67D7CE9-21A6-4465-AFE4-10F6F12995A9}" presName="parentText" presStyleLbl="node1" presStyleIdx="5" presStyleCnt="7">
        <dgm:presLayoutVars>
          <dgm:chMax val="0"/>
          <dgm:bulletEnabled val="1"/>
        </dgm:presLayoutVars>
      </dgm:prSet>
      <dgm:spPr/>
    </dgm:pt>
    <dgm:pt modelId="{7EF412AD-A10E-444B-A8AE-CBCFAEBE6141}" type="pres">
      <dgm:prSet presAssocID="{11A887D8-11FD-4171-99C6-B6629C47F63F}" presName="spacer" presStyleCnt="0"/>
      <dgm:spPr/>
    </dgm:pt>
    <dgm:pt modelId="{8D374DBE-097B-4A35-AEC9-E97C48565440}" type="pres">
      <dgm:prSet presAssocID="{12620E9F-B0AD-48A7-98AC-DE5D57440AA9}" presName="parentText" presStyleLbl="node1" presStyleIdx="6" presStyleCnt="7">
        <dgm:presLayoutVars>
          <dgm:chMax val="0"/>
          <dgm:bulletEnabled val="1"/>
        </dgm:presLayoutVars>
      </dgm:prSet>
      <dgm:spPr/>
    </dgm:pt>
  </dgm:ptLst>
  <dgm:cxnLst>
    <dgm:cxn modelId="{4A35AF09-5EC3-420B-8333-14F16B371D8D}" type="presOf" srcId="{12620E9F-B0AD-48A7-98AC-DE5D57440AA9}" destId="{8D374DBE-097B-4A35-AEC9-E97C48565440}" srcOrd="0" destOrd="0" presId="urn:microsoft.com/office/officeart/2005/8/layout/vList2"/>
    <dgm:cxn modelId="{8441DA2F-D8EB-4D1B-9BFE-0BAABCCD6ACE}" type="presOf" srcId="{A8EE8687-B424-43AF-86BE-F0C3E5B0BB5E}" destId="{67E8CF94-EBF5-494D-A30A-A226776E8999}" srcOrd="0" destOrd="0" presId="urn:microsoft.com/office/officeart/2005/8/layout/vList2"/>
    <dgm:cxn modelId="{2C680B3A-D989-4A3C-A95F-B3F5307D5A29}" type="presOf" srcId="{876676A0-BDC7-46DE-B7C6-9B0627E7F4F9}" destId="{96A9BFF4-5D70-46D5-BC17-1DE829EEA16E}" srcOrd="0" destOrd="0" presId="urn:microsoft.com/office/officeart/2005/8/layout/vList2"/>
    <dgm:cxn modelId="{DF14EF60-79F6-4F8F-8A02-124E923E3A98}" srcId="{EF93EBC6-D388-45D0-8CEC-DD9064884246}" destId="{BE5F527F-081F-40BB-860D-0BFABC2D2548}" srcOrd="4" destOrd="0" parTransId="{B3B0D9E9-47A0-4176-8DBE-BCD06C9755B7}" sibTransId="{0AF43298-CC8B-4D70-8F38-5F7EB35F9ED1}"/>
    <dgm:cxn modelId="{F60B1A43-0CAB-45CA-8F7B-C46B4DEE4499}" srcId="{EF93EBC6-D388-45D0-8CEC-DD9064884246}" destId="{3732E782-5CFF-4D34-95A1-75179B8D1C66}" srcOrd="2" destOrd="0" parTransId="{706D1CF7-8DD4-4EF5-8A78-743A2F060641}" sibTransId="{196495FB-35A6-449B-863A-CF191B62D247}"/>
    <dgm:cxn modelId="{6F2C5C69-0280-431E-812E-061B2A680293}" type="presOf" srcId="{F67D7CE9-21A6-4465-AFE4-10F6F12995A9}" destId="{C7DC7C50-C0E3-4ADC-B9E2-D88AD1181487}" srcOrd="0" destOrd="0" presId="urn:microsoft.com/office/officeart/2005/8/layout/vList2"/>
    <dgm:cxn modelId="{3B8B8649-1BDC-4402-BD12-7A7BD1BB0435}" type="presOf" srcId="{3732E782-5CFF-4D34-95A1-75179B8D1C66}" destId="{E8D6313E-2086-4D7F-99CF-3E7913FBC1E8}" srcOrd="0" destOrd="0" presId="urn:microsoft.com/office/officeart/2005/8/layout/vList2"/>
    <dgm:cxn modelId="{4394666E-A8ED-48FD-A75F-A97395DB8E94}" srcId="{EF93EBC6-D388-45D0-8CEC-DD9064884246}" destId="{12620E9F-B0AD-48A7-98AC-DE5D57440AA9}" srcOrd="6" destOrd="0" parTransId="{97EC6CB7-D089-459A-B404-F1BC24968E31}" sibTransId="{3E27363A-D78D-4586-8C8C-CB68E9A7C82A}"/>
    <dgm:cxn modelId="{7EF14657-DFA1-484F-9D43-275CDBA7DF7D}" type="presOf" srcId="{BE5F527F-081F-40BB-860D-0BFABC2D2548}" destId="{5524CDC8-06B9-4D65-A8C5-0743D99E24A2}" srcOrd="0" destOrd="0" presId="urn:microsoft.com/office/officeart/2005/8/layout/vList2"/>
    <dgm:cxn modelId="{E251D57B-3AB3-4CFB-8FE4-6DA48C331B33}" srcId="{EF93EBC6-D388-45D0-8CEC-DD9064884246}" destId="{F67D7CE9-21A6-4465-AFE4-10F6F12995A9}" srcOrd="5" destOrd="0" parTransId="{956DCD64-600D-4661-8329-2BD8E4A52300}" sibTransId="{11A887D8-11FD-4171-99C6-B6629C47F63F}"/>
    <dgm:cxn modelId="{8ABF458A-40CC-4B7D-ABF4-7512777C0474}" srcId="{EF93EBC6-D388-45D0-8CEC-DD9064884246}" destId="{876676A0-BDC7-46DE-B7C6-9B0627E7F4F9}" srcOrd="3" destOrd="0" parTransId="{5DBD62E8-BCA3-4B0C-8D88-31D50DC022E7}" sibTransId="{37D2C9AF-453D-4AC7-A541-97E1013FDE95}"/>
    <dgm:cxn modelId="{E445E792-3F57-4791-BA82-65A0CAF58410}" type="presOf" srcId="{290535EE-210F-4485-B6E5-48460E4A60A5}" destId="{58F3122F-5CB3-4E04-8FC0-73BA7F9E95E8}" srcOrd="0" destOrd="0" presId="urn:microsoft.com/office/officeart/2005/8/layout/vList2"/>
    <dgm:cxn modelId="{5DD403BB-C214-483D-95A9-AECC01541BA4}" type="presOf" srcId="{EF93EBC6-D388-45D0-8CEC-DD9064884246}" destId="{9F603598-31DE-4C8D-A748-1CA15426F045}" srcOrd="0" destOrd="0" presId="urn:microsoft.com/office/officeart/2005/8/layout/vList2"/>
    <dgm:cxn modelId="{34CFCCC4-4D36-406C-8BF9-7025A20C02A4}" srcId="{EF93EBC6-D388-45D0-8CEC-DD9064884246}" destId="{A8EE8687-B424-43AF-86BE-F0C3E5B0BB5E}" srcOrd="0" destOrd="0" parTransId="{91077F29-BECE-4A67-A2A9-98B42B4F28C3}" sibTransId="{F7349AAC-3445-4C1F-80E5-5A872FF386FD}"/>
    <dgm:cxn modelId="{57BD0BDF-BCFB-4365-9FB9-94B026610BF9}" srcId="{EF93EBC6-D388-45D0-8CEC-DD9064884246}" destId="{290535EE-210F-4485-B6E5-48460E4A60A5}" srcOrd="1" destOrd="0" parTransId="{803AFE7D-2203-4D8D-AF10-075C077B9A23}" sibTransId="{ABB22F89-8A4F-49AA-BFD1-53F10550243D}"/>
    <dgm:cxn modelId="{D033129A-D518-4E2E-B665-BA34291C4AC7}" type="presParOf" srcId="{9F603598-31DE-4C8D-A748-1CA15426F045}" destId="{67E8CF94-EBF5-494D-A30A-A226776E8999}" srcOrd="0" destOrd="0" presId="urn:microsoft.com/office/officeart/2005/8/layout/vList2"/>
    <dgm:cxn modelId="{DEF16D99-3F6F-46C9-A688-DE1398C07B55}" type="presParOf" srcId="{9F603598-31DE-4C8D-A748-1CA15426F045}" destId="{986C6005-8797-48E7-B3B9-C15211CB190A}" srcOrd="1" destOrd="0" presId="urn:microsoft.com/office/officeart/2005/8/layout/vList2"/>
    <dgm:cxn modelId="{54C7CD10-5E79-4FD8-86F4-D248725C017E}" type="presParOf" srcId="{9F603598-31DE-4C8D-A748-1CA15426F045}" destId="{58F3122F-5CB3-4E04-8FC0-73BA7F9E95E8}" srcOrd="2" destOrd="0" presId="urn:microsoft.com/office/officeart/2005/8/layout/vList2"/>
    <dgm:cxn modelId="{C8BFAC10-97FC-41EB-B50E-2A175CB49F7D}" type="presParOf" srcId="{9F603598-31DE-4C8D-A748-1CA15426F045}" destId="{CAD39C18-852E-4543-B9A4-60316C854E66}" srcOrd="3" destOrd="0" presId="urn:microsoft.com/office/officeart/2005/8/layout/vList2"/>
    <dgm:cxn modelId="{C63B0AEA-9907-41DB-BC79-D64E0D023F82}" type="presParOf" srcId="{9F603598-31DE-4C8D-A748-1CA15426F045}" destId="{E8D6313E-2086-4D7F-99CF-3E7913FBC1E8}" srcOrd="4" destOrd="0" presId="urn:microsoft.com/office/officeart/2005/8/layout/vList2"/>
    <dgm:cxn modelId="{0E7C7787-4DC6-4775-9072-F442D0DDD003}" type="presParOf" srcId="{9F603598-31DE-4C8D-A748-1CA15426F045}" destId="{BF1E9FB1-F54E-412F-BA70-BC6E15671462}" srcOrd="5" destOrd="0" presId="urn:microsoft.com/office/officeart/2005/8/layout/vList2"/>
    <dgm:cxn modelId="{F93196EF-3A5C-4E8D-A53A-E3B0B386A3F1}" type="presParOf" srcId="{9F603598-31DE-4C8D-A748-1CA15426F045}" destId="{96A9BFF4-5D70-46D5-BC17-1DE829EEA16E}" srcOrd="6" destOrd="0" presId="urn:microsoft.com/office/officeart/2005/8/layout/vList2"/>
    <dgm:cxn modelId="{BCC7A08D-14BB-45AD-A034-9A661FC3E11A}" type="presParOf" srcId="{9F603598-31DE-4C8D-A748-1CA15426F045}" destId="{FB4B32DF-09A8-4FF7-8324-DE974E846B30}" srcOrd="7" destOrd="0" presId="urn:microsoft.com/office/officeart/2005/8/layout/vList2"/>
    <dgm:cxn modelId="{543F85E8-C154-414D-ADB8-F1112B7EC616}" type="presParOf" srcId="{9F603598-31DE-4C8D-A748-1CA15426F045}" destId="{5524CDC8-06B9-4D65-A8C5-0743D99E24A2}" srcOrd="8" destOrd="0" presId="urn:microsoft.com/office/officeart/2005/8/layout/vList2"/>
    <dgm:cxn modelId="{321BAC1A-4ED7-42CC-9D31-FB270A5B441A}" type="presParOf" srcId="{9F603598-31DE-4C8D-A748-1CA15426F045}" destId="{A8B4FF6E-D533-42D4-99BE-76B2EF0564BB}" srcOrd="9" destOrd="0" presId="urn:microsoft.com/office/officeart/2005/8/layout/vList2"/>
    <dgm:cxn modelId="{3634B881-CF15-4439-AC3D-3C7A45B72968}" type="presParOf" srcId="{9F603598-31DE-4C8D-A748-1CA15426F045}" destId="{C7DC7C50-C0E3-4ADC-B9E2-D88AD1181487}" srcOrd="10" destOrd="0" presId="urn:microsoft.com/office/officeart/2005/8/layout/vList2"/>
    <dgm:cxn modelId="{CC704FB3-36E9-4B3A-BEBB-1E4B7BAB41FB}" type="presParOf" srcId="{9F603598-31DE-4C8D-A748-1CA15426F045}" destId="{7EF412AD-A10E-444B-A8AE-CBCFAEBE6141}" srcOrd="11" destOrd="0" presId="urn:microsoft.com/office/officeart/2005/8/layout/vList2"/>
    <dgm:cxn modelId="{15F4D8E7-769B-40B3-B9F5-F519EEB65FD2}" type="presParOf" srcId="{9F603598-31DE-4C8D-A748-1CA15426F045}" destId="{8D374DBE-097B-4A35-AEC9-E97C48565440}"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93EBC6-D388-45D0-8CEC-DD90648842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EE8687-B424-43AF-86BE-F0C3E5B0BB5E}">
      <dgm:prSet/>
      <dgm:spPr/>
      <dgm:t>
        <a:bodyPr/>
        <a:lstStyle/>
        <a:p>
          <a:pPr algn="l">
            <a:lnSpc>
              <a:spcPct val="90000"/>
            </a:lnSpc>
          </a:pPr>
          <a:r>
            <a:rPr lang="fr-BE" sz="1500" noProof="0"/>
            <a:t>1. Le bénéficiaire se procure l’annexe 1 via soit Internet, AS de la Mutuelle, Ergo et bandagiste.</a:t>
          </a:r>
          <a:r>
            <a:rPr lang="fr-BE" sz="1500" noProof="0">
              <a:solidFill>
                <a:srgbClr val="FFFFFF"/>
              </a:solidFill>
              <a:ea typeface="+mn-ea"/>
              <a:cs typeface="+mn-cs"/>
            </a:rPr>
            <a:t>.</a:t>
          </a:r>
        </a:p>
      </dgm:t>
    </dgm:pt>
    <dgm:pt modelId="{91077F29-BECE-4A67-A2A9-98B42B4F28C3}" type="parTrans" cxnId="{34CFCCC4-4D36-406C-8BF9-7025A20C02A4}">
      <dgm:prSet/>
      <dgm:spPr/>
      <dgm:t>
        <a:bodyPr/>
        <a:lstStyle/>
        <a:p>
          <a:endParaRPr lang="en-US"/>
        </a:p>
      </dgm:t>
    </dgm:pt>
    <dgm:pt modelId="{F7349AAC-3445-4C1F-80E5-5A872FF386FD}" type="sibTrans" cxnId="{34CFCCC4-4D36-406C-8BF9-7025A20C02A4}">
      <dgm:prSet/>
      <dgm:spPr/>
      <dgm:t>
        <a:bodyPr/>
        <a:lstStyle/>
        <a:p>
          <a:endParaRPr lang="en-US"/>
        </a:p>
      </dgm:t>
    </dgm:pt>
    <dgm:pt modelId="{3732E782-5CFF-4D34-95A1-75179B8D1C66}">
      <dgm:prSet/>
      <dgm:spPr/>
      <dgm:t>
        <a:bodyPr/>
        <a:lstStyle/>
        <a:p>
          <a:pPr algn="l">
            <a:lnSpc>
              <a:spcPct val="90000"/>
            </a:lnSpc>
          </a:pPr>
          <a:r>
            <a:rPr lang="fr-BE" sz="15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gm:t>
    </dgm:pt>
    <dgm:pt modelId="{706D1CF7-8DD4-4EF5-8A78-743A2F060641}" type="parTrans" cxnId="{F60B1A43-0CAB-45CA-8F7B-C46B4DEE4499}">
      <dgm:prSet/>
      <dgm:spPr/>
      <dgm:t>
        <a:bodyPr/>
        <a:lstStyle/>
        <a:p>
          <a:endParaRPr lang="en-US"/>
        </a:p>
      </dgm:t>
    </dgm:pt>
    <dgm:pt modelId="{196495FB-35A6-449B-863A-CF191B62D247}" type="sibTrans" cxnId="{F60B1A43-0CAB-45CA-8F7B-C46B4DEE4499}">
      <dgm:prSet/>
      <dgm:spPr/>
      <dgm:t>
        <a:bodyPr/>
        <a:lstStyle/>
        <a:p>
          <a:endParaRPr lang="en-US"/>
        </a:p>
      </dgm:t>
    </dgm:pt>
    <dgm:pt modelId="{876676A0-BDC7-46DE-B7C6-9B0627E7F4F9}">
      <dgm:prSet/>
      <dgm:spPr/>
      <dgm:t>
        <a:bodyPr/>
        <a:lstStyle/>
        <a:p>
          <a:pPr algn="l" rtl="0">
            <a:lnSpc>
              <a:spcPct val="90000"/>
            </a:lnSpc>
          </a:pPr>
          <a:r>
            <a:rPr lang="fr-BE" sz="1500" noProof="0">
              <a:solidFill>
                <a:srgbClr val="FFFFFF"/>
              </a:solidFill>
              <a:ea typeface="+mn-ea"/>
              <a:cs typeface="+mn-cs"/>
            </a:rPr>
            <a:t>4. Le bénéficiaire se rend à la consultation et suite à celle-ci, l’équipe multidisciplinaire </a:t>
          </a:r>
          <a:r>
            <a:rPr lang="fr-BE" sz="1500" noProof="0">
              <a:solidFill>
                <a:srgbClr val="FFFFFF"/>
              </a:solidFill>
              <a:latin typeface="Calibri"/>
              <a:ea typeface="+mn-ea"/>
              <a:cs typeface="+mn-cs"/>
            </a:rPr>
            <a:t>envoie le</a:t>
          </a:r>
          <a:r>
            <a:rPr lang="fr-BE" sz="1500" noProof="0">
              <a:solidFill>
                <a:srgbClr val="FFFFFF"/>
              </a:solidFill>
              <a:ea typeface="+mn-ea"/>
              <a:cs typeface="+mn-cs"/>
            </a:rPr>
            <a:t> rapport au bandagiste.</a:t>
          </a:r>
        </a:p>
      </dgm:t>
    </dgm:pt>
    <dgm:pt modelId="{5DBD62E8-BCA3-4B0C-8D88-31D50DC022E7}" type="parTrans" cxnId="{8ABF458A-40CC-4B7D-ABF4-7512777C0474}">
      <dgm:prSet/>
      <dgm:spPr/>
      <dgm:t>
        <a:bodyPr/>
        <a:lstStyle/>
        <a:p>
          <a:endParaRPr lang="en-US"/>
        </a:p>
      </dgm:t>
    </dgm:pt>
    <dgm:pt modelId="{37D2C9AF-453D-4AC7-A541-97E1013FDE95}" type="sibTrans" cxnId="{8ABF458A-40CC-4B7D-ABF4-7512777C0474}">
      <dgm:prSet/>
      <dgm:spPr/>
      <dgm:t>
        <a:bodyPr/>
        <a:lstStyle/>
        <a:p>
          <a:endParaRPr lang="en-US"/>
        </a:p>
      </dgm:t>
    </dgm:pt>
    <dgm:pt modelId="{BE5F527F-081F-40BB-860D-0BFABC2D2548}">
      <dgm:prSet/>
      <dgm:spPr/>
      <dgm:t>
        <a:bodyPr/>
        <a:lstStyle/>
        <a:p>
          <a:pPr algn="l">
            <a:lnSpc>
              <a:spcPct val="90000"/>
            </a:lnSpc>
          </a:pPr>
          <a:r>
            <a:rPr lang="fr-BE" sz="1500" noProof="0">
              <a:solidFill>
                <a:srgbClr val="FFFFFF"/>
              </a:solidFill>
              <a:ea typeface="+mn-ea"/>
              <a:cs typeface="+mn-cs"/>
            </a:rPr>
            <a:t>5. Le bandagiste introduit une demande auprès du médecin conseil.</a:t>
          </a:r>
        </a:p>
      </dgm:t>
    </dgm:pt>
    <dgm:pt modelId="{B3B0D9E9-47A0-4176-8DBE-BCD06C9755B7}" type="parTrans" cxnId="{DF14EF60-79F6-4F8F-8A02-124E923E3A98}">
      <dgm:prSet/>
      <dgm:spPr/>
      <dgm:t>
        <a:bodyPr/>
        <a:lstStyle/>
        <a:p>
          <a:endParaRPr lang="en-US"/>
        </a:p>
      </dgm:t>
    </dgm:pt>
    <dgm:pt modelId="{0AF43298-CC8B-4D70-8F38-5F7EB35F9ED1}" type="sibTrans" cxnId="{DF14EF60-79F6-4F8F-8A02-124E923E3A98}">
      <dgm:prSet/>
      <dgm:spPr/>
      <dgm:t>
        <a:bodyPr/>
        <a:lstStyle/>
        <a:p>
          <a:endParaRPr lang="en-US"/>
        </a:p>
      </dgm:t>
    </dgm:pt>
    <dgm:pt modelId="{F67D7CE9-21A6-4465-AFE4-10F6F12995A9}">
      <dgm:prSet/>
      <dgm:spPr/>
      <dgm:t>
        <a:bodyPr/>
        <a:lstStyle/>
        <a:p>
          <a:pPr algn="l">
            <a:lnSpc>
              <a:spcPct val="90000"/>
            </a:lnSpc>
          </a:pPr>
          <a:r>
            <a:rPr lang="fr-BE" sz="1500" noProof="0">
              <a:solidFill>
                <a:srgbClr val="FFFFFF"/>
              </a:solidFill>
              <a:ea typeface="+mn-ea"/>
              <a:cs typeface="+mn-cs"/>
            </a:rPr>
            <a:t>6. Le médecin-conseil </a:t>
          </a:r>
          <a:r>
            <a:rPr lang="fr-BE" sz="1500" noProof="0">
              <a:solidFill>
                <a:srgbClr val="FFFFFF"/>
              </a:solidFill>
              <a:latin typeface="Calibri"/>
              <a:ea typeface="+mn-ea"/>
              <a:cs typeface="+mn-cs"/>
            </a:rPr>
            <a:t>délivre</a:t>
          </a:r>
          <a:r>
            <a:rPr lang="fr-BE" sz="1500" noProof="0">
              <a:solidFill>
                <a:srgbClr val="FFFFFF"/>
              </a:solidFill>
              <a:ea typeface="+mn-ea"/>
              <a:cs typeface="+mn-cs"/>
            </a:rPr>
            <a:t> l’accord et l’envoie au bandagiste.</a:t>
          </a:r>
        </a:p>
      </dgm:t>
    </dgm:pt>
    <dgm:pt modelId="{956DCD64-600D-4661-8329-2BD8E4A52300}" type="parTrans" cxnId="{E251D57B-3AB3-4CFB-8FE4-6DA48C331B33}">
      <dgm:prSet/>
      <dgm:spPr/>
      <dgm:t>
        <a:bodyPr/>
        <a:lstStyle/>
        <a:p>
          <a:endParaRPr lang="en-US"/>
        </a:p>
      </dgm:t>
    </dgm:pt>
    <dgm:pt modelId="{11A887D8-11FD-4171-99C6-B6629C47F63F}" type="sibTrans" cxnId="{E251D57B-3AB3-4CFB-8FE4-6DA48C331B33}">
      <dgm:prSet/>
      <dgm:spPr/>
      <dgm:t>
        <a:bodyPr/>
        <a:lstStyle/>
        <a:p>
          <a:endParaRPr lang="en-US"/>
        </a:p>
      </dgm:t>
    </dgm:pt>
    <dgm:pt modelId="{12620E9F-B0AD-48A7-98AC-DE5D57440AA9}">
      <dgm:prSet/>
      <dgm:spPr/>
      <dgm:t>
        <a:bodyPr/>
        <a:lstStyle/>
        <a:p>
          <a:pPr algn="l">
            <a:lnSpc>
              <a:spcPct val="90000"/>
            </a:lnSpc>
          </a:pPr>
          <a:r>
            <a:rPr lang="fr-BE" sz="1500" noProof="0">
              <a:solidFill>
                <a:srgbClr val="FFFFFF"/>
              </a:solidFill>
              <a:ea typeface="+mn-ea"/>
              <a:cs typeface="+mn-cs"/>
            </a:rPr>
            <a:t>7. Le bandagiste délivre la voiturette au bénéficiaire.</a:t>
          </a:r>
        </a:p>
      </dgm:t>
    </dgm:pt>
    <dgm:pt modelId="{97EC6CB7-D089-459A-B404-F1BC24968E31}" type="parTrans" cxnId="{4394666E-A8ED-48FD-A75F-A97395DB8E94}">
      <dgm:prSet/>
      <dgm:spPr/>
      <dgm:t>
        <a:bodyPr/>
        <a:lstStyle/>
        <a:p>
          <a:endParaRPr lang="en-US"/>
        </a:p>
      </dgm:t>
    </dgm:pt>
    <dgm:pt modelId="{3E27363A-D78D-4586-8C8C-CB68E9A7C82A}" type="sibTrans" cxnId="{4394666E-A8ED-48FD-A75F-A97395DB8E94}">
      <dgm:prSet/>
      <dgm:spPr/>
      <dgm:t>
        <a:bodyPr/>
        <a:lstStyle/>
        <a:p>
          <a:endParaRPr lang="en-US"/>
        </a:p>
      </dgm:t>
    </dgm:pt>
    <dgm:pt modelId="{290535EE-210F-4485-B6E5-48460E4A60A5}">
      <dgm:prSet/>
      <dgm:spPr/>
      <dgm:t>
        <a:bodyPr/>
        <a:lstStyle/>
        <a:p>
          <a:r>
            <a:rPr lang="fr-BE" noProof="0"/>
            <a:t>2. Le bénéficiaire va chez le médecin traitant avec l’annexe 1 pour la compléter.</a:t>
          </a:r>
          <a:r>
            <a:rPr lang="fr-BE" noProof="0">
              <a:solidFill>
                <a:srgbClr val="FFFFFF"/>
              </a:solidFill>
              <a:ea typeface="+mn-ea"/>
              <a:cs typeface="+mn-cs"/>
            </a:rPr>
            <a:t>.</a:t>
          </a:r>
        </a:p>
      </dgm:t>
    </dgm:pt>
    <dgm:pt modelId="{803AFE7D-2203-4D8D-AF10-075C077B9A23}" type="parTrans" cxnId="{57BD0BDF-BCFB-4365-9FB9-94B026610BF9}">
      <dgm:prSet/>
      <dgm:spPr/>
      <dgm:t>
        <a:bodyPr/>
        <a:lstStyle/>
        <a:p>
          <a:endParaRPr lang="fr-BE"/>
        </a:p>
      </dgm:t>
    </dgm:pt>
    <dgm:pt modelId="{ABB22F89-8A4F-49AA-BFD1-53F10550243D}" type="sibTrans" cxnId="{57BD0BDF-BCFB-4365-9FB9-94B026610BF9}">
      <dgm:prSet/>
      <dgm:spPr/>
      <dgm:t>
        <a:bodyPr/>
        <a:lstStyle/>
        <a:p>
          <a:endParaRPr lang="fr-BE"/>
        </a:p>
      </dgm:t>
    </dgm:pt>
    <dgm:pt modelId="{9F603598-31DE-4C8D-A748-1CA15426F045}" type="pres">
      <dgm:prSet presAssocID="{EF93EBC6-D388-45D0-8CEC-DD9064884246}" presName="linear" presStyleCnt="0">
        <dgm:presLayoutVars>
          <dgm:animLvl val="lvl"/>
          <dgm:resizeHandles val="exact"/>
        </dgm:presLayoutVars>
      </dgm:prSet>
      <dgm:spPr/>
    </dgm:pt>
    <dgm:pt modelId="{67E8CF94-EBF5-494D-A30A-A226776E8999}" type="pres">
      <dgm:prSet presAssocID="{A8EE8687-B424-43AF-86BE-F0C3E5B0BB5E}" presName="parentText" presStyleLbl="node1" presStyleIdx="0" presStyleCnt="7">
        <dgm:presLayoutVars>
          <dgm:chMax val="0"/>
          <dgm:bulletEnabled val="1"/>
        </dgm:presLayoutVars>
      </dgm:prSet>
      <dgm:spPr/>
    </dgm:pt>
    <dgm:pt modelId="{986C6005-8797-48E7-B3B9-C15211CB190A}" type="pres">
      <dgm:prSet presAssocID="{F7349AAC-3445-4C1F-80E5-5A872FF386FD}" presName="spacer" presStyleCnt="0"/>
      <dgm:spPr/>
    </dgm:pt>
    <dgm:pt modelId="{58F3122F-5CB3-4E04-8FC0-73BA7F9E95E8}" type="pres">
      <dgm:prSet presAssocID="{290535EE-210F-4485-B6E5-48460E4A60A5}" presName="parentText" presStyleLbl="node1" presStyleIdx="1" presStyleCnt="7" custLinFactNeighborX="-1858" custLinFactNeighborY="-97439">
        <dgm:presLayoutVars>
          <dgm:chMax val="0"/>
          <dgm:bulletEnabled val="1"/>
        </dgm:presLayoutVars>
      </dgm:prSet>
      <dgm:spPr/>
    </dgm:pt>
    <dgm:pt modelId="{CAD39C18-852E-4543-B9A4-60316C854E66}" type="pres">
      <dgm:prSet presAssocID="{ABB22F89-8A4F-49AA-BFD1-53F10550243D}" presName="spacer" presStyleCnt="0"/>
      <dgm:spPr/>
    </dgm:pt>
    <dgm:pt modelId="{E8D6313E-2086-4D7F-99CF-3E7913FBC1E8}" type="pres">
      <dgm:prSet presAssocID="{3732E782-5CFF-4D34-95A1-75179B8D1C66}" presName="parentText" presStyleLbl="node1" presStyleIdx="2" presStyleCnt="7">
        <dgm:presLayoutVars>
          <dgm:chMax val="0"/>
          <dgm:bulletEnabled val="1"/>
        </dgm:presLayoutVars>
      </dgm:prSet>
      <dgm:spPr/>
    </dgm:pt>
    <dgm:pt modelId="{BF1E9FB1-F54E-412F-BA70-BC6E15671462}" type="pres">
      <dgm:prSet presAssocID="{196495FB-35A6-449B-863A-CF191B62D247}" presName="spacer" presStyleCnt="0"/>
      <dgm:spPr/>
    </dgm:pt>
    <dgm:pt modelId="{96A9BFF4-5D70-46D5-BC17-1DE829EEA16E}" type="pres">
      <dgm:prSet presAssocID="{876676A0-BDC7-46DE-B7C6-9B0627E7F4F9}" presName="parentText" presStyleLbl="node1" presStyleIdx="3" presStyleCnt="7">
        <dgm:presLayoutVars>
          <dgm:chMax val="0"/>
          <dgm:bulletEnabled val="1"/>
        </dgm:presLayoutVars>
      </dgm:prSet>
      <dgm:spPr/>
    </dgm:pt>
    <dgm:pt modelId="{FB4B32DF-09A8-4FF7-8324-DE974E846B30}" type="pres">
      <dgm:prSet presAssocID="{37D2C9AF-453D-4AC7-A541-97E1013FDE95}" presName="spacer" presStyleCnt="0"/>
      <dgm:spPr/>
    </dgm:pt>
    <dgm:pt modelId="{5524CDC8-06B9-4D65-A8C5-0743D99E24A2}" type="pres">
      <dgm:prSet presAssocID="{BE5F527F-081F-40BB-860D-0BFABC2D2548}" presName="parentText" presStyleLbl="node1" presStyleIdx="4" presStyleCnt="7">
        <dgm:presLayoutVars>
          <dgm:chMax val="0"/>
          <dgm:bulletEnabled val="1"/>
        </dgm:presLayoutVars>
      </dgm:prSet>
      <dgm:spPr/>
    </dgm:pt>
    <dgm:pt modelId="{A8B4FF6E-D533-42D4-99BE-76B2EF0564BB}" type="pres">
      <dgm:prSet presAssocID="{0AF43298-CC8B-4D70-8F38-5F7EB35F9ED1}" presName="spacer" presStyleCnt="0"/>
      <dgm:spPr/>
    </dgm:pt>
    <dgm:pt modelId="{C7DC7C50-C0E3-4ADC-B9E2-D88AD1181487}" type="pres">
      <dgm:prSet presAssocID="{F67D7CE9-21A6-4465-AFE4-10F6F12995A9}" presName="parentText" presStyleLbl="node1" presStyleIdx="5" presStyleCnt="7">
        <dgm:presLayoutVars>
          <dgm:chMax val="0"/>
          <dgm:bulletEnabled val="1"/>
        </dgm:presLayoutVars>
      </dgm:prSet>
      <dgm:spPr/>
    </dgm:pt>
    <dgm:pt modelId="{7EF412AD-A10E-444B-A8AE-CBCFAEBE6141}" type="pres">
      <dgm:prSet presAssocID="{11A887D8-11FD-4171-99C6-B6629C47F63F}" presName="spacer" presStyleCnt="0"/>
      <dgm:spPr/>
    </dgm:pt>
    <dgm:pt modelId="{8D374DBE-097B-4A35-AEC9-E97C48565440}" type="pres">
      <dgm:prSet presAssocID="{12620E9F-B0AD-48A7-98AC-DE5D57440AA9}" presName="parentText" presStyleLbl="node1" presStyleIdx="6" presStyleCnt="7">
        <dgm:presLayoutVars>
          <dgm:chMax val="0"/>
          <dgm:bulletEnabled val="1"/>
        </dgm:presLayoutVars>
      </dgm:prSet>
      <dgm:spPr/>
    </dgm:pt>
  </dgm:ptLst>
  <dgm:cxnLst>
    <dgm:cxn modelId="{4A35AF09-5EC3-420B-8333-14F16B371D8D}" type="presOf" srcId="{12620E9F-B0AD-48A7-98AC-DE5D57440AA9}" destId="{8D374DBE-097B-4A35-AEC9-E97C48565440}" srcOrd="0" destOrd="0" presId="urn:microsoft.com/office/officeart/2005/8/layout/vList2"/>
    <dgm:cxn modelId="{8441DA2F-D8EB-4D1B-9BFE-0BAABCCD6ACE}" type="presOf" srcId="{A8EE8687-B424-43AF-86BE-F0C3E5B0BB5E}" destId="{67E8CF94-EBF5-494D-A30A-A226776E8999}" srcOrd="0" destOrd="0" presId="urn:microsoft.com/office/officeart/2005/8/layout/vList2"/>
    <dgm:cxn modelId="{2C680B3A-D989-4A3C-A95F-B3F5307D5A29}" type="presOf" srcId="{876676A0-BDC7-46DE-B7C6-9B0627E7F4F9}" destId="{96A9BFF4-5D70-46D5-BC17-1DE829EEA16E}" srcOrd="0" destOrd="0" presId="urn:microsoft.com/office/officeart/2005/8/layout/vList2"/>
    <dgm:cxn modelId="{DF14EF60-79F6-4F8F-8A02-124E923E3A98}" srcId="{EF93EBC6-D388-45D0-8CEC-DD9064884246}" destId="{BE5F527F-081F-40BB-860D-0BFABC2D2548}" srcOrd="4" destOrd="0" parTransId="{B3B0D9E9-47A0-4176-8DBE-BCD06C9755B7}" sibTransId="{0AF43298-CC8B-4D70-8F38-5F7EB35F9ED1}"/>
    <dgm:cxn modelId="{F60B1A43-0CAB-45CA-8F7B-C46B4DEE4499}" srcId="{EF93EBC6-D388-45D0-8CEC-DD9064884246}" destId="{3732E782-5CFF-4D34-95A1-75179B8D1C66}" srcOrd="2" destOrd="0" parTransId="{706D1CF7-8DD4-4EF5-8A78-743A2F060641}" sibTransId="{196495FB-35A6-449B-863A-CF191B62D247}"/>
    <dgm:cxn modelId="{6F2C5C69-0280-431E-812E-061B2A680293}" type="presOf" srcId="{F67D7CE9-21A6-4465-AFE4-10F6F12995A9}" destId="{C7DC7C50-C0E3-4ADC-B9E2-D88AD1181487}" srcOrd="0" destOrd="0" presId="urn:microsoft.com/office/officeart/2005/8/layout/vList2"/>
    <dgm:cxn modelId="{3B8B8649-1BDC-4402-BD12-7A7BD1BB0435}" type="presOf" srcId="{3732E782-5CFF-4D34-95A1-75179B8D1C66}" destId="{E8D6313E-2086-4D7F-99CF-3E7913FBC1E8}" srcOrd="0" destOrd="0" presId="urn:microsoft.com/office/officeart/2005/8/layout/vList2"/>
    <dgm:cxn modelId="{4394666E-A8ED-48FD-A75F-A97395DB8E94}" srcId="{EF93EBC6-D388-45D0-8CEC-DD9064884246}" destId="{12620E9F-B0AD-48A7-98AC-DE5D57440AA9}" srcOrd="6" destOrd="0" parTransId="{97EC6CB7-D089-459A-B404-F1BC24968E31}" sibTransId="{3E27363A-D78D-4586-8C8C-CB68E9A7C82A}"/>
    <dgm:cxn modelId="{7EF14657-DFA1-484F-9D43-275CDBA7DF7D}" type="presOf" srcId="{BE5F527F-081F-40BB-860D-0BFABC2D2548}" destId="{5524CDC8-06B9-4D65-A8C5-0743D99E24A2}" srcOrd="0" destOrd="0" presId="urn:microsoft.com/office/officeart/2005/8/layout/vList2"/>
    <dgm:cxn modelId="{E251D57B-3AB3-4CFB-8FE4-6DA48C331B33}" srcId="{EF93EBC6-D388-45D0-8CEC-DD9064884246}" destId="{F67D7CE9-21A6-4465-AFE4-10F6F12995A9}" srcOrd="5" destOrd="0" parTransId="{956DCD64-600D-4661-8329-2BD8E4A52300}" sibTransId="{11A887D8-11FD-4171-99C6-B6629C47F63F}"/>
    <dgm:cxn modelId="{8ABF458A-40CC-4B7D-ABF4-7512777C0474}" srcId="{EF93EBC6-D388-45D0-8CEC-DD9064884246}" destId="{876676A0-BDC7-46DE-B7C6-9B0627E7F4F9}" srcOrd="3" destOrd="0" parTransId="{5DBD62E8-BCA3-4B0C-8D88-31D50DC022E7}" sibTransId="{37D2C9AF-453D-4AC7-A541-97E1013FDE95}"/>
    <dgm:cxn modelId="{E445E792-3F57-4791-BA82-65A0CAF58410}" type="presOf" srcId="{290535EE-210F-4485-B6E5-48460E4A60A5}" destId="{58F3122F-5CB3-4E04-8FC0-73BA7F9E95E8}" srcOrd="0" destOrd="0" presId="urn:microsoft.com/office/officeart/2005/8/layout/vList2"/>
    <dgm:cxn modelId="{5DD403BB-C214-483D-95A9-AECC01541BA4}" type="presOf" srcId="{EF93EBC6-D388-45D0-8CEC-DD9064884246}" destId="{9F603598-31DE-4C8D-A748-1CA15426F045}" srcOrd="0" destOrd="0" presId="urn:microsoft.com/office/officeart/2005/8/layout/vList2"/>
    <dgm:cxn modelId="{34CFCCC4-4D36-406C-8BF9-7025A20C02A4}" srcId="{EF93EBC6-D388-45D0-8CEC-DD9064884246}" destId="{A8EE8687-B424-43AF-86BE-F0C3E5B0BB5E}" srcOrd="0" destOrd="0" parTransId="{91077F29-BECE-4A67-A2A9-98B42B4F28C3}" sibTransId="{F7349AAC-3445-4C1F-80E5-5A872FF386FD}"/>
    <dgm:cxn modelId="{57BD0BDF-BCFB-4365-9FB9-94B026610BF9}" srcId="{EF93EBC6-D388-45D0-8CEC-DD9064884246}" destId="{290535EE-210F-4485-B6E5-48460E4A60A5}" srcOrd="1" destOrd="0" parTransId="{803AFE7D-2203-4D8D-AF10-075C077B9A23}" sibTransId="{ABB22F89-8A4F-49AA-BFD1-53F10550243D}"/>
    <dgm:cxn modelId="{D033129A-D518-4E2E-B665-BA34291C4AC7}" type="presParOf" srcId="{9F603598-31DE-4C8D-A748-1CA15426F045}" destId="{67E8CF94-EBF5-494D-A30A-A226776E8999}" srcOrd="0" destOrd="0" presId="urn:microsoft.com/office/officeart/2005/8/layout/vList2"/>
    <dgm:cxn modelId="{DEF16D99-3F6F-46C9-A688-DE1398C07B55}" type="presParOf" srcId="{9F603598-31DE-4C8D-A748-1CA15426F045}" destId="{986C6005-8797-48E7-B3B9-C15211CB190A}" srcOrd="1" destOrd="0" presId="urn:microsoft.com/office/officeart/2005/8/layout/vList2"/>
    <dgm:cxn modelId="{54C7CD10-5E79-4FD8-86F4-D248725C017E}" type="presParOf" srcId="{9F603598-31DE-4C8D-A748-1CA15426F045}" destId="{58F3122F-5CB3-4E04-8FC0-73BA7F9E95E8}" srcOrd="2" destOrd="0" presId="urn:microsoft.com/office/officeart/2005/8/layout/vList2"/>
    <dgm:cxn modelId="{C8BFAC10-97FC-41EB-B50E-2A175CB49F7D}" type="presParOf" srcId="{9F603598-31DE-4C8D-A748-1CA15426F045}" destId="{CAD39C18-852E-4543-B9A4-60316C854E66}" srcOrd="3" destOrd="0" presId="urn:microsoft.com/office/officeart/2005/8/layout/vList2"/>
    <dgm:cxn modelId="{C63B0AEA-9907-41DB-BC79-D64E0D023F82}" type="presParOf" srcId="{9F603598-31DE-4C8D-A748-1CA15426F045}" destId="{E8D6313E-2086-4D7F-99CF-3E7913FBC1E8}" srcOrd="4" destOrd="0" presId="urn:microsoft.com/office/officeart/2005/8/layout/vList2"/>
    <dgm:cxn modelId="{0E7C7787-4DC6-4775-9072-F442D0DDD003}" type="presParOf" srcId="{9F603598-31DE-4C8D-A748-1CA15426F045}" destId="{BF1E9FB1-F54E-412F-BA70-BC6E15671462}" srcOrd="5" destOrd="0" presId="urn:microsoft.com/office/officeart/2005/8/layout/vList2"/>
    <dgm:cxn modelId="{F93196EF-3A5C-4E8D-A53A-E3B0B386A3F1}" type="presParOf" srcId="{9F603598-31DE-4C8D-A748-1CA15426F045}" destId="{96A9BFF4-5D70-46D5-BC17-1DE829EEA16E}" srcOrd="6" destOrd="0" presId="urn:microsoft.com/office/officeart/2005/8/layout/vList2"/>
    <dgm:cxn modelId="{BCC7A08D-14BB-45AD-A034-9A661FC3E11A}" type="presParOf" srcId="{9F603598-31DE-4C8D-A748-1CA15426F045}" destId="{FB4B32DF-09A8-4FF7-8324-DE974E846B30}" srcOrd="7" destOrd="0" presId="urn:microsoft.com/office/officeart/2005/8/layout/vList2"/>
    <dgm:cxn modelId="{543F85E8-C154-414D-ADB8-F1112B7EC616}" type="presParOf" srcId="{9F603598-31DE-4C8D-A748-1CA15426F045}" destId="{5524CDC8-06B9-4D65-A8C5-0743D99E24A2}" srcOrd="8" destOrd="0" presId="urn:microsoft.com/office/officeart/2005/8/layout/vList2"/>
    <dgm:cxn modelId="{321BAC1A-4ED7-42CC-9D31-FB270A5B441A}" type="presParOf" srcId="{9F603598-31DE-4C8D-A748-1CA15426F045}" destId="{A8B4FF6E-D533-42D4-99BE-76B2EF0564BB}" srcOrd="9" destOrd="0" presId="urn:microsoft.com/office/officeart/2005/8/layout/vList2"/>
    <dgm:cxn modelId="{3634B881-CF15-4439-AC3D-3C7A45B72968}" type="presParOf" srcId="{9F603598-31DE-4C8D-A748-1CA15426F045}" destId="{C7DC7C50-C0E3-4ADC-B9E2-D88AD1181487}" srcOrd="10" destOrd="0" presId="urn:microsoft.com/office/officeart/2005/8/layout/vList2"/>
    <dgm:cxn modelId="{CC704FB3-36E9-4B3A-BEBB-1E4B7BAB41FB}" type="presParOf" srcId="{9F603598-31DE-4C8D-A748-1CA15426F045}" destId="{7EF412AD-A10E-444B-A8AE-CBCFAEBE6141}" srcOrd="11" destOrd="0" presId="urn:microsoft.com/office/officeart/2005/8/layout/vList2"/>
    <dgm:cxn modelId="{15F4D8E7-769B-40B3-B9F5-F519EEB65FD2}" type="presParOf" srcId="{9F603598-31DE-4C8D-A748-1CA15426F045}" destId="{8D374DBE-097B-4A35-AEC9-E97C48565440}"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A27817-CC29-48E8-9BFD-148E07713C98}" type="doc">
      <dgm:prSet loTypeId="urn:microsoft.com/office/officeart/2005/8/layout/list1" loCatId="list" qsTypeId="urn:microsoft.com/office/officeart/2005/8/quickstyle/simple1" qsCatId="simple" csTypeId="urn:microsoft.com/office/officeart/2005/8/colors/accent2_1" csCatId="accent2"/>
      <dgm:spPr/>
      <dgm:t>
        <a:bodyPr/>
        <a:lstStyle/>
        <a:p>
          <a:endParaRPr lang="en-US"/>
        </a:p>
      </dgm:t>
    </dgm:pt>
    <dgm:pt modelId="{1BE3E37F-A7BA-45AE-8BC2-58726618D8B3}">
      <dgm:prSet/>
      <dgm:spPr/>
      <dgm:t>
        <a:bodyPr/>
        <a:lstStyle/>
        <a:p>
          <a:r>
            <a:rPr lang="fr-BE" noProof="0">
              <a:hlinkClick xmlns:r="http://schemas.openxmlformats.org/officeDocument/2006/relationships" r:id="rId1" action="ppaction://hlinksldjump"/>
            </a:rPr>
            <a:t>Aérosol</a:t>
          </a:r>
        </a:p>
      </dgm:t>
    </dgm:pt>
    <dgm:pt modelId="{B8758011-F81B-43F2-A7C2-43175F37236F}" type="parTrans" cxnId="{B02C0FCB-8641-46B1-8BAF-EE831799512C}">
      <dgm:prSet/>
      <dgm:spPr/>
      <dgm:t>
        <a:bodyPr/>
        <a:lstStyle/>
        <a:p>
          <a:endParaRPr lang="en-US"/>
        </a:p>
      </dgm:t>
    </dgm:pt>
    <dgm:pt modelId="{D920142F-BEC5-4748-A1EB-3E01B7A81A39}" type="sibTrans" cxnId="{B02C0FCB-8641-46B1-8BAF-EE831799512C}">
      <dgm:prSet/>
      <dgm:spPr/>
      <dgm:t>
        <a:bodyPr/>
        <a:lstStyle/>
        <a:p>
          <a:endParaRPr lang="en-US"/>
        </a:p>
      </dgm:t>
    </dgm:pt>
    <dgm:pt modelId="{1276ECBF-1A64-4B94-9A88-13AB8131FB74}">
      <dgm:prSet/>
      <dgm:spPr/>
      <dgm:t>
        <a:bodyPr/>
        <a:lstStyle/>
        <a:p>
          <a:r>
            <a:rPr lang="fr-BE" noProof="0">
              <a:hlinkClick xmlns:r="http://schemas.openxmlformats.org/officeDocument/2006/relationships" r:id="rId2" action="ppaction://hlinksldjump"/>
            </a:rPr>
            <a:t>Masque</a:t>
          </a:r>
        </a:p>
      </dgm:t>
    </dgm:pt>
    <dgm:pt modelId="{ABAB4456-1C59-4F93-B863-FED1D39F69EE}" type="parTrans" cxnId="{FA026BE7-F985-4BD4-B866-40951806CBB9}">
      <dgm:prSet/>
      <dgm:spPr/>
      <dgm:t>
        <a:bodyPr/>
        <a:lstStyle/>
        <a:p>
          <a:endParaRPr lang="en-US"/>
        </a:p>
      </dgm:t>
    </dgm:pt>
    <dgm:pt modelId="{906B0091-3C1A-4798-96DA-BD36A12C88ED}" type="sibTrans" cxnId="{FA026BE7-F985-4BD4-B866-40951806CBB9}">
      <dgm:prSet/>
      <dgm:spPr/>
      <dgm:t>
        <a:bodyPr/>
        <a:lstStyle/>
        <a:p>
          <a:endParaRPr lang="en-US"/>
        </a:p>
      </dgm:t>
    </dgm:pt>
    <dgm:pt modelId="{1E2154E5-8350-4867-9296-4969CE600520}">
      <dgm:prSet/>
      <dgm:spPr/>
      <dgm:t>
        <a:bodyPr/>
        <a:lstStyle/>
        <a:p>
          <a:r>
            <a:rPr lang="fr-BE" noProof="0">
              <a:hlinkClick xmlns:r="http://schemas.openxmlformats.org/officeDocument/2006/relationships" r:id="rId3" action="ppaction://hlinksldjump"/>
            </a:rPr>
            <a:t>Oxygénothérapie</a:t>
          </a:r>
        </a:p>
      </dgm:t>
    </dgm:pt>
    <dgm:pt modelId="{B8C4CBF8-71BA-424E-B681-B088B3CC10DC}" type="parTrans" cxnId="{E25370EA-6DB2-409D-A6FB-D440806CDD08}">
      <dgm:prSet/>
      <dgm:spPr/>
      <dgm:t>
        <a:bodyPr/>
        <a:lstStyle/>
        <a:p>
          <a:endParaRPr lang="en-US"/>
        </a:p>
      </dgm:t>
    </dgm:pt>
    <dgm:pt modelId="{57B224ED-BD95-4F3D-A763-09CCDA36F5EC}" type="sibTrans" cxnId="{E25370EA-6DB2-409D-A6FB-D440806CDD08}">
      <dgm:prSet/>
      <dgm:spPr/>
      <dgm:t>
        <a:bodyPr/>
        <a:lstStyle/>
        <a:p>
          <a:endParaRPr lang="en-US"/>
        </a:p>
      </dgm:t>
    </dgm:pt>
    <dgm:pt modelId="{9F0743DC-5008-4194-87F2-7B93F51E2BFA}">
      <dgm:prSet/>
      <dgm:spPr/>
      <dgm:t>
        <a:bodyPr/>
        <a:lstStyle/>
        <a:p>
          <a:r>
            <a:rPr lang="fr-BE" noProof="0">
              <a:hlinkClick xmlns:r="http://schemas.openxmlformats.org/officeDocument/2006/relationships" r:id="rId4" action="ppaction://hlinksldjump"/>
            </a:rPr>
            <a:t>CPAP</a:t>
          </a:r>
        </a:p>
      </dgm:t>
    </dgm:pt>
    <dgm:pt modelId="{0568DF09-EA5F-4476-9B7D-CF4800BBD2AF}" type="parTrans" cxnId="{11061EFB-6879-409A-8999-6E78686C0DF8}">
      <dgm:prSet/>
      <dgm:spPr/>
      <dgm:t>
        <a:bodyPr/>
        <a:lstStyle/>
        <a:p>
          <a:endParaRPr lang="en-US"/>
        </a:p>
      </dgm:t>
    </dgm:pt>
    <dgm:pt modelId="{8432EED4-3DE4-46A8-A19A-1CD1A00AF726}" type="sibTrans" cxnId="{11061EFB-6879-409A-8999-6E78686C0DF8}">
      <dgm:prSet/>
      <dgm:spPr/>
      <dgm:t>
        <a:bodyPr/>
        <a:lstStyle/>
        <a:p>
          <a:endParaRPr lang="en-US"/>
        </a:p>
      </dgm:t>
    </dgm:pt>
    <dgm:pt modelId="{67A1E9B3-FFCE-4170-A213-11C6D2D45980}" type="pres">
      <dgm:prSet presAssocID="{5DA27817-CC29-48E8-9BFD-148E07713C98}" presName="linear" presStyleCnt="0">
        <dgm:presLayoutVars>
          <dgm:dir/>
          <dgm:animLvl val="lvl"/>
          <dgm:resizeHandles val="exact"/>
        </dgm:presLayoutVars>
      </dgm:prSet>
      <dgm:spPr/>
    </dgm:pt>
    <dgm:pt modelId="{26B068BD-8B4B-443C-A586-72DEA26F0349}" type="pres">
      <dgm:prSet presAssocID="{1BE3E37F-A7BA-45AE-8BC2-58726618D8B3}" presName="parentLin" presStyleCnt="0"/>
      <dgm:spPr/>
    </dgm:pt>
    <dgm:pt modelId="{856720F8-8FE0-47E2-8FED-8302FFB552B6}" type="pres">
      <dgm:prSet presAssocID="{1BE3E37F-A7BA-45AE-8BC2-58726618D8B3}" presName="parentLeftMargin" presStyleLbl="node1" presStyleIdx="0" presStyleCnt="4"/>
      <dgm:spPr/>
    </dgm:pt>
    <dgm:pt modelId="{651441B2-7EDB-4B84-8C82-BDCF87AEE529}" type="pres">
      <dgm:prSet presAssocID="{1BE3E37F-A7BA-45AE-8BC2-58726618D8B3}" presName="parentText" presStyleLbl="node1" presStyleIdx="0" presStyleCnt="4">
        <dgm:presLayoutVars>
          <dgm:chMax val="0"/>
          <dgm:bulletEnabled val="1"/>
        </dgm:presLayoutVars>
      </dgm:prSet>
      <dgm:spPr/>
    </dgm:pt>
    <dgm:pt modelId="{C01A60A0-D32A-49BB-9577-113A92D79EC4}" type="pres">
      <dgm:prSet presAssocID="{1BE3E37F-A7BA-45AE-8BC2-58726618D8B3}" presName="negativeSpace" presStyleCnt="0"/>
      <dgm:spPr/>
    </dgm:pt>
    <dgm:pt modelId="{EB8FC313-BFD7-4841-BFC8-EC5B6283B279}" type="pres">
      <dgm:prSet presAssocID="{1BE3E37F-A7BA-45AE-8BC2-58726618D8B3}" presName="childText" presStyleLbl="conFgAcc1" presStyleIdx="0" presStyleCnt="4">
        <dgm:presLayoutVars>
          <dgm:bulletEnabled val="1"/>
        </dgm:presLayoutVars>
      </dgm:prSet>
      <dgm:spPr/>
    </dgm:pt>
    <dgm:pt modelId="{27E6D678-5D85-4E43-B2FB-C8A33DB61A84}" type="pres">
      <dgm:prSet presAssocID="{D920142F-BEC5-4748-A1EB-3E01B7A81A39}" presName="spaceBetweenRectangles" presStyleCnt="0"/>
      <dgm:spPr/>
    </dgm:pt>
    <dgm:pt modelId="{26552DD0-75DD-46CB-B081-9E5310964A64}" type="pres">
      <dgm:prSet presAssocID="{1276ECBF-1A64-4B94-9A88-13AB8131FB74}" presName="parentLin" presStyleCnt="0"/>
      <dgm:spPr/>
    </dgm:pt>
    <dgm:pt modelId="{D780356B-8962-4AB2-B668-032A8FD752AC}" type="pres">
      <dgm:prSet presAssocID="{1276ECBF-1A64-4B94-9A88-13AB8131FB74}" presName="parentLeftMargin" presStyleLbl="node1" presStyleIdx="0" presStyleCnt="4"/>
      <dgm:spPr/>
    </dgm:pt>
    <dgm:pt modelId="{225D06DB-B2B0-4AB9-BBDF-FCABD1EC4D95}" type="pres">
      <dgm:prSet presAssocID="{1276ECBF-1A64-4B94-9A88-13AB8131FB74}" presName="parentText" presStyleLbl="node1" presStyleIdx="1" presStyleCnt="4">
        <dgm:presLayoutVars>
          <dgm:chMax val="0"/>
          <dgm:bulletEnabled val="1"/>
        </dgm:presLayoutVars>
      </dgm:prSet>
      <dgm:spPr/>
    </dgm:pt>
    <dgm:pt modelId="{4C86F36E-42EE-4AA5-9878-0A5EDABC7883}" type="pres">
      <dgm:prSet presAssocID="{1276ECBF-1A64-4B94-9A88-13AB8131FB74}" presName="negativeSpace" presStyleCnt="0"/>
      <dgm:spPr/>
    </dgm:pt>
    <dgm:pt modelId="{9DAFBC3B-3B2F-4677-928F-DA82B2A516E8}" type="pres">
      <dgm:prSet presAssocID="{1276ECBF-1A64-4B94-9A88-13AB8131FB74}" presName="childText" presStyleLbl="conFgAcc1" presStyleIdx="1" presStyleCnt="4">
        <dgm:presLayoutVars>
          <dgm:bulletEnabled val="1"/>
        </dgm:presLayoutVars>
      </dgm:prSet>
      <dgm:spPr/>
    </dgm:pt>
    <dgm:pt modelId="{DDC20E32-D10D-43C7-86F8-AE1632AADE20}" type="pres">
      <dgm:prSet presAssocID="{906B0091-3C1A-4798-96DA-BD36A12C88ED}" presName="spaceBetweenRectangles" presStyleCnt="0"/>
      <dgm:spPr/>
    </dgm:pt>
    <dgm:pt modelId="{06AE75C0-7AF7-4FBD-947E-18187242FC47}" type="pres">
      <dgm:prSet presAssocID="{1E2154E5-8350-4867-9296-4969CE600520}" presName="parentLin" presStyleCnt="0"/>
      <dgm:spPr/>
    </dgm:pt>
    <dgm:pt modelId="{1EFCE569-C8EF-41E2-A0A2-6D61FD2F5CAC}" type="pres">
      <dgm:prSet presAssocID="{1E2154E5-8350-4867-9296-4969CE600520}" presName="parentLeftMargin" presStyleLbl="node1" presStyleIdx="1" presStyleCnt="4"/>
      <dgm:spPr/>
    </dgm:pt>
    <dgm:pt modelId="{86B521CE-8DEB-480E-8469-10EDDAB74608}" type="pres">
      <dgm:prSet presAssocID="{1E2154E5-8350-4867-9296-4969CE600520}" presName="parentText" presStyleLbl="node1" presStyleIdx="2" presStyleCnt="4">
        <dgm:presLayoutVars>
          <dgm:chMax val="0"/>
          <dgm:bulletEnabled val="1"/>
        </dgm:presLayoutVars>
      </dgm:prSet>
      <dgm:spPr/>
    </dgm:pt>
    <dgm:pt modelId="{99142C68-958B-4199-B4AC-84531DC63882}" type="pres">
      <dgm:prSet presAssocID="{1E2154E5-8350-4867-9296-4969CE600520}" presName="negativeSpace" presStyleCnt="0"/>
      <dgm:spPr/>
    </dgm:pt>
    <dgm:pt modelId="{E0623B94-3ED7-4FE3-8747-DEF262A35FBF}" type="pres">
      <dgm:prSet presAssocID="{1E2154E5-8350-4867-9296-4969CE600520}" presName="childText" presStyleLbl="conFgAcc1" presStyleIdx="2" presStyleCnt="4">
        <dgm:presLayoutVars>
          <dgm:bulletEnabled val="1"/>
        </dgm:presLayoutVars>
      </dgm:prSet>
      <dgm:spPr/>
    </dgm:pt>
    <dgm:pt modelId="{0699BCB3-7248-4070-9750-2670CDF3172B}" type="pres">
      <dgm:prSet presAssocID="{57B224ED-BD95-4F3D-A763-09CCDA36F5EC}" presName="spaceBetweenRectangles" presStyleCnt="0"/>
      <dgm:spPr/>
    </dgm:pt>
    <dgm:pt modelId="{30AC3A18-2FDB-45A2-BADE-9122CABA329E}" type="pres">
      <dgm:prSet presAssocID="{9F0743DC-5008-4194-87F2-7B93F51E2BFA}" presName="parentLin" presStyleCnt="0"/>
      <dgm:spPr/>
    </dgm:pt>
    <dgm:pt modelId="{AFD22085-7F13-44EB-8890-FAF679BC9686}" type="pres">
      <dgm:prSet presAssocID="{9F0743DC-5008-4194-87F2-7B93F51E2BFA}" presName="parentLeftMargin" presStyleLbl="node1" presStyleIdx="2" presStyleCnt="4"/>
      <dgm:spPr/>
    </dgm:pt>
    <dgm:pt modelId="{1F4F6C1D-D9EC-4A3C-8D89-C5CF5D860EF8}" type="pres">
      <dgm:prSet presAssocID="{9F0743DC-5008-4194-87F2-7B93F51E2BFA}" presName="parentText" presStyleLbl="node1" presStyleIdx="3" presStyleCnt="4">
        <dgm:presLayoutVars>
          <dgm:chMax val="0"/>
          <dgm:bulletEnabled val="1"/>
        </dgm:presLayoutVars>
      </dgm:prSet>
      <dgm:spPr/>
    </dgm:pt>
    <dgm:pt modelId="{E2F67706-4635-47D3-9902-714F7B90C74C}" type="pres">
      <dgm:prSet presAssocID="{9F0743DC-5008-4194-87F2-7B93F51E2BFA}" presName="negativeSpace" presStyleCnt="0"/>
      <dgm:spPr/>
    </dgm:pt>
    <dgm:pt modelId="{3A88CEB0-F213-4B5F-99FB-1DCB56FA38EA}" type="pres">
      <dgm:prSet presAssocID="{9F0743DC-5008-4194-87F2-7B93F51E2BFA}" presName="childText" presStyleLbl="conFgAcc1" presStyleIdx="3" presStyleCnt="4">
        <dgm:presLayoutVars>
          <dgm:bulletEnabled val="1"/>
        </dgm:presLayoutVars>
      </dgm:prSet>
      <dgm:spPr/>
    </dgm:pt>
  </dgm:ptLst>
  <dgm:cxnLst>
    <dgm:cxn modelId="{7DB1AF1F-145F-4E20-9BC7-1E87C8AB80D8}" type="presOf" srcId="{9F0743DC-5008-4194-87F2-7B93F51E2BFA}" destId="{1F4F6C1D-D9EC-4A3C-8D89-C5CF5D860EF8}" srcOrd="1" destOrd="0" presId="urn:microsoft.com/office/officeart/2005/8/layout/list1"/>
    <dgm:cxn modelId="{99815927-3E4F-4E7C-B22B-5CB0B5C10235}" type="presOf" srcId="{1BE3E37F-A7BA-45AE-8BC2-58726618D8B3}" destId="{856720F8-8FE0-47E2-8FED-8302FFB552B6}" srcOrd="0" destOrd="0" presId="urn:microsoft.com/office/officeart/2005/8/layout/list1"/>
    <dgm:cxn modelId="{635E9C3E-EC29-4C46-BAD1-C97F8DC6219B}" type="presOf" srcId="{1276ECBF-1A64-4B94-9A88-13AB8131FB74}" destId="{225D06DB-B2B0-4AB9-BBDF-FCABD1EC4D95}" srcOrd="1" destOrd="0" presId="urn:microsoft.com/office/officeart/2005/8/layout/list1"/>
    <dgm:cxn modelId="{A23EF15F-F5BD-4B11-93FC-0BEDDFE65025}" type="presOf" srcId="{1BE3E37F-A7BA-45AE-8BC2-58726618D8B3}" destId="{651441B2-7EDB-4B84-8C82-BDCF87AEE529}" srcOrd="1" destOrd="0" presId="urn:microsoft.com/office/officeart/2005/8/layout/list1"/>
    <dgm:cxn modelId="{7B096745-485B-47AD-B013-079324FA5D81}" type="presOf" srcId="{1E2154E5-8350-4867-9296-4969CE600520}" destId="{1EFCE569-C8EF-41E2-A0A2-6D61FD2F5CAC}" srcOrd="0" destOrd="0" presId="urn:microsoft.com/office/officeart/2005/8/layout/list1"/>
    <dgm:cxn modelId="{683BE46B-E583-4662-AC08-83F75D0B11B9}" type="presOf" srcId="{9F0743DC-5008-4194-87F2-7B93F51E2BFA}" destId="{AFD22085-7F13-44EB-8890-FAF679BC9686}" srcOrd="0" destOrd="0" presId="urn:microsoft.com/office/officeart/2005/8/layout/list1"/>
    <dgm:cxn modelId="{9477B678-6A62-4FFE-93D8-408B75C86E51}" type="presOf" srcId="{1276ECBF-1A64-4B94-9A88-13AB8131FB74}" destId="{D780356B-8962-4AB2-B668-032A8FD752AC}" srcOrd="0" destOrd="0" presId="urn:microsoft.com/office/officeart/2005/8/layout/list1"/>
    <dgm:cxn modelId="{2312D978-F5FB-4AD2-88E5-1E7D22BA967C}" type="presOf" srcId="{1E2154E5-8350-4867-9296-4969CE600520}" destId="{86B521CE-8DEB-480E-8469-10EDDAB74608}" srcOrd="1" destOrd="0" presId="urn:microsoft.com/office/officeart/2005/8/layout/list1"/>
    <dgm:cxn modelId="{F1DCE1CA-FE67-4B5F-A200-96CFDEB9A4BF}" type="presOf" srcId="{5DA27817-CC29-48E8-9BFD-148E07713C98}" destId="{67A1E9B3-FFCE-4170-A213-11C6D2D45980}" srcOrd="0" destOrd="0" presId="urn:microsoft.com/office/officeart/2005/8/layout/list1"/>
    <dgm:cxn modelId="{B02C0FCB-8641-46B1-8BAF-EE831799512C}" srcId="{5DA27817-CC29-48E8-9BFD-148E07713C98}" destId="{1BE3E37F-A7BA-45AE-8BC2-58726618D8B3}" srcOrd="0" destOrd="0" parTransId="{B8758011-F81B-43F2-A7C2-43175F37236F}" sibTransId="{D920142F-BEC5-4748-A1EB-3E01B7A81A39}"/>
    <dgm:cxn modelId="{FA026BE7-F985-4BD4-B866-40951806CBB9}" srcId="{5DA27817-CC29-48E8-9BFD-148E07713C98}" destId="{1276ECBF-1A64-4B94-9A88-13AB8131FB74}" srcOrd="1" destOrd="0" parTransId="{ABAB4456-1C59-4F93-B863-FED1D39F69EE}" sibTransId="{906B0091-3C1A-4798-96DA-BD36A12C88ED}"/>
    <dgm:cxn modelId="{E25370EA-6DB2-409D-A6FB-D440806CDD08}" srcId="{5DA27817-CC29-48E8-9BFD-148E07713C98}" destId="{1E2154E5-8350-4867-9296-4969CE600520}" srcOrd="2" destOrd="0" parTransId="{B8C4CBF8-71BA-424E-B681-B088B3CC10DC}" sibTransId="{57B224ED-BD95-4F3D-A763-09CCDA36F5EC}"/>
    <dgm:cxn modelId="{11061EFB-6879-409A-8999-6E78686C0DF8}" srcId="{5DA27817-CC29-48E8-9BFD-148E07713C98}" destId="{9F0743DC-5008-4194-87F2-7B93F51E2BFA}" srcOrd="3" destOrd="0" parTransId="{0568DF09-EA5F-4476-9B7D-CF4800BBD2AF}" sibTransId="{8432EED4-3DE4-46A8-A19A-1CD1A00AF726}"/>
    <dgm:cxn modelId="{439BDCA8-3DE3-49EE-AC3F-C9948C14E1B3}" type="presParOf" srcId="{67A1E9B3-FFCE-4170-A213-11C6D2D45980}" destId="{26B068BD-8B4B-443C-A586-72DEA26F0349}" srcOrd="0" destOrd="0" presId="urn:microsoft.com/office/officeart/2005/8/layout/list1"/>
    <dgm:cxn modelId="{19912EDA-D85F-4D7A-995F-24755353531F}" type="presParOf" srcId="{26B068BD-8B4B-443C-A586-72DEA26F0349}" destId="{856720F8-8FE0-47E2-8FED-8302FFB552B6}" srcOrd="0" destOrd="0" presId="urn:microsoft.com/office/officeart/2005/8/layout/list1"/>
    <dgm:cxn modelId="{B10B9476-4F26-4108-93B1-53A1C29C7E36}" type="presParOf" srcId="{26B068BD-8B4B-443C-A586-72DEA26F0349}" destId="{651441B2-7EDB-4B84-8C82-BDCF87AEE529}" srcOrd="1" destOrd="0" presId="urn:microsoft.com/office/officeart/2005/8/layout/list1"/>
    <dgm:cxn modelId="{F7DC7FC4-3476-4E2E-BACD-AF85C35F1F89}" type="presParOf" srcId="{67A1E9B3-FFCE-4170-A213-11C6D2D45980}" destId="{C01A60A0-D32A-49BB-9577-113A92D79EC4}" srcOrd="1" destOrd="0" presId="urn:microsoft.com/office/officeart/2005/8/layout/list1"/>
    <dgm:cxn modelId="{36AA90AC-8862-4B0F-819A-14119F6E632C}" type="presParOf" srcId="{67A1E9B3-FFCE-4170-A213-11C6D2D45980}" destId="{EB8FC313-BFD7-4841-BFC8-EC5B6283B279}" srcOrd="2" destOrd="0" presId="urn:microsoft.com/office/officeart/2005/8/layout/list1"/>
    <dgm:cxn modelId="{3768B52C-9120-4A3D-88BD-984A1BF82DB1}" type="presParOf" srcId="{67A1E9B3-FFCE-4170-A213-11C6D2D45980}" destId="{27E6D678-5D85-4E43-B2FB-C8A33DB61A84}" srcOrd="3" destOrd="0" presId="urn:microsoft.com/office/officeart/2005/8/layout/list1"/>
    <dgm:cxn modelId="{95D42139-DFCD-4ADB-8FB0-318A64B8B65C}" type="presParOf" srcId="{67A1E9B3-FFCE-4170-A213-11C6D2D45980}" destId="{26552DD0-75DD-46CB-B081-9E5310964A64}" srcOrd="4" destOrd="0" presId="urn:microsoft.com/office/officeart/2005/8/layout/list1"/>
    <dgm:cxn modelId="{00206ED9-2172-45F6-8325-282401CFCC13}" type="presParOf" srcId="{26552DD0-75DD-46CB-B081-9E5310964A64}" destId="{D780356B-8962-4AB2-B668-032A8FD752AC}" srcOrd="0" destOrd="0" presId="urn:microsoft.com/office/officeart/2005/8/layout/list1"/>
    <dgm:cxn modelId="{9681EC81-C77B-4329-8252-46F9EB15BAEE}" type="presParOf" srcId="{26552DD0-75DD-46CB-B081-9E5310964A64}" destId="{225D06DB-B2B0-4AB9-BBDF-FCABD1EC4D95}" srcOrd="1" destOrd="0" presId="urn:microsoft.com/office/officeart/2005/8/layout/list1"/>
    <dgm:cxn modelId="{6F9F5584-830C-47E7-9FC8-F6926EC84FCA}" type="presParOf" srcId="{67A1E9B3-FFCE-4170-A213-11C6D2D45980}" destId="{4C86F36E-42EE-4AA5-9878-0A5EDABC7883}" srcOrd="5" destOrd="0" presId="urn:microsoft.com/office/officeart/2005/8/layout/list1"/>
    <dgm:cxn modelId="{6A5B531D-E09D-4A85-A0C0-3061431BD342}" type="presParOf" srcId="{67A1E9B3-FFCE-4170-A213-11C6D2D45980}" destId="{9DAFBC3B-3B2F-4677-928F-DA82B2A516E8}" srcOrd="6" destOrd="0" presId="urn:microsoft.com/office/officeart/2005/8/layout/list1"/>
    <dgm:cxn modelId="{1F4A5287-6949-443B-9AE1-5142A6E0A3CC}" type="presParOf" srcId="{67A1E9B3-FFCE-4170-A213-11C6D2D45980}" destId="{DDC20E32-D10D-43C7-86F8-AE1632AADE20}" srcOrd="7" destOrd="0" presId="urn:microsoft.com/office/officeart/2005/8/layout/list1"/>
    <dgm:cxn modelId="{B2840D80-F890-4BD2-BA81-9CA06DC19738}" type="presParOf" srcId="{67A1E9B3-FFCE-4170-A213-11C6D2D45980}" destId="{06AE75C0-7AF7-4FBD-947E-18187242FC47}" srcOrd="8" destOrd="0" presId="urn:microsoft.com/office/officeart/2005/8/layout/list1"/>
    <dgm:cxn modelId="{E7633B55-47C1-42FC-821A-A597F758D4F5}" type="presParOf" srcId="{06AE75C0-7AF7-4FBD-947E-18187242FC47}" destId="{1EFCE569-C8EF-41E2-A0A2-6D61FD2F5CAC}" srcOrd="0" destOrd="0" presId="urn:microsoft.com/office/officeart/2005/8/layout/list1"/>
    <dgm:cxn modelId="{65F36504-C973-4D7F-A9AA-15EA0B5CB221}" type="presParOf" srcId="{06AE75C0-7AF7-4FBD-947E-18187242FC47}" destId="{86B521CE-8DEB-480E-8469-10EDDAB74608}" srcOrd="1" destOrd="0" presId="urn:microsoft.com/office/officeart/2005/8/layout/list1"/>
    <dgm:cxn modelId="{0C1B242B-1E0B-4549-8778-DA4DFA55F777}" type="presParOf" srcId="{67A1E9B3-FFCE-4170-A213-11C6D2D45980}" destId="{99142C68-958B-4199-B4AC-84531DC63882}" srcOrd="9" destOrd="0" presId="urn:microsoft.com/office/officeart/2005/8/layout/list1"/>
    <dgm:cxn modelId="{FC052747-37B4-49D3-BDC0-59AEA3868BCB}" type="presParOf" srcId="{67A1E9B3-FFCE-4170-A213-11C6D2D45980}" destId="{E0623B94-3ED7-4FE3-8747-DEF262A35FBF}" srcOrd="10" destOrd="0" presId="urn:microsoft.com/office/officeart/2005/8/layout/list1"/>
    <dgm:cxn modelId="{C91E0152-DDFE-46C2-B6E3-44893E087790}" type="presParOf" srcId="{67A1E9B3-FFCE-4170-A213-11C6D2D45980}" destId="{0699BCB3-7248-4070-9750-2670CDF3172B}" srcOrd="11" destOrd="0" presId="urn:microsoft.com/office/officeart/2005/8/layout/list1"/>
    <dgm:cxn modelId="{E777F0A8-69C1-4F2D-8DE7-7EE4EE806294}" type="presParOf" srcId="{67A1E9B3-FFCE-4170-A213-11C6D2D45980}" destId="{30AC3A18-2FDB-45A2-BADE-9122CABA329E}" srcOrd="12" destOrd="0" presId="urn:microsoft.com/office/officeart/2005/8/layout/list1"/>
    <dgm:cxn modelId="{C8B56103-4054-4874-A111-C6E3B1A0A784}" type="presParOf" srcId="{30AC3A18-2FDB-45A2-BADE-9122CABA329E}" destId="{AFD22085-7F13-44EB-8890-FAF679BC9686}" srcOrd="0" destOrd="0" presId="urn:microsoft.com/office/officeart/2005/8/layout/list1"/>
    <dgm:cxn modelId="{F704BD15-0EAD-4888-956D-378D07743FE5}" type="presParOf" srcId="{30AC3A18-2FDB-45A2-BADE-9122CABA329E}" destId="{1F4F6C1D-D9EC-4A3C-8D89-C5CF5D860EF8}" srcOrd="1" destOrd="0" presId="urn:microsoft.com/office/officeart/2005/8/layout/list1"/>
    <dgm:cxn modelId="{89C441D6-B92A-401C-B920-E61230733F9E}" type="presParOf" srcId="{67A1E9B3-FFCE-4170-A213-11C6D2D45980}" destId="{E2F67706-4635-47D3-9902-714F7B90C74C}" srcOrd="13" destOrd="0" presId="urn:microsoft.com/office/officeart/2005/8/layout/list1"/>
    <dgm:cxn modelId="{C6527B0B-ADF0-4536-885F-AC10DBC09ACC}" type="presParOf" srcId="{67A1E9B3-FFCE-4170-A213-11C6D2D45980}" destId="{3A88CEB0-F213-4B5F-99FB-1DCB56FA38E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E57540-F918-47AD-947E-4E43A9C1088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AC1001A-7BD8-4C53-AF32-BEAEBF481B29}">
      <dgm:prSet/>
      <dgm:spPr/>
      <dgm:t>
        <a:bodyPr/>
        <a:lstStyle/>
        <a:p>
          <a:r>
            <a:rPr lang="fr-BE" noProof="0"/>
            <a:t>Le bénéficiaire va chez le pneumologue.</a:t>
          </a:r>
        </a:p>
      </dgm:t>
    </dgm:pt>
    <dgm:pt modelId="{DB7F2EB2-C14B-4D09-A682-73434102F701}" type="parTrans" cxnId="{215883DC-6950-4064-AA9E-0F0C4E6B25B7}">
      <dgm:prSet/>
      <dgm:spPr/>
      <dgm:t>
        <a:bodyPr/>
        <a:lstStyle/>
        <a:p>
          <a:endParaRPr lang="en-US"/>
        </a:p>
      </dgm:t>
    </dgm:pt>
    <dgm:pt modelId="{9E958F35-D8FF-4AA4-87F3-71DFC11DBD9C}" type="sibTrans" cxnId="{215883DC-6950-4064-AA9E-0F0C4E6B25B7}">
      <dgm:prSet/>
      <dgm:spPr/>
      <dgm:t>
        <a:bodyPr/>
        <a:lstStyle/>
        <a:p>
          <a:endParaRPr lang="fr-BE" noProof="0"/>
        </a:p>
      </dgm:t>
    </dgm:pt>
    <dgm:pt modelId="{48257BD0-0BEE-4018-865B-B8942F246050}">
      <dgm:prSet/>
      <dgm:spPr/>
      <dgm:t>
        <a:bodyPr/>
        <a:lstStyle/>
        <a:p>
          <a:pPr rtl="0"/>
          <a:r>
            <a:rPr lang="fr-BE" noProof="0"/>
            <a:t>Le pneumologue réalise un test</a:t>
          </a:r>
          <a:r>
            <a:rPr lang="fr-BE" noProof="0">
              <a:latin typeface="Calibri"/>
            </a:rPr>
            <a:t> à</a:t>
          </a:r>
          <a:r>
            <a:rPr lang="fr-BE" noProof="0"/>
            <a:t> la sueur et renvoie la demande et la prescription, à la mutuelle.</a:t>
          </a:r>
        </a:p>
      </dgm:t>
    </dgm:pt>
    <dgm:pt modelId="{CC05394F-DC09-4CBC-99BC-47B248687457}" type="parTrans" cxnId="{4F6A066C-BC92-40DF-9E20-F8C9BACC3493}">
      <dgm:prSet/>
      <dgm:spPr/>
      <dgm:t>
        <a:bodyPr/>
        <a:lstStyle/>
        <a:p>
          <a:endParaRPr lang="en-US"/>
        </a:p>
      </dgm:t>
    </dgm:pt>
    <dgm:pt modelId="{C5115EBE-9AED-4D28-B729-BFDA9DD05A4A}" type="sibTrans" cxnId="{4F6A066C-BC92-40DF-9E20-F8C9BACC3493}">
      <dgm:prSet/>
      <dgm:spPr/>
      <dgm:t>
        <a:bodyPr/>
        <a:lstStyle/>
        <a:p>
          <a:endParaRPr lang="fr-BE" noProof="0"/>
        </a:p>
      </dgm:t>
    </dgm:pt>
    <dgm:pt modelId="{9EE81780-6ED4-4E69-B9F7-9606BF09DB32}">
      <dgm:prSet/>
      <dgm:spPr/>
      <dgm:t>
        <a:bodyPr/>
        <a:lstStyle/>
        <a:p>
          <a:r>
            <a:rPr lang="fr-BE" noProof="0"/>
            <a:t>Le médecin-conseil </a:t>
          </a:r>
          <a:r>
            <a:rPr lang="fr-BE" noProof="0">
              <a:latin typeface="Calibri"/>
            </a:rPr>
            <a:t>délivre</a:t>
          </a:r>
          <a:r>
            <a:rPr lang="fr-BE" noProof="0"/>
            <a:t> l’</a:t>
          </a:r>
          <a:r>
            <a:rPr lang="fr-BE" noProof="0">
              <a:latin typeface="Calibri"/>
            </a:rPr>
            <a:t>accord</a:t>
          </a:r>
          <a:r>
            <a:rPr lang="fr-BE" noProof="0"/>
            <a:t> à </a:t>
          </a:r>
          <a:r>
            <a:rPr lang="fr-BE" noProof="0">
              <a:latin typeface="Calibri"/>
            </a:rPr>
            <a:t>l'hôpital.</a:t>
          </a:r>
          <a:endParaRPr lang="fr-BE" noProof="0"/>
        </a:p>
      </dgm:t>
    </dgm:pt>
    <dgm:pt modelId="{22EBFEE6-4FC4-4E6A-A53A-A5C359FA7E8E}" type="parTrans" cxnId="{757B337A-B1BB-4160-9AAB-6CA39BB9FCF5}">
      <dgm:prSet/>
      <dgm:spPr/>
      <dgm:t>
        <a:bodyPr/>
        <a:lstStyle/>
        <a:p>
          <a:endParaRPr lang="en-US"/>
        </a:p>
      </dgm:t>
    </dgm:pt>
    <dgm:pt modelId="{85A4D446-4ED5-4C18-B684-63117ED07BEF}" type="sibTrans" cxnId="{757B337A-B1BB-4160-9AAB-6CA39BB9FCF5}">
      <dgm:prSet/>
      <dgm:spPr/>
      <dgm:t>
        <a:bodyPr/>
        <a:lstStyle/>
        <a:p>
          <a:endParaRPr lang="fr-BE" noProof="0"/>
        </a:p>
      </dgm:t>
    </dgm:pt>
    <dgm:pt modelId="{FB62A0E5-DB49-4024-B50C-EB373E80AC5D}">
      <dgm:prSet/>
      <dgm:spPr/>
      <dgm:t>
        <a:bodyPr/>
        <a:lstStyle/>
        <a:p>
          <a:r>
            <a:rPr lang="fr-BE" noProof="0"/>
            <a:t>L’hôpital contacte la firme et délivre le nébuliseur au bénéficiaire.</a:t>
          </a:r>
        </a:p>
      </dgm:t>
    </dgm:pt>
    <dgm:pt modelId="{612047D7-A324-48AF-A74B-7FCA58B283AD}" type="parTrans" cxnId="{805620A0-B5D4-45CF-B221-59F0782807A4}">
      <dgm:prSet/>
      <dgm:spPr/>
      <dgm:t>
        <a:bodyPr/>
        <a:lstStyle/>
        <a:p>
          <a:endParaRPr lang="en-US"/>
        </a:p>
      </dgm:t>
    </dgm:pt>
    <dgm:pt modelId="{F68A6801-1519-46F8-8598-E6EDC6DEAE09}" type="sibTrans" cxnId="{805620A0-B5D4-45CF-B221-59F0782807A4}">
      <dgm:prSet/>
      <dgm:spPr/>
      <dgm:t>
        <a:bodyPr/>
        <a:lstStyle/>
        <a:p>
          <a:endParaRPr lang="en-US"/>
        </a:p>
      </dgm:t>
    </dgm:pt>
    <dgm:pt modelId="{24E09B4B-58C7-4D1E-A502-576CF63BF388}" type="pres">
      <dgm:prSet presAssocID="{2BE57540-F918-47AD-947E-4E43A9C10889}" presName="outerComposite" presStyleCnt="0">
        <dgm:presLayoutVars>
          <dgm:chMax val="5"/>
          <dgm:dir/>
          <dgm:resizeHandles val="exact"/>
        </dgm:presLayoutVars>
      </dgm:prSet>
      <dgm:spPr/>
    </dgm:pt>
    <dgm:pt modelId="{D8D4CA8C-FD22-45B1-92E3-211443C18619}" type="pres">
      <dgm:prSet presAssocID="{2BE57540-F918-47AD-947E-4E43A9C10889}" presName="dummyMaxCanvas" presStyleCnt="0">
        <dgm:presLayoutVars/>
      </dgm:prSet>
      <dgm:spPr/>
    </dgm:pt>
    <dgm:pt modelId="{9237B3D1-E640-4641-963E-C2A948798E06}" type="pres">
      <dgm:prSet presAssocID="{2BE57540-F918-47AD-947E-4E43A9C10889}" presName="FourNodes_1" presStyleLbl="node1" presStyleIdx="0" presStyleCnt="4" custLinFactNeighborX="1167" custLinFactNeighborY="-1779">
        <dgm:presLayoutVars>
          <dgm:bulletEnabled val="1"/>
        </dgm:presLayoutVars>
      </dgm:prSet>
      <dgm:spPr/>
    </dgm:pt>
    <dgm:pt modelId="{4E3335A0-6CB5-4DA6-BF58-B93ECED58692}" type="pres">
      <dgm:prSet presAssocID="{2BE57540-F918-47AD-947E-4E43A9C10889}" presName="FourNodes_2" presStyleLbl="node1" presStyleIdx="1" presStyleCnt="4">
        <dgm:presLayoutVars>
          <dgm:bulletEnabled val="1"/>
        </dgm:presLayoutVars>
      </dgm:prSet>
      <dgm:spPr/>
    </dgm:pt>
    <dgm:pt modelId="{E34BB5B6-8A45-4D07-A7DA-8DBFE9D5A3BB}" type="pres">
      <dgm:prSet presAssocID="{2BE57540-F918-47AD-947E-4E43A9C10889}" presName="FourNodes_3" presStyleLbl="node1" presStyleIdx="2" presStyleCnt="4">
        <dgm:presLayoutVars>
          <dgm:bulletEnabled val="1"/>
        </dgm:presLayoutVars>
      </dgm:prSet>
      <dgm:spPr/>
    </dgm:pt>
    <dgm:pt modelId="{6361CD38-D340-4164-8048-6E3FFD31ECAF}" type="pres">
      <dgm:prSet presAssocID="{2BE57540-F918-47AD-947E-4E43A9C10889}" presName="FourNodes_4" presStyleLbl="node1" presStyleIdx="3" presStyleCnt="4">
        <dgm:presLayoutVars>
          <dgm:bulletEnabled val="1"/>
        </dgm:presLayoutVars>
      </dgm:prSet>
      <dgm:spPr/>
    </dgm:pt>
    <dgm:pt modelId="{96E72354-2A1F-474F-8B3F-7F5D4C109BEE}" type="pres">
      <dgm:prSet presAssocID="{2BE57540-F918-47AD-947E-4E43A9C10889}" presName="FourConn_1-2" presStyleLbl="fgAccFollowNode1" presStyleIdx="0" presStyleCnt="3">
        <dgm:presLayoutVars>
          <dgm:bulletEnabled val="1"/>
        </dgm:presLayoutVars>
      </dgm:prSet>
      <dgm:spPr/>
    </dgm:pt>
    <dgm:pt modelId="{B88F6A5E-A9B6-4128-B801-4C4B979387FB}" type="pres">
      <dgm:prSet presAssocID="{2BE57540-F918-47AD-947E-4E43A9C10889}" presName="FourConn_2-3" presStyleLbl="fgAccFollowNode1" presStyleIdx="1" presStyleCnt="3">
        <dgm:presLayoutVars>
          <dgm:bulletEnabled val="1"/>
        </dgm:presLayoutVars>
      </dgm:prSet>
      <dgm:spPr/>
    </dgm:pt>
    <dgm:pt modelId="{EF5E2902-F423-47BB-ACBE-28CF97961F35}" type="pres">
      <dgm:prSet presAssocID="{2BE57540-F918-47AD-947E-4E43A9C10889}" presName="FourConn_3-4" presStyleLbl="fgAccFollowNode1" presStyleIdx="2" presStyleCnt="3">
        <dgm:presLayoutVars>
          <dgm:bulletEnabled val="1"/>
        </dgm:presLayoutVars>
      </dgm:prSet>
      <dgm:spPr/>
    </dgm:pt>
    <dgm:pt modelId="{659FF0DA-521F-4A39-9ECF-D70B08382CFA}" type="pres">
      <dgm:prSet presAssocID="{2BE57540-F918-47AD-947E-4E43A9C10889}" presName="FourNodes_1_text" presStyleLbl="node1" presStyleIdx="3" presStyleCnt="4">
        <dgm:presLayoutVars>
          <dgm:bulletEnabled val="1"/>
        </dgm:presLayoutVars>
      </dgm:prSet>
      <dgm:spPr/>
    </dgm:pt>
    <dgm:pt modelId="{DAFE6EDE-79CB-4764-A054-736BDE72F6B0}" type="pres">
      <dgm:prSet presAssocID="{2BE57540-F918-47AD-947E-4E43A9C10889}" presName="FourNodes_2_text" presStyleLbl="node1" presStyleIdx="3" presStyleCnt="4">
        <dgm:presLayoutVars>
          <dgm:bulletEnabled val="1"/>
        </dgm:presLayoutVars>
      </dgm:prSet>
      <dgm:spPr/>
    </dgm:pt>
    <dgm:pt modelId="{BBA02253-435A-471C-9BF6-1BA385DE7DC3}" type="pres">
      <dgm:prSet presAssocID="{2BE57540-F918-47AD-947E-4E43A9C10889}" presName="FourNodes_3_text" presStyleLbl="node1" presStyleIdx="3" presStyleCnt="4">
        <dgm:presLayoutVars>
          <dgm:bulletEnabled val="1"/>
        </dgm:presLayoutVars>
      </dgm:prSet>
      <dgm:spPr/>
    </dgm:pt>
    <dgm:pt modelId="{25A4CD03-010E-481D-90E9-4C001463E26C}" type="pres">
      <dgm:prSet presAssocID="{2BE57540-F918-47AD-947E-4E43A9C10889}" presName="FourNodes_4_text" presStyleLbl="node1" presStyleIdx="3" presStyleCnt="4">
        <dgm:presLayoutVars>
          <dgm:bulletEnabled val="1"/>
        </dgm:presLayoutVars>
      </dgm:prSet>
      <dgm:spPr/>
    </dgm:pt>
  </dgm:ptLst>
  <dgm:cxnLst>
    <dgm:cxn modelId="{DDEE562C-8C51-4F4F-B080-FB7B201F806F}" type="presOf" srcId="{C5115EBE-9AED-4D28-B729-BFDA9DD05A4A}" destId="{B88F6A5E-A9B6-4128-B801-4C4B979387FB}" srcOrd="0" destOrd="0" presId="urn:microsoft.com/office/officeart/2005/8/layout/vProcess5"/>
    <dgm:cxn modelId="{9014005B-A739-40C7-97F4-F09CAFBC9189}" type="presOf" srcId="{FB62A0E5-DB49-4024-B50C-EB373E80AC5D}" destId="{25A4CD03-010E-481D-90E9-4C001463E26C}" srcOrd="1" destOrd="0" presId="urn:microsoft.com/office/officeart/2005/8/layout/vProcess5"/>
    <dgm:cxn modelId="{226FF361-14BD-416D-9EB5-E8E7D3495A6D}" type="presOf" srcId="{9AC1001A-7BD8-4C53-AF32-BEAEBF481B29}" destId="{659FF0DA-521F-4A39-9ECF-D70B08382CFA}" srcOrd="1" destOrd="0" presId="urn:microsoft.com/office/officeart/2005/8/layout/vProcess5"/>
    <dgm:cxn modelId="{4F6A066C-BC92-40DF-9E20-F8C9BACC3493}" srcId="{2BE57540-F918-47AD-947E-4E43A9C10889}" destId="{48257BD0-0BEE-4018-865B-B8942F246050}" srcOrd="1" destOrd="0" parTransId="{CC05394F-DC09-4CBC-99BC-47B248687457}" sibTransId="{C5115EBE-9AED-4D28-B729-BFDA9DD05A4A}"/>
    <dgm:cxn modelId="{594CD077-B5AE-49CF-8F5D-63EF4414DC87}" type="presOf" srcId="{48257BD0-0BEE-4018-865B-B8942F246050}" destId="{DAFE6EDE-79CB-4764-A054-736BDE72F6B0}" srcOrd="1" destOrd="0" presId="urn:microsoft.com/office/officeart/2005/8/layout/vProcess5"/>
    <dgm:cxn modelId="{757B337A-B1BB-4160-9AAB-6CA39BB9FCF5}" srcId="{2BE57540-F918-47AD-947E-4E43A9C10889}" destId="{9EE81780-6ED4-4E69-B9F7-9606BF09DB32}" srcOrd="2" destOrd="0" parTransId="{22EBFEE6-4FC4-4E6A-A53A-A5C359FA7E8E}" sibTransId="{85A4D446-4ED5-4C18-B684-63117ED07BEF}"/>
    <dgm:cxn modelId="{E007CD5A-7BCE-4883-BA21-570D5BFE80BD}" type="presOf" srcId="{48257BD0-0BEE-4018-865B-B8942F246050}" destId="{4E3335A0-6CB5-4DA6-BF58-B93ECED58692}" srcOrd="0" destOrd="0" presId="urn:microsoft.com/office/officeart/2005/8/layout/vProcess5"/>
    <dgm:cxn modelId="{9EB21E9C-F190-4C93-9854-A6528CFBBFC8}" type="presOf" srcId="{85A4D446-4ED5-4C18-B684-63117ED07BEF}" destId="{EF5E2902-F423-47BB-ACBE-28CF97961F35}" srcOrd="0" destOrd="0" presId="urn:microsoft.com/office/officeart/2005/8/layout/vProcess5"/>
    <dgm:cxn modelId="{14033D9C-F788-4B05-BB78-331F2CC634AA}" type="presOf" srcId="{2BE57540-F918-47AD-947E-4E43A9C10889}" destId="{24E09B4B-58C7-4D1E-A502-576CF63BF388}" srcOrd="0" destOrd="0" presId="urn:microsoft.com/office/officeart/2005/8/layout/vProcess5"/>
    <dgm:cxn modelId="{A94DAA9C-B3F7-4F2B-A33B-1D7D615DF606}" type="presOf" srcId="{9EE81780-6ED4-4E69-B9F7-9606BF09DB32}" destId="{E34BB5B6-8A45-4D07-A7DA-8DBFE9D5A3BB}" srcOrd="0" destOrd="0" presId="urn:microsoft.com/office/officeart/2005/8/layout/vProcess5"/>
    <dgm:cxn modelId="{805620A0-B5D4-45CF-B221-59F0782807A4}" srcId="{2BE57540-F918-47AD-947E-4E43A9C10889}" destId="{FB62A0E5-DB49-4024-B50C-EB373E80AC5D}" srcOrd="3" destOrd="0" parTransId="{612047D7-A324-48AF-A74B-7FCA58B283AD}" sibTransId="{F68A6801-1519-46F8-8598-E6EDC6DEAE09}"/>
    <dgm:cxn modelId="{4C8346CA-B030-41F0-9854-44B200A398D3}" type="presOf" srcId="{9AC1001A-7BD8-4C53-AF32-BEAEBF481B29}" destId="{9237B3D1-E640-4641-963E-C2A948798E06}" srcOrd="0" destOrd="0" presId="urn:microsoft.com/office/officeart/2005/8/layout/vProcess5"/>
    <dgm:cxn modelId="{C4F7DECF-DC05-4563-A807-08485D65420C}" type="presOf" srcId="{9E958F35-D8FF-4AA4-87F3-71DFC11DBD9C}" destId="{96E72354-2A1F-474F-8B3F-7F5D4C109BEE}" srcOrd="0" destOrd="0" presId="urn:microsoft.com/office/officeart/2005/8/layout/vProcess5"/>
    <dgm:cxn modelId="{DA1D2ED6-2994-48C9-AD77-45141ED956B3}" type="presOf" srcId="{FB62A0E5-DB49-4024-B50C-EB373E80AC5D}" destId="{6361CD38-D340-4164-8048-6E3FFD31ECAF}" srcOrd="0" destOrd="0" presId="urn:microsoft.com/office/officeart/2005/8/layout/vProcess5"/>
    <dgm:cxn modelId="{215883DC-6950-4064-AA9E-0F0C4E6B25B7}" srcId="{2BE57540-F918-47AD-947E-4E43A9C10889}" destId="{9AC1001A-7BD8-4C53-AF32-BEAEBF481B29}" srcOrd="0" destOrd="0" parTransId="{DB7F2EB2-C14B-4D09-A682-73434102F701}" sibTransId="{9E958F35-D8FF-4AA4-87F3-71DFC11DBD9C}"/>
    <dgm:cxn modelId="{FA4FA8E6-FC17-492B-84EC-0FF5B445EABF}" type="presOf" srcId="{9EE81780-6ED4-4E69-B9F7-9606BF09DB32}" destId="{BBA02253-435A-471C-9BF6-1BA385DE7DC3}" srcOrd="1" destOrd="0" presId="urn:microsoft.com/office/officeart/2005/8/layout/vProcess5"/>
    <dgm:cxn modelId="{E1C04DD8-3436-45C5-B606-5C15C9077D04}" type="presParOf" srcId="{24E09B4B-58C7-4D1E-A502-576CF63BF388}" destId="{D8D4CA8C-FD22-45B1-92E3-211443C18619}" srcOrd="0" destOrd="0" presId="urn:microsoft.com/office/officeart/2005/8/layout/vProcess5"/>
    <dgm:cxn modelId="{5BAE2C48-6EA0-4E4C-BB5E-1C0A81DF76AD}" type="presParOf" srcId="{24E09B4B-58C7-4D1E-A502-576CF63BF388}" destId="{9237B3D1-E640-4641-963E-C2A948798E06}" srcOrd="1" destOrd="0" presId="urn:microsoft.com/office/officeart/2005/8/layout/vProcess5"/>
    <dgm:cxn modelId="{6F363D9D-B646-402C-ACEE-57CA72DBA9FC}" type="presParOf" srcId="{24E09B4B-58C7-4D1E-A502-576CF63BF388}" destId="{4E3335A0-6CB5-4DA6-BF58-B93ECED58692}" srcOrd="2" destOrd="0" presId="urn:microsoft.com/office/officeart/2005/8/layout/vProcess5"/>
    <dgm:cxn modelId="{8285EE71-691F-47B4-AE8A-6BAA957BC4B0}" type="presParOf" srcId="{24E09B4B-58C7-4D1E-A502-576CF63BF388}" destId="{E34BB5B6-8A45-4D07-A7DA-8DBFE9D5A3BB}" srcOrd="3" destOrd="0" presId="urn:microsoft.com/office/officeart/2005/8/layout/vProcess5"/>
    <dgm:cxn modelId="{E063CD6E-A95F-42CC-A421-2AC29F06EAC8}" type="presParOf" srcId="{24E09B4B-58C7-4D1E-A502-576CF63BF388}" destId="{6361CD38-D340-4164-8048-6E3FFD31ECAF}" srcOrd="4" destOrd="0" presId="urn:microsoft.com/office/officeart/2005/8/layout/vProcess5"/>
    <dgm:cxn modelId="{C216A39C-3C57-4A5F-9454-465D6FA2961F}" type="presParOf" srcId="{24E09B4B-58C7-4D1E-A502-576CF63BF388}" destId="{96E72354-2A1F-474F-8B3F-7F5D4C109BEE}" srcOrd="5" destOrd="0" presId="urn:microsoft.com/office/officeart/2005/8/layout/vProcess5"/>
    <dgm:cxn modelId="{DF0E7B76-7192-4E7F-9CF8-01B970A72314}" type="presParOf" srcId="{24E09B4B-58C7-4D1E-A502-576CF63BF388}" destId="{B88F6A5E-A9B6-4128-B801-4C4B979387FB}" srcOrd="6" destOrd="0" presId="urn:microsoft.com/office/officeart/2005/8/layout/vProcess5"/>
    <dgm:cxn modelId="{BDCF2137-3443-4D89-A1B8-3452F65A9A87}" type="presParOf" srcId="{24E09B4B-58C7-4D1E-A502-576CF63BF388}" destId="{EF5E2902-F423-47BB-ACBE-28CF97961F35}" srcOrd="7" destOrd="0" presId="urn:microsoft.com/office/officeart/2005/8/layout/vProcess5"/>
    <dgm:cxn modelId="{DAECA1AE-C82F-46A7-90EB-B57EEBBC8449}" type="presParOf" srcId="{24E09B4B-58C7-4D1E-A502-576CF63BF388}" destId="{659FF0DA-521F-4A39-9ECF-D70B08382CFA}" srcOrd="8" destOrd="0" presId="urn:microsoft.com/office/officeart/2005/8/layout/vProcess5"/>
    <dgm:cxn modelId="{01572E05-65ED-4502-A677-A8D33B8A28D6}" type="presParOf" srcId="{24E09B4B-58C7-4D1E-A502-576CF63BF388}" destId="{DAFE6EDE-79CB-4764-A054-736BDE72F6B0}" srcOrd="9" destOrd="0" presId="urn:microsoft.com/office/officeart/2005/8/layout/vProcess5"/>
    <dgm:cxn modelId="{EE532D38-8DDE-43B6-AA7A-9C725076A2E8}" type="presParOf" srcId="{24E09B4B-58C7-4D1E-A502-576CF63BF388}" destId="{BBA02253-435A-471C-9BF6-1BA385DE7DC3}" srcOrd="10" destOrd="0" presId="urn:microsoft.com/office/officeart/2005/8/layout/vProcess5"/>
    <dgm:cxn modelId="{F245DD8C-1582-4B53-B55D-F57FA6FD1984}" type="presParOf" srcId="{24E09B4B-58C7-4D1E-A502-576CF63BF388}" destId="{25A4CD03-010E-481D-90E9-4C001463E26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E57540-F918-47AD-947E-4E43A9C1088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AC1001A-7BD8-4C53-AF32-BEAEBF481B29}">
      <dgm:prSet/>
      <dgm:spPr/>
      <dgm:t>
        <a:bodyPr/>
        <a:lstStyle/>
        <a:p>
          <a:r>
            <a:rPr lang="en-US"/>
            <a:t>Le </a:t>
          </a:r>
          <a:r>
            <a:rPr lang="en-US" err="1">
              <a:latin typeface="Calibri"/>
            </a:rPr>
            <a:t>bénéficiaire</a:t>
          </a:r>
          <a:r>
            <a:rPr lang="en-US"/>
            <a:t> </a:t>
          </a:r>
          <a:r>
            <a:rPr lang="en-US" err="1"/>
            <a:t>âgé</a:t>
          </a:r>
          <a:r>
            <a:rPr lang="en-US"/>
            <a:t> de 16 </a:t>
          </a:r>
          <a:r>
            <a:rPr lang="en-US" err="1"/>
            <a:t>ans</a:t>
          </a:r>
          <a:r>
            <a:rPr lang="en-US"/>
            <a:t> </a:t>
          </a:r>
          <a:r>
            <a:rPr lang="en-US">
              <a:latin typeface="Calibri"/>
            </a:rPr>
            <a:t>minimum</a:t>
          </a:r>
          <a:r>
            <a:rPr lang="en-US"/>
            <a:t> doit se </a:t>
          </a:r>
          <a:r>
            <a:rPr lang="en-US" err="1"/>
            <a:t>rendre</a:t>
          </a:r>
          <a:r>
            <a:rPr lang="en-US"/>
            <a:t> dans un </a:t>
          </a:r>
          <a:r>
            <a:rPr lang="en-US" err="1"/>
            <a:t>hôpital</a:t>
          </a:r>
          <a:r>
            <a:rPr lang="en-US"/>
            <a:t> </a:t>
          </a:r>
          <a:r>
            <a:rPr lang="en-US" err="1"/>
            <a:t>agréé</a:t>
          </a:r>
          <a:r>
            <a:rPr lang="en-US"/>
            <a:t> pour passer des tests (2 </a:t>
          </a:r>
          <a:r>
            <a:rPr lang="en-US" err="1"/>
            <a:t>polysomnographies</a:t>
          </a:r>
          <a:r>
            <a:rPr lang="en-US"/>
            <a:t>)</a:t>
          </a:r>
        </a:p>
      </dgm:t>
    </dgm:pt>
    <dgm:pt modelId="{DB7F2EB2-C14B-4D09-A682-73434102F701}" type="parTrans" cxnId="{215883DC-6950-4064-AA9E-0F0C4E6B25B7}">
      <dgm:prSet/>
      <dgm:spPr/>
      <dgm:t>
        <a:bodyPr/>
        <a:lstStyle/>
        <a:p>
          <a:endParaRPr lang="en-US"/>
        </a:p>
      </dgm:t>
    </dgm:pt>
    <dgm:pt modelId="{9E958F35-D8FF-4AA4-87F3-71DFC11DBD9C}" type="sibTrans" cxnId="{215883DC-6950-4064-AA9E-0F0C4E6B25B7}">
      <dgm:prSet/>
      <dgm:spPr/>
      <dgm:t>
        <a:bodyPr/>
        <a:lstStyle/>
        <a:p>
          <a:endParaRPr lang="en-US"/>
        </a:p>
      </dgm:t>
    </dgm:pt>
    <dgm:pt modelId="{48257BD0-0BEE-4018-865B-B8942F246050}">
      <dgm:prSet/>
      <dgm:spPr/>
      <dgm:t>
        <a:bodyPr/>
        <a:lstStyle/>
        <a:p>
          <a:pPr rtl="0"/>
          <a:r>
            <a:rPr lang="en-US"/>
            <a:t>Si 15 </a:t>
          </a:r>
          <a:r>
            <a:rPr lang="en-US" err="1"/>
            <a:t>apnées</a:t>
          </a:r>
          <a:r>
            <a:rPr lang="en-US"/>
            <a:t> </a:t>
          </a:r>
          <a:r>
            <a:rPr lang="en-US">
              <a:latin typeface="Calibri"/>
            </a:rPr>
            <a:t>par </a:t>
          </a:r>
          <a:r>
            <a:rPr lang="en-US" err="1">
              <a:latin typeface="Calibri"/>
            </a:rPr>
            <a:t>heure</a:t>
          </a:r>
          <a:r>
            <a:rPr lang="en-US">
              <a:latin typeface="Calibri"/>
            </a:rPr>
            <a:t> </a:t>
          </a:r>
          <a:r>
            <a:rPr lang="en-US">
              <a:sym typeface="Symbol" panose="05050102010706020507" pitchFamily="18" charset="2"/>
            </a:rPr>
            <a:t> Accord possible</a:t>
          </a:r>
          <a:endParaRPr lang="en-US"/>
        </a:p>
      </dgm:t>
    </dgm:pt>
    <dgm:pt modelId="{CC05394F-DC09-4CBC-99BC-47B248687457}" type="parTrans" cxnId="{4F6A066C-BC92-40DF-9E20-F8C9BACC3493}">
      <dgm:prSet/>
      <dgm:spPr/>
      <dgm:t>
        <a:bodyPr/>
        <a:lstStyle/>
        <a:p>
          <a:endParaRPr lang="en-US"/>
        </a:p>
      </dgm:t>
    </dgm:pt>
    <dgm:pt modelId="{C5115EBE-9AED-4D28-B729-BFDA9DD05A4A}" type="sibTrans" cxnId="{4F6A066C-BC92-40DF-9E20-F8C9BACC3493}">
      <dgm:prSet/>
      <dgm:spPr/>
      <dgm:t>
        <a:bodyPr/>
        <a:lstStyle/>
        <a:p>
          <a:endParaRPr lang="en-US"/>
        </a:p>
      </dgm:t>
    </dgm:pt>
    <dgm:pt modelId="{FB62A0E5-DB49-4024-B50C-EB373E80AC5D}">
      <dgm:prSet/>
      <dgm:spPr/>
      <dgm:t>
        <a:bodyPr/>
        <a:lstStyle/>
        <a:p>
          <a:r>
            <a:rPr lang="en-US"/>
            <a:t>Intervention : </a:t>
          </a:r>
          <a:r>
            <a:rPr lang="en-US" err="1"/>
            <a:t>Forfait</a:t>
          </a:r>
          <a:r>
            <a:rPr lang="en-US"/>
            <a:t> </a:t>
          </a:r>
          <a:r>
            <a:rPr lang="en-US" err="1"/>
            <a:t>payé</a:t>
          </a:r>
          <a:r>
            <a:rPr lang="en-US"/>
            <a:t> à </a:t>
          </a:r>
          <a:r>
            <a:rPr lang="en-US" err="1"/>
            <a:t>l’hôpital</a:t>
          </a:r>
          <a:r>
            <a:rPr lang="en-US"/>
            <a:t>. Quote part à charge du </a:t>
          </a:r>
          <a:r>
            <a:rPr lang="en-US" err="1"/>
            <a:t>bénéficiaire</a:t>
          </a:r>
          <a:r>
            <a:rPr lang="en-US"/>
            <a:t>, facture par </a:t>
          </a:r>
          <a:r>
            <a:rPr lang="en-US" err="1"/>
            <a:t>l’hôpital</a:t>
          </a:r>
          <a:r>
            <a:rPr lang="en-US"/>
            <a:t> </a:t>
          </a:r>
        </a:p>
      </dgm:t>
    </dgm:pt>
    <dgm:pt modelId="{612047D7-A324-48AF-A74B-7FCA58B283AD}" type="parTrans" cxnId="{805620A0-B5D4-45CF-B221-59F0782807A4}">
      <dgm:prSet/>
      <dgm:spPr/>
      <dgm:t>
        <a:bodyPr/>
        <a:lstStyle/>
        <a:p>
          <a:endParaRPr lang="en-US"/>
        </a:p>
      </dgm:t>
    </dgm:pt>
    <dgm:pt modelId="{F68A6801-1519-46F8-8598-E6EDC6DEAE09}" type="sibTrans" cxnId="{805620A0-B5D4-45CF-B221-59F0782807A4}">
      <dgm:prSet/>
      <dgm:spPr/>
      <dgm:t>
        <a:bodyPr/>
        <a:lstStyle/>
        <a:p>
          <a:endParaRPr lang="en-US"/>
        </a:p>
      </dgm:t>
    </dgm:pt>
    <dgm:pt modelId="{9EE81780-6ED4-4E69-B9F7-9606BF09DB32}">
      <dgm:prSet/>
      <dgm:spPr/>
      <dgm:t>
        <a:bodyPr/>
        <a:lstStyle/>
        <a:p>
          <a:r>
            <a:rPr lang="en-US"/>
            <a:t> 1ère </a:t>
          </a:r>
          <a:r>
            <a:rPr lang="en-US" err="1"/>
            <a:t>demande</a:t>
          </a:r>
          <a:r>
            <a:rPr lang="en-US"/>
            <a:t> </a:t>
          </a:r>
          <a:r>
            <a:rPr lang="en-US">
              <a:sym typeface="Symbol" panose="05050102010706020507" pitchFamily="18" charset="2"/>
            </a:rPr>
            <a:t>accord pour 3 </a:t>
          </a:r>
          <a:r>
            <a:rPr lang="en-US" err="1">
              <a:sym typeface="Symbol" panose="05050102010706020507" pitchFamily="18" charset="2"/>
            </a:rPr>
            <a:t>mois</a:t>
          </a:r>
          <a:r>
            <a:rPr lang="en-US">
              <a:sym typeface="Symbol" panose="05050102010706020507" pitchFamily="18" charset="2"/>
            </a:rPr>
            <a:t>  / Prolongation  accord pour 12 </a:t>
          </a:r>
          <a:r>
            <a:rPr lang="en-US" err="1">
              <a:sym typeface="Symbol" panose="05050102010706020507" pitchFamily="18" charset="2"/>
            </a:rPr>
            <a:t>mois</a:t>
          </a:r>
          <a:endParaRPr lang="en-US"/>
        </a:p>
      </dgm:t>
    </dgm:pt>
    <dgm:pt modelId="{85A4D446-4ED5-4C18-B684-63117ED07BEF}" type="sibTrans" cxnId="{757B337A-B1BB-4160-9AAB-6CA39BB9FCF5}">
      <dgm:prSet/>
      <dgm:spPr/>
      <dgm:t>
        <a:bodyPr/>
        <a:lstStyle/>
        <a:p>
          <a:endParaRPr lang="en-US"/>
        </a:p>
      </dgm:t>
    </dgm:pt>
    <dgm:pt modelId="{22EBFEE6-4FC4-4E6A-A53A-A5C359FA7E8E}" type="parTrans" cxnId="{757B337A-B1BB-4160-9AAB-6CA39BB9FCF5}">
      <dgm:prSet/>
      <dgm:spPr/>
      <dgm:t>
        <a:bodyPr/>
        <a:lstStyle/>
        <a:p>
          <a:endParaRPr lang="en-US"/>
        </a:p>
      </dgm:t>
    </dgm:pt>
    <dgm:pt modelId="{24E09B4B-58C7-4D1E-A502-576CF63BF388}" type="pres">
      <dgm:prSet presAssocID="{2BE57540-F918-47AD-947E-4E43A9C10889}" presName="outerComposite" presStyleCnt="0">
        <dgm:presLayoutVars>
          <dgm:chMax val="5"/>
          <dgm:dir/>
          <dgm:resizeHandles val="exact"/>
        </dgm:presLayoutVars>
      </dgm:prSet>
      <dgm:spPr/>
    </dgm:pt>
    <dgm:pt modelId="{D8D4CA8C-FD22-45B1-92E3-211443C18619}" type="pres">
      <dgm:prSet presAssocID="{2BE57540-F918-47AD-947E-4E43A9C10889}" presName="dummyMaxCanvas" presStyleCnt="0">
        <dgm:presLayoutVars/>
      </dgm:prSet>
      <dgm:spPr/>
    </dgm:pt>
    <dgm:pt modelId="{9237B3D1-E640-4641-963E-C2A948798E06}" type="pres">
      <dgm:prSet presAssocID="{2BE57540-F918-47AD-947E-4E43A9C10889}" presName="FourNodes_1" presStyleLbl="node1" presStyleIdx="0" presStyleCnt="4" custLinFactNeighborX="708">
        <dgm:presLayoutVars>
          <dgm:bulletEnabled val="1"/>
        </dgm:presLayoutVars>
      </dgm:prSet>
      <dgm:spPr/>
    </dgm:pt>
    <dgm:pt modelId="{4E3335A0-6CB5-4DA6-BF58-B93ECED58692}" type="pres">
      <dgm:prSet presAssocID="{2BE57540-F918-47AD-947E-4E43A9C10889}" presName="FourNodes_2" presStyleLbl="node1" presStyleIdx="1" presStyleCnt="4">
        <dgm:presLayoutVars>
          <dgm:bulletEnabled val="1"/>
        </dgm:presLayoutVars>
      </dgm:prSet>
      <dgm:spPr/>
    </dgm:pt>
    <dgm:pt modelId="{E34BB5B6-8A45-4D07-A7DA-8DBFE9D5A3BB}" type="pres">
      <dgm:prSet presAssocID="{2BE57540-F918-47AD-947E-4E43A9C10889}" presName="FourNodes_3" presStyleLbl="node1" presStyleIdx="2" presStyleCnt="4">
        <dgm:presLayoutVars>
          <dgm:bulletEnabled val="1"/>
        </dgm:presLayoutVars>
      </dgm:prSet>
      <dgm:spPr/>
    </dgm:pt>
    <dgm:pt modelId="{6361CD38-D340-4164-8048-6E3FFD31ECAF}" type="pres">
      <dgm:prSet presAssocID="{2BE57540-F918-47AD-947E-4E43A9C10889}" presName="FourNodes_4" presStyleLbl="node1" presStyleIdx="3" presStyleCnt="4" custLinFactNeighborX="153">
        <dgm:presLayoutVars>
          <dgm:bulletEnabled val="1"/>
        </dgm:presLayoutVars>
      </dgm:prSet>
      <dgm:spPr/>
    </dgm:pt>
    <dgm:pt modelId="{96E72354-2A1F-474F-8B3F-7F5D4C109BEE}" type="pres">
      <dgm:prSet presAssocID="{2BE57540-F918-47AD-947E-4E43A9C10889}" presName="FourConn_1-2" presStyleLbl="fgAccFollowNode1" presStyleIdx="0" presStyleCnt="3">
        <dgm:presLayoutVars>
          <dgm:bulletEnabled val="1"/>
        </dgm:presLayoutVars>
      </dgm:prSet>
      <dgm:spPr/>
    </dgm:pt>
    <dgm:pt modelId="{B88F6A5E-A9B6-4128-B801-4C4B979387FB}" type="pres">
      <dgm:prSet presAssocID="{2BE57540-F918-47AD-947E-4E43A9C10889}" presName="FourConn_2-3" presStyleLbl="fgAccFollowNode1" presStyleIdx="1" presStyleCnt="3">
        <dgm:presLayoutVars>
          <dgm:bulletEnabled val="1"/>
        </dgm:presLayoutVars>
      </dgm:prSet>
      <dgm:spPr/>
    </dgm:pt>
    <dgm:pt modelId="{EF5E2902-F423-47BB-ACBE-28CF97961F35}" type="pres">
      <dgm:prSet presAssocID="{2BE57540-F918-47AD-947E-4E43A9C10889}" presName="FourConn_3-4" presStyleLbl="fgAccFollowNode1" presStyleIdx="2" presStyleCnt="3">
        <dgm:presLayoutVars>
          <dgm:bulletEnabled val="1"/>
        </dgm:presLayoutVars>
      </dgm:prSet>
      <dgm:spPr/>
    </dgm:pt>
    <dgm:pt modelId="{659FF0DA-521F-4A39-9ECF-D70B08382CFA}" type="pres">
      <dgm:prSet presAssocID="{2BE57540-F918-47AD-947E-4E43A9C10889}" presName="FourNodes_1_text" presStyleLbl="node1" presStyleIdx="3" presStyleCnt="4">
        <dgm:presLayoutVars>
          <dgm:bulletEnabled val="1"/>
        </dgm:presLayoutVars>
      </dgm:prSet>
      <dgm:spPr/>
    </dgm:pt>
    <dgm:pt modelId="{DAFE6EDE-79CB-4764-A054-736BDE72F6B0}" type="pres">
      <dgm:prSet presAssocID="{2BE57540-F918-47AD-947E-4E43A9C10889}" presName="FourNodes_2_text" presStyleLbl="node1" presStyleIdx="3" presStyleCnt="4">
        <dgm:presLayoutVars>
          <dgm:bulletEnabled val="1"/>
        </dgm:presLayoutVars>
      </dgm:prSet>
      <dgm:spPr/>
    </dgm:pt>
    <dgm:pt modelId="{BBA02253-435A-471C-9BF6-1BA385DE7DC3}" type="pres">
      <dgm:prSet presAssocID="{2BE57540-F918-47AD-947E-4E43A9C10889}" presName="FourNodes_3_text" presStyleLbl="node1" presStyleIdx="3" presStyleCnt="4">
        <dgm:presLayoutVars>
          <dgm:bulletEnabled val="1"/>
        </dgm:presLayoutVars>
      </dgm:prSet>
      <dgm:spPr/>
    </dgm:pt>
    <dgm:pt modelId="{25A4CD03-010E-481D-90E9-4C001463E26C}" type="pres">
      <dgm:prSet presAssocID="{2BE57540-F918-47AD-947E-4E43A9C10889}" presName="FourNodes_4_text" presStyleLbl="node1" presStyleIdx="3" presStyleCnt="4">
        <dgm:presLayoutVars>
          <dgm:bulletEnabled val="1"/>
        </dgm:presLayoutVars>
      </dgm:prSet>
      <dgm:spPr/>
    </dgm:pt>
  </dgm:ptLst>
  <dgm:cxnLst>
    <dgm:cxn modelId="{DDEE562C-8C51-4F4F-B080-FB7B201F806F}" type="presOf" srcId="{C5115EBE-9AED-4D28-B729-BFDA9DD05A4A}" destId="{B88F6A5E-A9B6-4128-B801-4C4B979387FB}" srcOrd="0" destOrd="0" presId="urn:microsoft.com/office/officeart/2005/8/layout/vProcess5"/>
    <dgm:cxn modelId="{9014005B-A739-40C7-97F4-F09CAFBC9189}" type="presOf" srcId="{FB62A0E5-DB49-4024-B50C-EB373E80AC5D}" destId="{25A4CD03-010E-481D-90E9-4C001463E26C}" srcOrd="1" destOrd="0" presId="urn:microsoft.com/office/officeart/2005/8/layout/vProcess5"/>
    <dgm:cxn modelId="{226FF361-14BD-416D-9EB5-E8E7D3495A6D}" type="presOf" srcId="{9AC1001A-7BD8-4C53-AF32-BEAEBF481B29}" destId="{659FF0DA-521F-4A39-9ECF-D70B08382CFA}" srcOrd="1" destOrd="0" presId="urn:microsoft.com/office/officeart/2005/8/layout/vProcess5"/>
    <dgm:cxn modelId="{4F6A066C-BC92-40DF-9E20-F8C9BACC3493}" srcId="{2BE57540-F918-47AD-947E-4E43A9C10889}" destId="{48257BD0-0BEE-4018-865B-B8942F246050}" srcOrd="1" destOrd="0" parTransId="{CC05394F-DC09-4CBC-99BC-47B248687457}" sibTransId="{C5115EBE-9AED-4D28-B729-BFDA9DD05A4A}"/>
    <dgm:cxn modelId="{594CD077-B5AE-49CF-8F5D-63EF4414DC87}" type="presOf" srcId="{48257BD0-0BEE-4018-865B-B8942F246050}" destId="{DAFE6EDE-79CB-4764-A054-736BDE72F6B0}" srcOrd="1" destOrd="0" presId="urn:microsoft.com/office/officeart/2005/8/layout/vProcess5"/>
    <dgm:cxn modelId="{757B337A-B1BB-4160-9AAB-6CA39BB9FCF5}" srcId="{2BE57540-F918-47AD-947E-4E43A9C10889}" destId="{9EE81780-6ED4-4E69-B9F7-9606BF09DB32}" srcOrd="2" destOrd="0" parTransId="{22EBFEE6-4FC4-4E6A-A53A-A5C359FA7E8E}" sibTransId="{85A4D446-4ED5-4C18-B684-63117ED07BEF}"/>
    <dgm:cxn modelId="{E007CD5A-7BCE-4883-BA21-570D5BFE80BD}" type="presOf" srcId="{48257BD0-0BEE-4018-865B-B8942F246050}" destId="{4E3335A0-6CB5-4DA6-BF58-B93ECED58692}" srcOrd="0" destOrd="0" presId="urn:microsoft.com/office/officeart/2005/8/layout/vProcess5"/>
    <dgm:cxn modelId="{9EB21E9C-F190-4C93-9854-A6528CFBBFC8}" type="presOf" srcId="{85A4D446-4ED5-4C18-B684-63117ED07BEF}" destId="{EF5E2902-F423-47BB-ACBE-28CF97961F35}" srcOrd="0" destOrd="0" presId="urn:microsoft.com/office/officeart/2005/8/layout/vProcess5"/>
    <dgm:cxn modelId="{14033D9C-F788-4B05-BB78-331F2CC634AA}" type="presOf" srcId="{2BE57540-F918-47AD-947E-4E43A9C10889}" destId="{24E09B4B-58C7-4D1E-A502-576CF63BF388}" srcOrd="0" destOrd="0" presId="urn:microsoft.com/office/officeart/2005/8/layout/vProcess5"/>
    <dgm:cxn modelId="{A94DAA9C-B3F7-4F2B-A33B-1D7D615DF606}" type="presOf" srcId="{9EE81780-6ED4-4E69-B9F7-9606BF09DB32}" destId="{E34BB5B6-8A45-4D07-A7DA-8DBFE9D5A3BB}" srcOrd="0" destOrd="0" presId="urn:microsoft.com/office/officeart/2005/8/layout/vProcess5"/>
    <dgm:cxn modelId="{805620A0-B5D4-45CF-B221-59F0782807A4}" srcId="{2BE57540-F918-47AD-947E-4E43A9C10889}" destId="{FB62A0E5-DB49-4024-B50C-EB373E80AC5D}" srcOrd="3" destOrd="0" parTransId="{612047D7-A324-48AF-A74B-7FCA58B283AD}" sibTransId="{F68A6801-1519-46F8-8598-E6EDC6DEAE09}"/>
    <dgm:cxn modelId="{4C8346CA-B030-41F0-9854-44B200A398D3}" type="presOf" srcId="{9AC1001A-7BD8-4C53-AF32-BEAEBF481B29}" destId="{9237B3D1-E640-4641-963E-C2A948798E06}" srcOrd="0" destOrd="0" presId="urn:microsoft.com/office/officeart/2005/8/layout/vProcess5"/>
    <dgm:cxn modelId="{C4F7DECF-DC05-4563-A807-08485D65420C}" type="presOf" srcId="{9E958F35-D8FF-4AA4-87F3-71DFC11DBD9C}" destId="{96E72354-2A1F-474F-8B3F-7F5D4C109BEE}" srcOrd="0" destOrd="0" presId="urn:microsoft.com/office/officeart/2005/8/layout/vProcess5"/>
    <dgm:cxn modelId="{DA1D2ED6-2994-48C9-AD77-45141ED956B3}" type="presOf" srcId="{FB62A0E5-DB49-4024-B50C-EB373E80AC5D}" destId="{6361CD38-D340-4164-8048-6E3FFD31ECAF}" srcOrd="0" destOrd="0" presId="urn:microsoft.com/office/officeart/2005/8/layout/vProcess5"/>
    <dgm:cxn modelId="{215883DC-6950-4064-AA9E-0F0C4E6B25B7}" srcId="{2BE57540-F918-47AD-947E-4E43A9C10889}" destId="{9AC1001A-7BD8-4C53-AF32-BEAEBF481B29}" srcOrd="0" destOrd="0" parTransId="{DB7F2EB2-C14B-4D09-A682-73434102F701}" sibTransId="{9E958F35-D8FF-4AA4-87F3-71DFC11DBD9C}"/>
    <dgm:cxn modelId="{FA4FA8E6-FC17-492B-84EC-0FF5B445EABF}" type="presOf" srcId="{9EE81780-6ED4-4E69-B9F7-9606BF09DB32}" destId="{BBA02253-435A-471C-9BF6-1BA385DE7DC3}" srcOrd="1" destOrd="0" presId="urn:microsoft.com/office/officeart/2005/8/layout/vProcess5"/>
    <dgm:cxn modelId="{E1C04DD8-3436-45C5-B606-5C15C9077D04}" type="presParOf" srcId="{24E09B4B-58C7-4D1E-A502-576CF63BF388}" destId="{D8D4CA8C-FD22-45B1-92E3-211443C18619}" srcOrd="0" destOrd="0" presId="urn:microsoft.com/office/officeart/2005/8/layout/vProcess5"/>
    <dgm:cxn modelId="{5BAE2C48-6EA0-4E4C-BB5E-1C0A81DF76AD}" type="presParOf" srcId="{24E09B4B-58C7-4D1E-A502-576CF63BF388}" destId="{9237B3D1-E640-4641-963E-C2A948798E06}" srcOrd="1" destOrd="0" presId="urn:microsoft.com/office/officeart/2005/8/layout/vProcess5"/>
    <dgm:cxn modelId="{6F363D9D-B646-402C-ACEE-57CA72DBA9FC}" type="presParOf" srcId="{24E09B4B-58C7-4D1E-A502-576CF63BF388}" destId="{4E3335A0-6CB5-4DA6-BF58-B93ECED58692}" srcOrd="2" destOrd="0" presId="urn:microsoft.com/office/officeart/2005/8/layout/vProcess5"/>
    <dgm:cxn modelId="{8285EE71-691F-47B4-AE8A-6BAA957BC4B0}" type="presParOf" srcId="{24E09B4B-58C7-4D1E-A502-576CF63BF388}" destId="{E34BB5B6-8A45-4D07-A7DA-8DBFE9D5A3BB}" srcOrd="3" destOrd="0" presId="urn:microsoft.com/office/officeart/2005/8/layout/vProcess5"/>
    <dgm:cxn modelId="{E063CD6E-A95F-42CC-A421-2AC29F06EAC8}" type="presParOf" srcId="{24E09B4B-58C7-4D1E-A502-576CF63BF388}" destId="{6361CD38-D340-4164-8048-6E3FFD31ECAF}" srcOrd="4" destOrd="0" presId="urn:microsoft.com/office/officeart/2005/8/layout/vProcess5"/>
    <dgm:cxn modelId="{C216A39C-3C57-4A5F-9454-465D6FA2961F}" type="presParOf" srcId="{24E09B4B-58C7-4D1E-A502-576CF63BF388}" destId="{96E72354-2A1F-474F-8B3F-7F5D4C109BEE}" srcOrd="5" destOrd="0" presId="urn:microsoft.com/office/officeart/2005/8/layout/vProcess5"/>
    <dgm:cxn modelId="{DF0E7B76-7192-4E7F-9CF8-01B970A72314}" type="presParOf" srcId="{24E09B4B-58C7-4D1E-A502-576CF63BF388}" destId="{B88F6A5E-A9B6-4128-B801-4C4B979387FB}" srcOrd="6" destOrd="0" presId="urn:microsoft.com/office/officeart/2005/8/layout/vProcess5"/>
    <dgm:cxn modelId="{BDCF2137-3443-4D89-A1B8-3452F65A9A87}" type="presParOf" srcId="{24E09B4B-58C7-4D1E-A502-576CF63BF388}" destId="{EF5E2902-F423-47BB-ACBE-28CF97961F35}" srcOrd="7" destOrd="0" presId="urn:microsoft.com/office/officeart/2005/8/layout/vProcess5"/>
    <dgm:cxn modelId="{DAECA1AE-C82F-46A7-90EB-B57EEBBC8449}" type="presParOf" srcId="{24E09B4B-58C7-4D1E-A502-576CF63BF388}" destId="{659FF0DA-521F-4A39-9ECF-D70B08382CFA}" srcOrd="8" destOrd="0" presId="urn:microsoft.com/office/officeart/2005/8/layout/vProcess5"/>
    <dgm:cxn modelId="{01572E05-65ED-4502-A677-A8D33B8A28D6}" type="presParOf" srcId="{24E09B4B-58C7-4D1E-A502-576CF63BF388}" destId="{DAFE6EDE-79CB-4764-A054-736BDE72F6B0}" srcOrd="9" destOrd="0" presId="urn:microsoft.com/office/officeart/2005/8/layout/vProcess5"/>
    <dgm:cxn modelId="{EE532D38-8DDE-43B6-AA7A-9C725076A2E8}" type="presParOf" srcId="{24E09B4B-58C7-4D1E-A502-576CF63BF388}" destId="{BBA02253-435A-471C-9BF6-1BA385DE7DC3}" srcOrd="10" destOrd="0" presId="urn:microsoft.com/office/officeart/2005/8/layout/vProcess5"/>
    <dgm:cxn modelId="{F245DD8C-1582-4B53-B55D-F57FA6FD1984}" type="presParOf" srcId="{24E09B4B-58C7-4D1E-A502-576CF63BF388}" destId="{25A4CD03-010E-481D-90E9-4C001463E26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A27817-CC29-48E8-9BFD-148E07713C98}"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9F0743DC-5008-4194-87F2-7B93F51E2BFA}">
      <dgm:prSet phldr="0"/>
      <dgm:spPr/>
      <dgm:t>
        <a:bodyPr/>
        <a:lstStyle/>
        <a:p>
          <a:pPr algn="l">
            <a:lnSpc>
              <a:spcPct val="90000"/>
            </a:lnSpc>
          </a:pPr>
          <a:r>
            <a:rPr lang="fr-BE" sz="1700" noProof="0">
              <a:latin typeface="Calibri"/>
              <a:ea typeface="+mn-ea"/>
              <a:cs typeface="+mn-cs"/>
              <a:hlinkClick xmlns:r="http://schemas.openxmlformats.org/officeDocument/2006/relationships" r:id="rId1" action="ppaction://hlinksldjump"/>
            </a:rPr>
            <a:t>Lit</a:t>
          </a:r>
          <a:endParaRPr lang="fr-BE" sz="1700" noProof="0">
            <a:ea typeface="+mn-ea"/>
            <a:cs typeface="+mn-cs"/>
            <a:hlinkClick xmlns:r="http://schemas.openxmlformats.org/officeDocument/2006/relationships" r:id="rId1" action="ppaction://hlinksldjump"/>
          </a:endParaRPr>
        </a:p>
      </dgm:t>
    </dgm:pt>
    <dgm:pt modelId="{0568DF09-EA5F-4476-9B7D-CF4800BBD2AF}" type="parTrans" cxnId="{11061EFB-6879-409A-8999-6E78686C0DF8}">
      <dgm:prSet/>
      <dgm:spPr/>
      <dgm:t>
        <a:bodyPr/>
        <a:lstStyle/>
        <a:p>
          <a:endParaRPr lang="en-US"/>
        </a:p>
      </dgm:t>
    </dgm:pt>
    <dgm:pt modelId="{8432EED4-3DE4-46A8-A19A-1CD1A00AF726}" type="sibTrans" cxnId="{11061EFB-6879-409A-8999-6E78686C0DF8}">
      <dgm:prSet/>
      <dgm:spPr/>
      <dgm:t>
        <a:bodyPr/>
        <a:lstStyle/>
        <a:p>
          <a:endParaRPr lang="en-US"/>
        </a:p>
      </dgm:t>
    </dgm:pt>
    <dgm:pt modelId="{05A9BFDB-8F33-4AC8-AEC8-D5102BEF2A5B}">
      <dgm:prSet phldr="0"/>
      <dgm:spPr/>
      <dgm:t>
        <a:bodyPr/>
        <a:lstStyle/>
        <a:p>
          <a:pPr algn="l" rtl="0">
            <a:lnSpc>
              <a:spcPct val="90000"/>
            </a:lnSpc>
          </a:pPr>
          <a:r>
            <a:rPr lang="fr-BE" sz="1700" noProof="0">
              <a:latin typeface="Calibri"/>
              <a:ea typeface="+mn-ea"/>
              <a:cs typeface="+mn-cs"/>
              <a:hlinkClick xmlns:r="http://schemas.openxmlformats.org/officeDocument/2006/relationships" r:id="rId2" action="ppaction://hlinksldjump"/>
            </a:rPr>
            <a:t>Matelas statique</a:t>
          </a:r>
        </a:p>
      </dgm:t>
    </dgm:pt>
    <dgm:pt modelId="{52793CB3-3CD2-4752-8598-F9DE4ADC71BB}" type="parTrans" cxnId="{123CE4BF-481F-4F92-90C4-FE380DC3875C}">
      <dgm:prSet/>
      <dgm:spPr/>
      <dgm:t>
        <a:bodyPr/>
        <a:lstStyle/>
        <a:p>
          <a:endParaRPr lang="fr-BE"/>
        </a:p>
      </dgm:t>
    </dgm:pt>
    <dgm:pt modelId="{5456C302-A739-4C0F-8BAC-6011DBEEC115}" type="sibTrans" cxnId="{123CE4BF-481F-4F92-90C4-FE380DC3875C}">
      <dgm:prSet/>
      <dgm:spPr/>
      <dgm:t>
        <a:bodyPr/>
        <a:lstStyle/>
        <a:p>
          <a:endParaRPr lang="fr-BE"/>
        </a:p>
      </dgm:t>
    </dgm:pt>
    <dgm:pt modelId="{9B8CC63D-AB84-44F7-810D-DA4378801CBD}">
      <dgm:prSet phldr="0"/>
      <dgm:spPr/>
      <dgm:t>
        <a:bodyPr/>
        <a:lstStyle/>
        <a:p>
          <a:pPr algn="l" rtl="0">
            <a:lnSpc>
              <a:spcPct val="90000"/>
            </a:lnSpc>
          </a:pPr>
          <a:r>
            <a:rPr lang="fr-BE" sz="1700" noProof="0">
              <a:latin typeface="Calibri"/>
              <a:ea typeface="+mn-ea"/>
              <a:cs typeface="+mn-cs"/>
              <a:hlinkClick xmlns:r="http://schemas.openxmlformats.org/officeDocument/2006/relationships" r:id="rId3" action="ppaction://hlinksldjump"/>
            </a:rPr>
            <a:t>Matelas Dynamique / anti escarre</a:t>
          </a:r>
        </a:p>
      </dgm:t>
    </dgm:pt>
    <dgm:pt modelId="{C0E7A434-6C5E-4C21-A857-9D068346847B}" type="parTrans" cxnId="{27BFF81D-D731-49A4-8828-5290A5BFCB26}">
      <dgm:prSet/>
      <dgm:spPr/>
      <dgm:t>
        <a:bodyPr/>
        <a:lstStyle/>
        <a:p>
          <a:endParaRPr lang="fr-BE"/>
        </a:p>
      </dgm:t>
    </dgm:pt>
    <dgm:pt modelId="{0CCCF3F4-4BDD-4F85-AB40-B52342279CEC}" type="sibTrans" cxnId="{27BFF81D-D731-49A4-8828-5290A5BFCB26}">
      <dgm:prSet/>
      <dgm:spPr/>
      <dgm:t>
        <a:bodyPr/>
        <a:lstStyle/>
        <a:p>
          <a:endParaRPr lang="fr-BE"/>
        </a:p>
      </dgm:t>
    </dgm:pt>
    <dgm:pt modelId="{A9AABE5D-A654-41E6-8E65-80894F31D834}">
      <dgm:prSet phldr="0"/>
      <dgm:spPr/>
      <dgm:t>
        <a:bodyPr/>
        <a:lstStyle/>
        <a:p>
          <a:pPr algn="l" rtl="0">
            <a:lnSpc>
              <a:spcPct val="90000"/>
            </a:lnSpc>
          </a:pPr>
          <a:r>
            <a:rPr lang="fr-BE" sz="1700" noProof="0">
              <a:latin typeface="Calibri"/>
              <a:ea typeface="+mn-ea"/>
              <a:cs typeface="+mn-cs"/>
              <a:hlinkClick xmlns:r="http://schemas.openxmlformats.org/officeDocument/2006/relationships" r:id="rId4" action="ppaction://hlinksldjump"/>
            </a:rPr>
            <a:t>Lève personne</a:t>
          </a:r>
          <a:r>
            <a:rPr lang="fr-BE" sz="1700" noProof="0">
              <a:latin typeface="Calibri"/>
              <a:ea typeface="+mn-ea"/>
              <a:cs typeface="+mn-cs"/>
            </a:rPr>
            <a:t> </a:t>
          </a:r>
        </a:p>
      </dgm:t>
    </dgm:pt>
    <dgm:pt modelId="{70C7FF26-6D27-46D5-AAA8-BF93A9513432}" type="parTrans" cxnId="{8009A9BC-545A-4CA1-BEB2-7CA83752647E}">
      <dgm:prSet/>
      <dgm:spPr/>
      <dgm:t>
        <a:bodyPr/>
        <a:lstStyle/>
        <a:p>
          <a:endParaRPr lang="fr-BE"/>
        </a:p>
      </dgm:t>
    </dgm:pt>
    <dgm:pt modelId="{6B691FAD-9588-4CD2-AA0F-8571FB75FCF8}" type="sibTrans" cxnId="{8009A9BC-545A-4CA1-BEB2-7CA83752647E}">
      <dgm:prSet/>
      <dgm:spPr/>
      <dgm:t>
        <a:bodyPr/>
        <a:lstStyle/>
        <a:p>
          <a:endParaRPr lang="fr-BE"/>
        </a:p>
      </dgm:t>
    </dgm:pt>
    <dgm:pt modelId="{BA1B9330-E94E-48B1-BB32-0C7A245BE1B3}" type="pres">
      <dgm:prSet presAssocID="{5DA27817-CC29-48E8-9BFD-148E07713C98}" presName="linear" presStyleCnt="0">
        <dgm:presLayoutVars>
          <dgm:dir/>
          <dgm:animLvl val="lvl"/>
          <dgm:resizeHandles val="exact"/>
        </dgm:presLayoutVars>
      </dgm:prSet>
      <dgm:spPr/>
    </dgm:pt>
    <dgm:pt modelId="{4D69D96C-FAAA-4B57-87D7-B91D58B4608C}" type="pres">
      <dgm:prSet presAssocID="{9F0743DC-5008-4194-87F2-7B93F51E2BFA}" presName="parentLin" presStyleCnt="0"/>
      <dgm:spPr/>
    </dgm:pt>
    <dgm:pt modelId="{43EF974B-7E6F-4C63-8FA3-7E7D2441A165}" type="pres">
      <dgm:prSet presAssocID="{9F0743DC-5008-4194-87F2-7B93F51E2BFA}" presName="parentLeftMargin" presStyleLbl="node1" presStyleIdx="0" presStyleCnt="4"/>
      <dgm:spPr/>
    </dgm:pt>
    <dgm:pt modelId="{4A9A8C79-A2AD-4783-AE8A-9AC1A0017840}" type="pres">
      <dgm:prSet presAssocID="{9F0743DC-5008-4194-87F2-7B93F51E2BFA}" presName="parentText" presStyleLbl="node1" presStyleIdx="0" presStyleCnt="4">
        <dgm:presLayoutVars>
          <dgm:chMax val="0"/>
          <dgm:bulletEnabled val="1"/>
        </dgm:presLayoutVars>
      </dgm:prSet>
      <dgm:spPr/>
    </dgm:pt>
    <dgm:pt modelId="{9FEA8DED-3077-4920-86BA-192514031DCB}" type="pres">
      <dgm:prSet presAssocID="{9F0743DC-5008-4194-87F2-7B93F51E2BFA}" presName="negativeSpace" presStyleCnt="0"/>
      <dgm:spPr/>
    </dgm:pt>
    <dgm:pt modelId="{0C7266DA-AD77-483D-A17D-F7AF50C87890}" type="pres">
      <dgm:prSet presAssocID="{9F0743DC-5008-4194-87F2-7B93F51E2BFA}" presName="childText" presStyleLbl="conFgAcc1" presStyleIdx="0" presStyleCnt="4">
        <dgm:presLayoutVars>
          <dgm:bulletEnabled val="1"/>
        </dgm:presLayoutVars>
      </dgm:prSet>
      <dgm:spPr/>
    </dgm:pt>
    <dgm:pt modelId="{55EB973E-E6A0-4436-BF12-01AF3F2A933F}" type="pres">
      <dgm:prSet presAssocID="{8432EED4-3DE4-46A8-A19A-1CD1A00AF726}" presName="spaceBetweenRectangles" presStyleCnt="0"/>
      <dgm:spPr/>
    </dgm:pt>
    <dgm:pt modelId="{0AAD4A8E-DF1A-45A0-A931-969FD68B4DF6}" type="pres">
      <dgm:prSet presAssocID="{05A9BFDB-8F33-4AC8-AEC8-D5102BEF2A5B}" presName="parentLin" presStyleCnt="0"/>
      <dgm:spPr/>
    </dgm:pt>
    <dgm:pt modelId="{5B162805-A542-43F0-915E-0966FEAF5D14}" type="pres">
      <dgm:prSet presAssocID="{05A9BFDB-8F33-4AC8-AEC8-D5102BEF2A5B}" presName="parentLeftMargin" presStyleLbl="node1" presStyleIdx="0" presStyleCnt="4"/>
      <dgm:spPr/>
    </dgm:pt>
    <dgm:pt modelId="{25829529-493B-4DBF-8E29-8F8C0A7CCDBE}" type="pres">
      <dgm:prSet presAssocID="{05A9BFDB-8F33-4AC8-AEC8-D5102BEF2A5B}" presName="parentText" presStyleLbl="node1" presStyleIdx="1" presStyleCnt="4">
        <dgm:presLayoutVars>
          <dgm:chMax val="0"/>
          <dgm:bulletEnabled val="1"/>
        </dgm:presLayoutVars>
      </dgm:prSet>
      <dgm:spPr/>
    </dgm:pt>
    <dgm:pt modelId="{8E501789-F5AA-4088-A57F-FCF71A0DA379}" type="pres">
      <dgm:prSet presAssocID="{05A9BFDB-8F33-4AC8-AEC8-D5102BEF2A5B}" presName="negativeSpace" presStyleCnt="0"/>
      <dgm:spPr/>
    </dgm:pt>
    <dgm:pt modelId="{47C53D62-9063-4AAB-987C-F6B44C3FD46C}" type="pres">
      <dgm:prSet presAssocID="{05A9BFDB-8F33-4AC8-AEC8-D5102BEF2A5B}" presName="childText" presStyleLbl="conFgAcc1" presStyleIdx="1" presStyleCnt="4">
        <dgm:presLayoutVars>
          <dgm:bulletEnabled val="1"/>
        </dgm:presLayoutVars>
      </dgm:prSet>
      <dgm:spPr/>
    </dgm:pt>
    <dgm:pt modelId="{977C2D50-4334-481A-903A-8B1F1DA0D4CF}" type="pres">
      <dgm:prSet presAssocID="{5456C302-A739-4C0F-8BAC-6011DBEEC115}" presName="spaceBetweenRectangles" presStyleCnt="0"/>
      <dgm:spPr/>
    </dgm:pt>
    <dgm:pt modelId="{76118938-5B2B-4E0F-BDCE-FB68ECB9D185}" type="pres">
      <dgm:prSet presAssocID="{9B8CC63D-AB84-44F7-810D-DA4378801CBD}" presName="parentLin" presStyleCnt="0"/>
      <dgm:spPr/>
    </dgm:pt>
    <dgm:pt modelId="{FA8446C4-20B1-4AF1-8537-F22D257CB68E}" type="pres">
      <dgm:prSet presAssocID="{9B8CC63D-AB84-44F7-810D-DA4378801CBD}" presName="parentLeftMargin" presStyleLbl="node1" presStyleIdx="1" presStyleCnt="4"/>
      <dgm:spPr/>
    </dgm:pt>
    <dgm:pt modelId="{679B8A73-4868-420D-BD41-C259AD351AFD}" type="pres">
      <dgm:prSet presAssocID="{9B8CC63D-AB84-44F7-810D-DA4378801CBD}" presName="parentText" presStyleLbl="node1" presStyleIdx="2" presStyleCnt="4">
        <dgm:presLayoutVars>
          <dgm:chMax val="0"/>
          <dgm:bulletEnabled val="1"/>
        </dgm:presLayoutVars>
      </dgm:prSet>
      <dgm:spPr/>
    </dgm:pt>
    <dgm:pt modelId="{F275CACB-8D0F-48D8-B5E2-FFD6DE874F29}" type="pres">
      <dgm:prSet presAssocID="{9B8CC63D-AB84-44F7-810D-DA4378801CBD}" presName="negativeSpace" presStyleCnt="0"/>
      <dgm:spPr/>
    </dgm:pt>
    <dgm:pt modelId="{00F0B282-5A7F-4F5B-A5BF-DF803E899AD0}" type="pres">
      <dgm:prSet presAssocID="{9B8CC63D-AB84-44F7-810D-DA4378801CBD}" presName="childText" presStyleLbl="conFgAcc1" presStyleIdx="2" presStyleCnt="4">
        <dgm:presLayoutVars>
          <dgm:bulletEnabled val="1"/>
        </dgm:presLayoutVars>
      </dgm:prSet>
      <dgm:spPr/>
    </dgm:pt>
    <dgm:pt modelId="{AF7681BE-0E83-4F8A-B23F-5659299B4054}" type="pres">
      <dgm:prSet presAssocID="{0CCCF3F4-4BDD-4F85-AB40-B52342279CEC}" presName="spaceBetweenRectangles" presStyleCnt="0"/>
      <dgm:spPr/>
    </dgm:pt>
    <dgm:pt modelId="{58FD10E1-5B03-4509-BBF9-CE027225DBA2}" type="pres">
      <dgm:prSet presAssocID="{A9AABE5D-A654-41E6-8E65-80894F31D834}" presName="parentLin" presStyleCnt="0"/>
      <dgm:spPr/>
    </dgm:pt>
    <dgm:pt modelId="{A10A354C-BC5F-4ED5-AF0F-4831F53315E6}" type="pres">
      <dgm:prSet presAssocID="{A9AABE5D-A654-41E6-8E65-80894F31D834}" presName="parentLeftMargin" presStyleLbl="node1" presStyleIdx="2" presStyleCnt="4"/>
      <dgm:spPr/>
    </dgm:pt>
    <dgm:pt modelId="{16E2B064-40DA-4490-881D-4E39035B88D8}" type="pres">
      <dgm:prSet presAssocID="{A9AABE5D-A654-41E6-8E65-80894F31D834}" presName="parentText" presStyleLbl="node1" presStyleIdx="3" presStyleCnt="4">
        <dgm:presLayoutVars>
          <dgm:chMax val="0"/>
          <dgm:bulletEnabled val="1"/>
        </dgm:presLayoutVars>
      </dgm:prSet>
      <dgm:spPr/>
    </dgm:pt>
    <dgm:pt modelId="{880DC36E-E1B6-46FB-8019-A4DFCA886C25}" type="pres">
      <dgm:prSet presAssocID="{A9AABE5D-A654-41E6-8E65-80894F31D834}" presName="negativeSpace" presStyleCnt="0"/>
      <dgm:spPr/>
    </dgm:pt>
    <dgm:pt modelId="{18F0BEDA-DF74-4335-88C9-A2D81DF8AB0D}" type="pres">
      <dgm:prSet presAssocID="{A9AABE5D-A654-41E6-8E65-80894F31D834}" presName="childText" presStyleLbl="conFgAcc1" presStyleIdx="3" presStyleCnt="4">
        <dgm:presLayoutVars>
          <dgm:bulletEnabled val="1"/>
        </dgm:presLayoutVars>
      </dgm:prSet>
      <dgm:spPr/>
    </dgm:pt>
  </dgm:ptLst>
  <dgm:cxnLst>
    <dgm:cxn modelId="{D6C54E01-4A65-4121-A2B6-EB719A5BA992}" type="presOf" srcId="{9B8CC63D-AB84-44F7-810D-DA4378801CBD}" destId="{679B8A73-4868-420D-BD41-C259AD351AFD}" srcOrd="1" destOrd="0" presId="urn:microsoft.com/office/officeart/2005/8/layout/list1"/>
    <dgm:cxn modelId="{27BFF81D-D731-49A4-8828-5290A5BFCB26}" srcId="{5DA27817-CC29-48E8-9BFD-148E07713C98}" destId="{9B8CC63D-AB84-44F7-810D-DA4378801CBD}" srcOrd="2" destOrd="0" parTransId="{C0E7A434-6C5E-4C21-A857-9D068346847B}" sibTransId="{0CCCF3F4-4BDD-4F85-AB40-B52342279CEC}"/>
    <dgm:cxn modelId="{5EF1DC52-740E-4998-B39E-089C0388ADB1}" type="presOf" srcId="{05A9BFDB-8F33-4AC8-AEC8-D5102BEF2A5B}" destId="{25829529-493B-4DBF-8E29-8F8C0A7CCDBE}" srcOrd="1" destOrd="0" presId="urn:microsoft.com/office/officeart/2005/8/layout/list1"/>
    <dgm:cxn modelId="{C385C159-6D12-41A4-8BDA-4D8530B17438}" type="presOf" srcId="{05A9BFDB-8F33-4AC8-AEC8-D5102BEF2A5B}" destId="{5B162805-A542-43F0-915E-0966FEAF5D14}" srcOrd="0" destOrd="0" presId="urn:microsoft.com/office/officeart/2005/8/layout/list1"/>
    <dgm:cxn modelId="{0D50898A-1D96-4D5B-9BD5-80E3414FF57E}" type="presOf" srcId="{9F0743DC-5008-4194-87F2-7B93F51E2BFA}" destId="{4A9A8C79-A2AD-4783-AE8A-9AC1A0017840}" srcOrd="1" destOrd="0" presId="urn:microsoft.com/office/officeart/2005/8/layout/list1"/>
    <dgm:cxn modelId="{F86293B2-0AD3-47D6-BDCD-5A0058F552E1}" type="presOf" srcId="{9F0743DC-5008-4194-87F2-7B93F51E2BFA}" destId="{43EF974B-7E6F-4C63-8FA3-7E7D2441A165}" srcOrd="0" destOrd="0" presId="urn:microsoft.com/office/officeart/2005/8/layout/list1"/>
    <dgm:cxn modelId="{8009A9BC-545A-4CA1-BEB2-7CA83752647E}" srcId="{5DA27817-CC29-48E8-9BFD-148E07713C98}" destId="{A9AABE5D-A654-41E6-8E65-80894F31D834}" srcOrd="3" destOrd="0" parTransId="{70C7FF26-6D27-46D5-AAA8-BF93A9513432}" sibTransId="{6B691FAD-9588-4CD2-AA0F-8571FB75FCF8}"/>
    <dgm:cxn modelId="{123CE4BF-481F-4F92-90C4-FE380DC3875C}" srcId="{5DA27817-CC29-48E8-9BFD-148E07713C98}" destId="{05A9BFDB-8F33-4AC8-AEC8-D5102BEF2A5B}" srcOrd="1" destOrd="0" parTransId="{52793CB3-3CD2-4752-8598-F9DE4ADC71BB}" sibTransId="{5456C302-A739-4C0F-8BAC-6011DBEEC115}"/>
    <dgm:cxn modelId="{F5E6A3C3-A97E-4142-AE50-E487D34E5AEF}" type="presOf" srcId="{A9AABE5D-A654-41E6-8E65-80894F31D834}" destId="{A10A354C-BC5F-4ED5-AF0F-4831F53315E6}" srcOrd="0" destOrd="0" presId="urn:microsoft.com/office/officeart/2005/8/layout/list1"/>
    <dgm:cxn modelId="{EBB4A7C4-F384-4CD6-ACD0-C53D654C6890}" type="presOf" srcId="{5DA27817-CC29-48E8-9BFD-148E07713C98}" destId="{BA1B9330-E94E-48B1-BB32-0C7A245BE1B3}" srcOrd="0" destOrd="0" presId="urn:microsoft.com/office/officeart/2005/8/layout/list1"/>
    <dgm:cxn modelId="{6CE19BCB-26E2-4FA3-A2E6-39BA72916B45}" type="presOf" srcId="{9B8CC63D-AB84-44F7-810D-DA4378801CBD}" destId="{FA8446C4-20B1-4AF1-8537-F22D257CB68E}" srcOrd="0" destOrd="0" presId="urn:microsoft.com/office/officeart/2005/8/layout/list1"/>
    <dgm:cxn modelId="{11061EFB-6879-409A-8999-6E78686C0DF8}" srcId="{5DA27817-CC29-48E8-9BFD-148E07713C98}" destId="{9F0743DC-5008-4194-87F2-7B93F51E2BFA}" srcOrd="0" destOrd="0" parTransId="{0568DF09-EA5F-4476-9B7D-CF4800BBD2AF}" sibTransId="{8432EED4-3DE4-46A8-A19A-1CD1A00AF726}"/>
    <dgm:cxn modelId="{04DEB4FF-6EA0-417B-8535-62F8AEBA470B}" type="presOf" srcId="{A9AABE5D-A654-41E6-8E65-80894F31D834}" destId="{16E2B064-40DA-4490-881D-4E39035B88D8}" srcOrd="1" destOrd="0" presId="urn:microsoft.com/office/officeart/2005/8/layout/list1"/>
    <dgm:cxn modelId="{159588EC-703C-4A52-BAE1-06D90F874590}" type="presParOf" srcId="{BA1B9330-E94E-48B1-BB32-0C7A245BE1B3}" destId="{4D69D96C-FAAA-4B57-87D7-B91D58B4608C}" srcOrd="0" destOrd="0" presId="urn:microsoft.com/office/officeart/2005/8/layout/list1"/>
    <dgm:cxn modelId="{662AAA63-8941-49C0-9601-3CC9CD351D42}" type="presParOf" srcId="{4D69D96C-FAAA-4B57-87D7-B91D58B4608C}" destId="{43EF974B-7E6F-4C63-8FA3-7E7D2441A165}" srcOrd="0" destOrd="0" presId="urn:microsoft.com/office/officeart/2005/8/layout/list1"/>
    <dgm:cxn modelId="{49EC1E1D-1EA8-487A-9D5E-4C60B15C1714}" type="presParOf" srcId="{4D69D96C-FAAA-4B57-87D7-B91D58B4608C}" destId="{4A9A8C79-A2AD-4783-AE8A-9AC1A0017840}" srcOrd="1" destOrd="0" presId="urn:microsoft.com/office/officeart/2005/8/layout/list1"/>
    <dgm:cxn modelId="{69EC4432-EC80-4368-A850-45F640C2C51D}" type="presParOf" srcId="{BA1B9330-E94E-48B1-BB32-0C7A245BE1B3}" destId="{9FEA8DED-3077-4920-86BA-192514031DCB}" srcOrd="1" destOrd="0" presId="urn:microsoft.com/office/officeart/2005/8/layout/list1"/>
    <dgm:cxn modelId="{7D2671DF-6F33-47BE-98B5-01E5E816356C}" type="presParOf" srcId="{BA1B9330-E94E-48B1-BB32-0C7A245BE1B3}" destId="{0C7266DA-AD77-483D-A17D-F7AF50C87890}" srcOrd="2" destOrd="0" presId="urn:microsoft.com/office/officeart/2005/8/layout/list1"/>
    <dgm:cxn modelId="{8CF56585-6BA6-42AB-A458-0D3CB36BB0A3}" type="presParOf" srcId="{BA1B9330-E94E-48B1-BB32-0C7A245BE1B3}" destId="{55EB973E-E6A0-4436-BF12-01AF3F2A933F}" srcOrd="3" destOrd="0" presId="urn:microsoft.com/office/officeart/2005/8/layout/list1"/>
    <dgm:cxn modelId="{8DA47FB4-F3D4-4532-A263-14C09F1AEDBE}" type="presParOf" srcId="{BA1B9330-E94E-48B1-BB32-0C7A245BE1B3}" destId="{0AAD4A8E-DF1A-45A0-A931-969FD68B4DF6}" srcOrd="4" destOrd="0" presId="urn:microsoft.com/office/officeart/2005/8/layout/list1"/>
    <dgm:cxn modelId="{ED88D299-2846-4D35-AB1B-3B83798CD696}" type="presParOf" srcId="{0AAD4A8E-DF1A-45A0-A931-969FD68B4DF6}" destId="{5B162805-A542-43F0-915E-0966FEAF5D14}" srcOrd="0" destOrd="0" presId="urn:microsoft.com/office/officeart/2005/8/layout/list1"/>
    <dgm:cxn modelId="{3CD0CAD0-4AAC-4247-BE79-B648593DCC82}" type="presParOf" srcId="{0AAD4A8E-DF1A-45A0-A931-969FD68B4DF6}" destId="{25829529-493B-4DBF-8E29-8F8C0A7CCDBE}" srcOrd="1" destOrd="0" presId="urn:microsoft.com/office/officeart/2005/8/layout/list1"/>
    <dgm:cxn modelId="{E9E68193-7DE5-4392-A36F-B4716CA86806}" type="presParOf" srcId="{BA1B9330-E94E-48B1-BB32-0C7A245BE1B3}" destId="{8E501789-F5AA-4088-A57F-FCF71A0DA379}" srcOrd="5" destOrd="0" presId="urn:microsoft.com/office/officeart/2005/8/layout/list1"/>
    <dgm:cxn modelId="{957EF76C-103B-49B8-8814-50EB5B9E5067}" type="presParOf" srcId="{BA1B9330-E94E-48B1-BB32-0C7A245BE1B3}" destId="{47C53D62-9063-4AAB-987C-F6B44C3FD46C}" srcOrd="6" destOrd="0" presId="urn:microsoft.com/office/officeart/2005/8/layout/list1"/>
    <dgm:cxn modelId="{020328F5-39EF-4886-AD70-FBEA919F4B90}" type="presParOf" srcId="{BA1B9330-E94E-48B1-BB32-0C7A245BE1B3}" destId="{977C2D50-4334-481A-903A-8B1F1DA0D4CF}" srcOrd="7" destOrd="0" presId="urn:microsoft.com/office/officeart/2005/8/layout/list1"/>
    <dgm:cxn modelId="{3A81E78C-BEE1-4BC6-8E7F-D8A6AA81332C}" type="presParOf" srcId="{BA1B9330-E94E-48B1-BB32-0C7A245BE1B3}" destId="{76118938-5B2B-4E0F-BDCE-FB68ECB9D185}" srcOrd="8" destOrd="0" presId="urn:microsoft.com/office/officeart/2005/8/layout/list1"/>
    <dgm:cxn modelId="{80A20570-304E-44E3-84A2-94B765CAB095}" type="presParOf" srcId="{76118938-5B2B-4E0F-BDCE-FB68ECB9D185}" destId="{FA8446C4-20B1-4AF1-8537-F22D257CB68E}" srcOrd="0" destOrd="0" presId="urn:microsoft.com/office/officeart/2005/8/layout/list1"/>
    <dgm:cxn modelId="{91D5C64F-49A5-4304-A026-B5BCAC7A1DA0}" type="presParOf" srcId="{76118938-5B2B-4E0F-BDCE-FB68ECB9D185}" destId="{679B8A73-4868-420D-BD41-C259AD351AFD}" srcOrd="1" destOrd="0" presId="urn:microsoft.com/office/officeart/2005/8/layout/list1"/>
    <dgm:cxn modelId="{9B983C3B-0243-45CE-9C0F-7E6255001F67}" type="presParOf" srcId="{BA1B9330-E94E-48B1-BB32-0C7A245BE1B3}" destId="{F275CACB-8D0F-48D8-B5E2-FFD6DE874F29}" srcOrd="9" destOrd="0" presId="urn:microsoft.com/office/officeart/2005/8/layout/list1"/>
    <dgm:cxn modelId="{BADC3D4A-4144-486E-AE67-7A433DA59B3E}" type="presParOf" srcId="{BA1B9330-E94E-48B1-BB32-0C7A245BE1B3}" destId="{00F0B282-5A7F-4F5B-A5BF-DF803E899AD0}" srcOrd="10" destOrd="0" presId="urn:microsoft.com/office/officeart/2005/8/layout/list1"/>
    <dgm:cxn modelId="{4A405D18-D39F-4525-8EFD-C89F14CC81C3}" type="presParOf" srcId="{BA1B9330-E94E-48B1-BB32-0C7A245BE1B3}" destId="{AF7681BE-0E83-4F8A-B23F-5659299B4054}" srcOrd="11" destOrd="0" presId="urn:microsoft.com/office/officeart/2005/8/layout/list1"/>
    <dgm:cxn modelId="{1DEBEE97-1B75-45B2-8517-9309B00F8070}" type="presParOf" srcId="{BA1B9330-E94E-48B1-BB32-0C7A245BE1B3}" destId="{58FD10E1-5B03-4509-BBF9-CE027225DBA2}" srcOrd="12" destOrd="0" presId="urn:microsoft.com/office/officeart/2005/8/layout/list1"/>
    <dgm:cxn modelId="{5453E661-5470-4488-8A8E-88BF206604A4}" type="presParOf" srcId="{58FD10E1-5B03-4509-BBF9-CE027225DBA2}" destId="{A10A354C-BC5F-4ED5-AF0F-4831F53315E6}" srcOrd="0" destOrd="0" presId="urn:microsoft.com/office/officeart/2005/8/layout/list1"/>
    <dgm:cxn modelId="{62B23C14-7939-47FD-A483-D5F0DC873987}" type="presParOf" srcId="{58FD10E1-5B03-4509-BBF9-CE027225DBA2}" destId="{16E2B064-40DA-4490-881D-4E39035B88D8}" srcOrd="1" destOrd="0" presId="urn:microsoft.com/office/officeart/2005/8/layout/list1"/>
    <dgm:cxn modelId="{659E29AC-A2E5-489E-B41B-8DA73B75F907}" type="presParOf" srcId="{BA1B9330-E94E-48B1-BB32-0C7A245BE1B3}" destId="{880DC36E-E1B6-46FB-8019-A4DFCA886C25}" srcOrd="13" destOrd="0" presId="urn:microsoft.com/office/officeart/2005/8/layout/list1"/>
    <dgm:cxn modelId="{B6AFB8C8-6EB1-46A7-830A-74C41C4F4526}" type="presParOf" srcId="{BA1B9330-E94E-48B1-BB32-0C7A245BE1B3}" destId="{18F0BEDA-DF74-4335-88C9-A2D81DF8AB0D}"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3367B-9388-4B40-8E0C-BC79D81EFE74}">
      <dsp:nvSpPr>
        <dsp:cNvPr id="0" name=""/>
        <dsp:cNvSpPr/>
      </dsp:nvSpPr>
      <dsp:spPr>
        <a:xfrm>
          <a:off x="0" y="147062"/>
          <a:ext cx="5175384" cy="10069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kern="1200" noProof="0"/>
            <a:t>1.Le bénéficiaire se procure l’annexe 1 via soit Internet, AS de la Mutuelle, Ergo et bandagiste.</a:t>
          </a:r>
        </a:p>
      </dsp:txBody>
      <dsp:txXfrm>
        <a:off x="49154" y="196216"/>
        <a:ext cx="5077076" cy="908623"/>
      </dsp:txXfrm>
    </dsp:sp>
    <dsp:sp modelId="{67E8CF94-EBF5-494D-A30A-A226776E8999}">
      <dsp:nvSpPr>
        <dsp:cNvPr id="0" name=""/>
        <dsp:cNvSpPr/>
      </dsp:nvSpPr>
      <dsp:spPr>
        <a:xfrm>
          <a:off x="0" y="1205833"/>
          <a:ext cx="5175384" cy="10069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kern="1200" noProof="0"/>
            <a:t>2.Le bénéficiaire va chez le médecin traitant avec l’annexe 1 pour la compléter.</a:t>
          </a:r>
        </a:p>
      </dsp:txBody>
      <dsp:txXfrm>
        <a:off x="49154" y="1254987"/>
        <a:ext cx="5077076" cy="908623"/>
      </dsp:txXfrm>
    </dsp:sp>
    <dsp:sp modelId="{E8D6313E-2086-4D7F-99CF-3E7913FBC1E8}">
      <dsp:nvSpPr>
        <dsp:cNvPr id="0" name=""/>
        <dsp:cNvSpPr/>
      </dsp:nvSpPr>
      <dsp:spPr>
        <a:xfrm>
          <a:off x="0" y="2264604"/>
          <a:ext cx="5175384" cy="10069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kern="1200" noProof="0"/>
            <a:t>3. Le bénéficiaire remet l’annexe 1 au bandagiste qui contrôle que tous les critères sont remplis et introduit une demande auprès du médecin-conseil.</a:t>
          </a:r>
        </a:p>
      </dsp:txBody>
      <dsp:txXfrm>
        <a:off x="49154" y="2313758"/>
        <a:ext cx="5077076" cy="908623"/>
      </dsp:txXfrm>
    </dsp:sp>
    <dsp:sp modelId="{96A9BFF4-5D70-46D5-BC17-1DE829EEA16E}">
      <dsp:nvSpPr>
        <dsp:cNvPr id="0" name=""/>
        <dsp:cNvSpPr/>
      </dsp:nvSpPr>
      <dsp:spPr>
        <a:xfrm>
          <a:off x="0" y="3323376"/>
          <a:ext cx="5175384" cy="10069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kern="1200" noProof="0"/>
            <a:t>4.Le médecin-conseil délivre l’accord et l’envoie au bandagiste.</a:t>
          </a:r>
        </a:p>
      </dsp:txBody>
      <dsp:txXfrm>
        <a:off x="49154" y="3372530"/>
        <a:ext cx="5077076" cy="908623"/>
      </dsp:txXfrm>
    </dsp:sp>
    <dsp:sp modelId="{5524CDC8-06B9-4D65-A8C5-0743D99E24A2}">
      <dsp:nvSpPr>
        <dsp:cNvPr id="0" name=""/>
        <dsp:cNvSpPr/>
      </dsp:nvSpPr>
      <dsp:spPr>
        <a:xfrm>
          <a:off x="0" y="4382147"/>
          <a:ext cx="5175384" cy="10069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kern="1200" noProof="0"/>
            <a:t>5.Le bandagiste délivre la voiturette au bénéficiaire.</a:t>
          </a:r>
        </a:p>
      </dsp:txBody>
      <dsp:txXfrm>
        <a:off x="49154" y="4431301"/>
        <a:ext cx="5077076" cy="908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266DA-AD77-483D-A17D-F7AF50C87890}">
      <dsp:nvSpPr>
        <dsp:cNvPr id="0" name=""/>
        <dsp:cNvSpPr/>
      </dsp:nvSpPr>
      <dsp:spPr>
        <a:xfrm>
          <a:off x="0" y="1349127"/>
          <a:ext cx="4718785"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8C79-A2AD-4783-AE8A-9AC1A0017840}">
      <dsp:nvSpPr>
        <dsp:cNvPr id="0" name=""/>
        <dsp:cNvSpPr/>
      </dsp:nvSpPr>
      <dsp:spPr>
        <a:xfrm>
          <a:off x="235939" y="935847"/>
          <a:ext cx="3303149"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1244600" rtl="0">
            <a:lnSpc>
              <a:spcPct val="90000"/>
            </a:lnSpc>
            <a:spcBef>
              <a:spcPct val="0"/>
            </a:spcBef>
            <a:spcAft>
              <a:spcPct val="35000"/>
            </a:spcAft>
            <a:buNone/>
          </a:pPr>
          <a:r>
            <a:rPr lang="fr-BE" sz="2800" kern="1200" noProof="0">
              <a:latin typeface="Calibri"/>
              <a:ea typeface="+mn-ea"/>
              <a:cs typeface="+mn-cs"/>
              <a:hlinkClick xmlns:r="http://schemas.openxmlformats.org/officeDocument/2006/relationships" r:id="" action="ppaction://hlinksldjump"/>
            </a:rPr>
            <a:t>Chaise percée</a:t>
          </a:r>
          <a:endParaRPr lang="fr-BE" sz="2800" kern="1200" noProof="0">
            <a:ea typeface="+mn-ea"/>
            <a:cs typeface="+mn-cs"/>
            <a:hlinkClick xmlns:r="http://schemas.openxmlformats.org/officeDocument/2006/relationships" r:id="" action="ppaction://hlinksldjump"/>
          </a:endParaRPr>
        </a:p>
      </dsp:txBody>
      <dsp:txXfrm>
        <a:off x="276288" y="976196"/>
        <a:ext cx="3222451" cy="745862"/>
      </dsp:txXfrm>
    </dsp:sp>
    <dsp:sp modelId="{47C53D62-9063-4AAB-987C-F6B44C3FD46C}">
      <dsp:nvSpPr>
        <dsp:cNvPr id="0" name=""/>
        <dsp:cNvSpPr/>
      </dsp:nvSpPr>
      <dsp:spPr>
        <a:xfrm>
          <a:off x="0" y="2619207"/>
          <a:ext cx="4718785"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29529-493B-4DBF-8E29-8F8C0A7CCDBE}">
      <dsp:nvSpPr>
        <dsp:cNvPr id="0" name=""/>
        <dsp:cNvSpPr/>
      </dsp:nvSpPr>
      <dsp:spPr>
        <a:xfrm>
          <a:off x="235939" y="2205927"/>
          <a:ext cx="3303149"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1244600" rtl="0">
            <a:lnSpc>
              <a:spcPct val="90000"/>
            </a:lnSpc>
            <a:spcBef>
              <a:spcPct val="0"/>
            </a:spcBef>
            <a:spcAft>
              <a:spcPct val="35000"/>
            </a:spcAft>
            <a:buNone/>
          </a:pPr>
          <a:r>
            <a:rPr lang="fr-BE" sz="2800" kern="1200" noProof="0">
              <a:latin typeface="Calibri"/>
              <a:ea typeface="+mn-ea"/>
              <a:cs typeface="+mn-cs"/>
              <a:hlinkClick xmlns:r="http://schemas.openxmlformats.org/officeDocument/2006/relationships" r:id="" action="ppaction://hlinksldjump"/>
            </a:rPr>
            <a:t>Forfait incontinence</a:t>
          </a:r>
        </a:p>
      </dsp:txBody>
      <dsp:txXfrm>
        <a:off x="276288" y="2246276"/>
        <a:ext cx="3222451" cy="745862"/>
      </dsp:txXfrm>
    </dsp:sp>
    <dsp:sp modelId="{00F0B282-5A7F-4F5B-A5BF-DF803E899AD0}">
      <dsp:nvSpPr>
        <dsp:cNvPr id="0" name=""/>
        <dsp:cNvSpPr/>
      </dsp:nvSpPr>
      <dsp:spPr>
        <a:xfrm>
          <a:off x="0" y="3889287"/>
          <a:ext cx="4718785"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B8A73-4868-420D-BD41-C259AD351AFD}">
      <dsp:nvSpPr>
        <dsp:cNvPr id="0" name=""/>
        <dsp:cNvSpPr/>
      </dsp:nvSpPr>
      <dsp:spPr>
        <a:xfrm>
          <a:off x="235939" y="3476007"/>
          <a:ext cx="3303149"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1244600" rtl="0">
            <a:lnSpc>
              <a:spcPct val="90000"/>
            </a:lnSpc>
            <a:spcBef>
              <a:spcPct val="0"/>
            </a:spcBef>
            <a:spcAft>
              <a:spcPct val="35000"/>
            </a:spcAft>
            <a:buNone/>
          </a:pPr>
          <a:r>
            <a:rPr lang="fr-BE" sz="2800" kern="1200" noProof="0">
              <a:latin typeface="Calibri"/>
              <a:ea typeface="+mn-ea"/>
              <a:cs typeface="+mn-cs"/>
              <a:hlinkClick xmlns:r="http://schemas.openxmlformats.org/officeDocument/2006/relationships" r:id="" action="ppaction://hlinksldjump"/>
            </a:rPr>
            <a:t>Langes et Alèses</a:t>
          </a:r>
        </a:p>
      </dsp:txBody>
      <dsp:txXfrm>
        <a:off x="276288" y="3516356"/>
        <a:ext cx="3222451" cy="745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266DA-AD77-483D-A17D-F7AF50C87890}">
      <dsp:nvSpPr>
        <dsp:cNvPr id="0" name=""/>
        <dsp:cNvSpPr/>
      </dsp:nvSpPr>
      <dsp:spPr>
        <a:xfrm>
          <a:off x="0" y="1197387"/>
          <a:ext cx="4718785" cy="781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8C79-A2AD-4783-AE8A-9AC1A0017840}">
      <dsp:nvSpPr>
        <dsp:cNvPr id="0" name=""/>
        <dsp:cNvSpPr/>
      </dsp:nvSpPr>
      <dsp:spPr>
        <a:xfrm>
          <a:off x="235939" y="739827"/>
          <a:ext cx="3303149" cy="9151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1377950" rtl="0">
            <a:lnSpc>
              <a:spcPct val="90000"/>
            </a:lnSpc>
            <a:spcBef>
              <a:spcPct val="0"/>
            </a:spcBef>
            <a:spcAft>
              <a:spcPct val="35000"/>
            </a:spcAft>
            <a:buNone/>
          </a:pPr>
          <a:r>
            <a:rPr lang="fr-BE" sz="3100" kern="1200" noProof="0">
              <a:latin typeface="Calibri"/>
              <a:ea typeface="+mn-ea"/>
              <a:cs typeface="+mn-cs"/>
              <a:hlinkClick xmlns:r="http://schemas.openxmlformats.org/officeDocument/2006/relationships" r:id="" action="ppaction://hlinksldjump"/>
            </a:rPr>
            <a:t>Tire-lait électrique</a:t>
          </a:r>
          <a:endParaRPr lang="fr-BE" sz="3100" kern="1200" noProof="0">
            <a:ea typeface="+mn-ea"/>
            <a:cs typeface="+mn-cs"/>
            <a:hlinkClick xmlns:r="http://schemas.openxmlformats.org/officeDocument/2006/relationships" r:id="" action="ppaction://hlinksldjump"/>
          </a:endParaRPr>
        </a:p>
      </dsp:txBody>
      <dsp:txXfrm>
        <a:off x="280611" y="784499"/>
        <a:ext cx="3213805" cy="825776"/>
      </dsp:txXfrm>
    </dsp:sp>
    <dsp:sp modelId="{47C53D62-9063-4AAB-987C-F6B44C3FD46C}">
      <dsp:nvSpPr>
        <dsp:cNvPr id="0" name=""/>
        <dsp:cNvSpPr/>
      </dsp:nvSpPr>
      <dsp:spPr>
        <a:xfrm>
          <a:off x="0" y="2603547"/>
          <a:ext cx="4718785" cy="781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29529-493B-4DBF-8E29-8F8C0A7CCDBE}">
      <dsp:nvSpPr>
        <dsp:cNvPr id="0" name=""/>
        <dsp:cNvSpPr/>
      </dsp:nvSpPr>
      <dsp:spPr>
        <a:xfrm>
          <a:off x="235939" y="2145987"/>
          <a:ext cx="3303149" cy="9151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1377950" rtl="0">
            <a:lnSpc>
              <a:spcPct val="90000"/>
            </a:lnSpc>
            <a:spcBef>
              <a:spcPct val="0"/>
            </a:spcBef>
            <a:spcAft>
              <a:spcPct val="35000"/>
            </a:spcAft>
            <a:buNone/>
          </a:pPr>
          <a:r>
            <a:rPr lang="fr-BE" sz="3100" kern="1200" noProof="0">
              <a:latin typeface="Calibri"/>
              <a:ea typeface="+mn-ea"/>
              <a:cs typeface="+mn-cs"/>
              <a:hlinkClick xmlns:r="http://schemas.openxmlformats.org/officeDocument/2006/relationships" r:id="" action="ppaction://hlinksldjump"/>
            </a:rPr>
            <a:t>Kit tire-lait</a:t>
          </a:r>
        </a:p>
      </dsp:txBody>
      <dsp:txXfrm>
        <a:off x="280611" y="2190659"/>
        <a:ext cx="3213805" cy="825776"/>
      </dsp:txXfrm>
    </dsp:sp>
    <dsp:sp modelId="{00F0B282-5A7F-4F5B-A5BF-DF803E899AD0}">
      <dsp:nvSpPr>
        <dsp:cNvPr id="0" name=""/>
        <dsp:cNvSpPr/>
      </dsp:nvSpPr>
      <dsp:spPr>
        <a:xfrm>
          <a:off x="0" y="4009707"/>
          <a:ext cx="4718785" cy="781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B8A73-4868-420D-BD41-C259AD351AFD}">
      <dsp:nvSpPr>
        <dsp:cNvPr id="0" name=""/>
        <dsp:cNvSpPr/>
      </dsp:nvSpPr>
      <dsp:spPr>
        <a:xfrm>
          <a:off x="235939" y="3552147"/>
          <a:ext cx="3303149" cy="9151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1377950" rtl="0">
            <a:lnSpc>
              <a:spcPct val="90000"/>
            </a:lnSpc>
            <a:spcBef>
              <a:spcPct val="0"/>
            </a:spcBef>
            <a:spcAft>
              <a:spcPct val="35000"/>
            </a:spcAft>
            <a:buNone/>
          </a:pPr>
          <a:r>
            <a:rPr lang="fr-BE" sz="3100" kern="1200" noProof="0">
              <a:latin typeface="Calibri"/>
              <a:ea typeface="+mn-ea"/>
              <a:cs typeface="+mn-cs"/>
              <a:hlinkClick xmlns:r="http://schemas.openxmlformats.org/officeDocument/2006/relationships" r:id="" action="ppaction://hlinksldjump"/>
            </a:rPr>
            <a:t>Pèse bébé</a:t>
          </a:r>
        </a:p>
      </dsp:txBody>
      <dsp:txXfrm>
        <a:off x="280611" y="3596819"/>
        <a:ext cx="3213805"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8CF94-EBF5-494D-A30A-A226776E8999}">
      <dsp:nvSpPr>
        <dsp:cNvPr id="0" name=""/>
        <dsp:cNvSpPr/>
      </dsp:nvSpPr>
      <dsp:spPr>
        <a:xfrm>
          <a:off x="0" y="75924"/>
          <a:ext cx="5206275"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BE" sz="1400" kern="1200" noProof="0"/>
            <a:t>1. Le bénéficiaire se procure l’annexe 1 via soit Internet, AS de la Mutuelle, Ergo et bandagiste.</a:t>
          </a:r>
          <a:r>
            <a:rPr lang="fr-BE" sz="1400" kern="1200" noProof="0">
              <a:solidFill>
                <a:srgbClr val="FFFFFF"/>
              </a:solidFill>
              <a:ea typeface="+mn-ea"/>
              <a:cs typeface="+mn-cs"/>
            </a:rPr>
            <a:t>.</a:t>
          </a:r>
        </a:p>
      </dsp:txBody>
      <dsp:txXfrm>
        <a:off x="38231" y="114155"/>
        <a:ext cx="5129813" cy="706706"/>
      </dsp:txXfrm>
    </dsp:sp>
    <dsp:sp modelId="{58F3122F-5CB3-4E04-8FC0-73BA7F9E95E8}">
      <dsp:nvSpPr>
        <dsp:cNvPr id="0" name=""/>
        <dsp:cNvSpPr/>
      </dsp:nvSpPr>
      <dsp:spPr>
        <a:xfrm>
          <a:off x="0" y="860125"/>
          <a:ext cx="5206275" cy="7831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BE" sz="1400" kern="1200" noProof="0"/>
            <a:t>2. Le bénéficiaire va chez le médecin traitant avec l’annexe 1 pour la compléter.</a:t>
          </a:r>
          <a:r>
            <a:rPr lang="fr-BE" sz="1400" kern="1200" noProof="0">
              <a:solidFill>
                <a:srgbClr val="FFFFFF"/>
              </a:solidFill>
              <a:ea typeface="+mn-ea"/>
              <a:cs typeface="+mn-cs"/>
            </a:rPr>
            <a:t>.</a:t>
          </a:r>
        </a:p>
      </dsp:txBody>
      <dsp:txXfrm>
        <a:off x="38231" y="898356"/>
        <a:ext cx="5129813" cy="706706"/>
      </dsp:txXfrm>
    </dsp:sp>
    <dsp:sp modelId="{E8D6313E-2086-4D7F-99CF-3E7913FBC1E8}">
      <dsp:nvSpPr>
        <dsp:cNvPr id="0" name=""/>
        <dsp:cNvSpPr/>
      </dsp:nvSpPr>
      <dsp:spPr>
        <a:xfrm>
          <a:off x="0" y="1722901"/>
          <a:ext cx="5206275" cy="7831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BE" sz="1400" kern="12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sp:txBody>
      <dsp:txXfrm>
        <a:off x="38231" y="1761132"/>
        <a:ext cx="5129813" cy="706706"/>
      </dsp:txXfrm>
    </dsp:sp>
    <dsp:sp modelId="{96A9BFF4-5D70-46D5-BC17-1DE829EEA16E}">
      <dsp:nvSpPr>
        <dsp:cNvPr id="0" name=""/>
        <dsp:cNvSpPr/>
      </dsp:nvSpPr>
      <dsp:spPr>
        <a:xfrm>
          <a:off x="0" y="2546390"/>
          <a:ext cx="5206275" cy="7831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fr-BE" sz="1400" kern="1200" noProof="0">
              <a:solidFill>
                <a:srgbClr val="FFFFFF"/>
              </a:solidFill>
              <a:ea typeface="+mn-ea"/>
              <a:cs typeface="+mn-cs"/>
            </a:rPr>
            <a:t>4. Le bénéficiaire se rend à la consultation et suite à celle-ci, l’équipe multidisciplinaire </a:t>
          </a:r>
          <a:r>
            <a:rPr lang="fr-BE" sz="1400" kern="1200" noProof="0">
              <a:solidFill>
                <a:srgbClr val="FFFFFF"/>
              </a:solidFill>
              <a:latin typeface="Calibri"/>
              <a:ea typeface="+mn-ea"/>
              <a:cs typeface="+mn-cs"/>
            </a:rPr>
            <a:t>envoie le</a:t>
          </a:r>
          <a:r>
            <a:rPr lang="fr-BE" sz="1400" kern="1200" noProof="0">
              <a:solidFill>
                <a:srgbClr val="FFFFFF"/>
              </a:solidFill>
              <a:ea typeface="+mn-ea"/>
              <a:cs typeface="+mn-cs"/>
            </a:rPr>
            <a:t> rapport au bandagiste.</a:t>
          </a:r>
        </a:p>
      </dsp:txBody>
      <dsp:txXfrm>
        <a:off x="38231" y="2584621"/>
        <a:ext cx="5129813" cy="706706"/>
      </dsp:txXfrm>
    </dsp:sp>
    <dsp:sp modelId="{5524CDC8-06B9-4D65-A8C5-0743D99E24A2}">
      <dsp:nvSpPr>
        <dsp:cNvPr id="0" name=""/>
        <dsp:cNvSpPr/>
      </dsp:nvSpPr>
      <dsp:spPr>
        <a:xfrm>
          <a:off x="0" y="3369879"/>
          <a:ext cx="5206275" cy="783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BE" sz="1400" kern="1200" noProof="0">
              <a:solidFill>
                <a:srgbClr val="FFFFFF"/>
              </a:solidFill>
              <a:ea typeface="+mn-ea"/>
              <a:cs typeface="+mn-cs"/>
            </a:rPr>
            <a:t>5. Le bandagiste introduit une demande auprès du médecin conseil.</a:t>
          </a:r>
        </a:p>
      </dsp:txBody>
      <dsp:txXfrm>
        <a:off x="38231" y="3408110"/>
        <a:ext cx="5129813" cy="706706"/>
      </dsp:txXfrm>
    </dsp:sp>
    <dsp:sp modelId="{C7DC7C50-C0E3-4ADC-B9E2-D88AD1181487}">
      <dsp:nvSpPr>
        <dsp:cNvPr id="0" name=""/>
        <dsp:cNvSpPr/>
      </dsp:nvSpPr>
      <dsp:spPr>
        <a:xfrm>
          <a:off x="0" y="4193368"/>
          <a:ext cx="5206275"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BE" sz="1400" kern="1200" noProof="0">
              <a:solidFill>
                <a:srgbClr val="FFFFFF"/>
              </a:solidFill>
              <a:ea typeface="+mn-ea"/>
              <a:cs typeface="+mn-cs"/>
            </a:rPr>
            <a:t>6. Le médecin-conseil </a:t>
          </a:r>
          <a:r>
            <a:rPr lang="fr-BE" sz="1400" kern="1200" noProof="0">
              <a:solidFill>
                <a:srgbClr val="FFFFFF"/>
              </a:solidFill>
              <a:latin typeface="Calibri"/>
              <a:ea typeface="+mn-ea"/>
              <a:cs typeface="+mn-cs"/>
            </a:rPr>
            <a:t>délivre</a:t>
          </a:r>
          <a:r>
            <a:rPr lang="fr-BE" sz="1400" kern="1200" noProof="0">
              <a:solidFill>
                <a:srgbClr val="FFFFFF"/>
              </a:solidFill>
              <a:ea typeface="+mn-ea"/>
              <a:cs typeface="+mn-cs"/>
            </a:rPr>
            <a:t> l’accord et l’envoie au bandagiste.</a:t>
          </a:r>
        </a:p>
      </dsp:txBody>
      <dsp:txXfrm>
        <a:off x="38231" y="4231599"/>
        <a:ext cx="5129813" cy="706706"/>
      </dsp:txXfrm>
    </dsp:sp>
    <dsp:sp modelId="{8D374DBE-097B-4A35-AEC9-E97C48565440}">
      <dsp:nvSpPr>
        <dsp:cNvPr id="0" name=""/>
        <dsp:cNvSpPr/>
      </dsp:nvSpPr>
      <dsp:spPr>
        <a:xfrm>
          <a:off x="0" y="5016856"/>
          <a:ext cx="5206275" cy="7831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BE" sz="1400" kern="1200" noProof="0">
              <a:solidFill>
                <a:srgbClr val="FFFFFF"/>
              </a:solidFill>
              <a:ea typeface="+mn-ea"/>
              <a:cs typeface="+mn-cs"/>
            </a:rPr>
            <a:t>7. Le bandagiste délivre la voiturette au bénéficiaire.</a:t>
          </a:r>
        </a:p>
      </dsp:txBody>
      <dsp:txXfrm>
        <a:off x="38231" y="5055087"/>
        <a:ext cx="5129813" cy="706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8CF94-EBF5-494D-A30A-A226776E8999}">
      <dsp:nvSpPr>
        <dsp:cNvPr id="0" name=""/>
        <dsp:cNvSpPr/>
      </dsp:nvSpPr>
      <dsp:spPr>
        <a:xfrm>
          <a:off x="0" y="110452"/>
          <a:ext cx="5175384" cy="7272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t>1. Le bénéficiaire se procure l’annexe 1 via soit Internet, AS de la Mutuelle, Ergo et bandagiste.</a:t>
          </a:r>
          <a:r>
            <a:rPr lang="fr-BE" sz="1300" kern="1200" noProof="0">
              <a:solidFill>
                <a:srgbClr val="FFFFFF"/>
              </a:solidFill>
              <a:ea typeface="+mn-ea"/>
              <a:cs typeface="+mn-cs"/>
            </a:rPr>
            <a:t>.</a:t>
          </a:r>
        </a:p>
      </dsp:txBody>
      <dsp:txXfrm>
        <a:off x="35500" y="145952"/>
        <a:ext cx="5104384" cy="656228"/>
      </dsp:txXfrm>
    </dsp:sp>
    <dsp:sp modelId="{58F3122F-5CB3-4E04-8FC0-73BA7F9E95E8}">
      <dsp:nvSpPr>
        <dsp:cNvPr id="0" name=""/>
        <dsp:cNvSpPr/>
      </dsp:nvSpPr>
      <dsp:spPr>
        <a:xfrm>
          <a:off x="0" y="838639"/>
          <a:ext cx="5175384" cy="727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t>2. Le bénéficiaire va chez le médecin traitant avec l’annexe 1 pour la compléter.</a:t>
          </a:r>
          <a:r>
            <a:rPr lang="fr-BE" sz="1300" kern="1200" noProof="0">
              <a:solidFill>
                <a:srgbClr val="FFFFFF"/>
              </a:solidFill>
              <a:ea typeface="+mn-ea"/>
              <a:cs typeface="+mn-cs"/>
            </a:rPr>
            <a:t>.</a:t>
          </a:r>
        </a:p>
      </dsp:txBody>
      <dsp:txXfrm>
        <a:off x="35500" y="874139"/>
        <a:ext cx="5104384" cy="656228"/>
      </dsp:txXfrm>
    </dsp:sp>
    <dsp:sp modelId="{E8D6313E-2086-4D7F-99CF-3E7913FBC1E8}">
      <dsp:nvSpPr>
        <dsp:cNvPr id="0" name=""/>
        <dsp:cNvSpPr/>
      </dsp:nvSpPr>
      <dsp:spPr>
        <a:xfrm>
          <a:off x="0" y="1639788"/>
          <a:ext cx="5175384" cy="7272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sp:txBody>
      <dsp:txXfrm>
        <a:off x="35500" y="1675288"/>
        <a:ext cx="5104384" cy="656228"/>
      </dsp:txXfrm>
    </dsp:sp>
    <dsp:sp modelId="{96A9BFF4-5D70-46D5-BC17-1DE829EEA16E}">
      <dsp:nvSpPr>
        <dsp:cNvPr id="0" name=""/>
        <dsp:cNvSpPr/>
      </dsp:nvSpPr>
      <dsp:spPr>
        <a:xfrm>
          <a:off x="0" y="2404456"/>
          <a:ext cx="5175384" cy="7272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fr-BE" sz="1300" kern="1200" noProof="0">
              <a:solidFill>
                <a:srgbClr val="FFFFFF"/>
              </a:solidFill>
              <a:ea typeface="+mn-ea"/>
              <a:cs typeface="+mn-cs"/>
            </a:rPr>
            <a:t>4. Le bénéficiaire se rend à la consultation et suite à celle-ci, l’équipe multidisciplinaire </a:t>
          </a:r>
          <a:r>
            <a:rPr lang="fr-BE" sz="1300" kern="1200" noProof="0">
              <a:solidFill>
                <a:srgbClr val="FFFFFF"/>
              </a:solidFill>
              <a:latin typeface="Calibri"/>
              <a:ea typeface="+mn-ea"/>
              <a:cs typeface="+mn-cs"/>
            </a:rPr>
            <a:t>envoie le</a:t>
          </a:r>
          <a:r>
            <a:rPr lang="fr-BE" sz="1300" kern="1200" noProof="0">
              <a:solidFill>
                <a:srgbClr val="FFFFFF"/>
              </a:solidFill>
              <a:ea typeface="+mn-ea"/>
              <a:cs typeface="+mn-cs"/>
            </a:rPr>
            <a:t> rapport au bandagiste.</a:t>
          </a:r>
        </a:p>
      </dsp:txBody>
      <dsp:txXfrm>
        <a:off x="35500" y="2439956"/>
        <a:ext cx="5104384" cy="656228"/>
      </dsp:txXfrm>
    </dsp:sp>
    <dsp:sp modelId="{5524CDC8-06B9-4D65-A8C5-0743D99E24A2}">
      <dsp:nvSpPr>
        <dsp:cNvPr id="0" name=""/>
        <dsp:cNvSpPr/>
      </dsp:nvSpPr>
      <dsp:spPr>
        <a:xfrm>
          <a:off x="0" y="3169124"/>
          <a:ext cx="5175384" cy="7272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5. Le bandagiste introduit une demande auprès du médecin conseil.</a:t>
          </a:r>
        </a:p>
      </dsp:txBody>
      <dsp:txXfrm>
        <a:off x="35500" y="3204624"/>
        <a:ext cx="5104384" cy="656228"/>
      </dsp:txXfrm>
    </dsp:sp>
    <dsp:sp modelId="{C7DC7C50-C0E3-4ADC-B9E2-D88AD1181487}">
      <dsp:nvSpPr>
        <dsp:cNvPr id="0" name=""/>
        <dsp:cNvSpPr/>
      </dsp:nvSpPr>
      <dsp:spPr>
        <a:xfrm>
          <a:off x="0" y="3933792"/>
          <a:ext cx="5175384" cy="7272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6. Le médecin-conseil </a:t>
          </a:r>
          <a:r>
            <a:rPr lang="fr-BE" sz="1300" kern="1200" noProof="0">
              <a:solidFill>
                <a:srgbClr val="FFFFFF"/>
              </a:solidFill>
              <a:latin typeface="Calibri"/>
              <a:ea typeface="+mn-ea"/>
              <a:cs typeface="+mn-cs"/>
            </a:rPr>
            <a:t>délivre</a:t>
          </a:r>
          <a:r>
            <a:rPr lang="fr-BE" sz="1300" kern="1200" noProof="0">
              <a:solidFill>
                <a:srgbClr val="FFFFFF"/>
              </a:solidFill>
              <a:ea typeface="+mn-ea"/>
              <a:cs typeface="+mn-cs"/>
            </a:rPr>
            <a:t> l’accord et l’envoie au bandagiste.</a:t>
          </a:r>
        </a:p>
      </dsp:txBody>
      <dsp:txXfrm>
        <a:off x="35500" y="3969292"/>
        <a:ext cx="5104384" cy="656228"/>
      </dsp:txXfrm>
    </dsp:sp>
    <dsp:sp modelId="{8D374DBE-097B-4A35-AEC9-E97C48565440}">
      <dsp:nvSpPr>
        <dsp:cNvPr id="0" name=""/>
        <dsp:cNvSpPr/>
      </dsp:nvSpPr>
      <dsp:spPr>
        <a:xfrm>
          <a:off x="0" y="4698460"/>
          <a:ext cx="5175384" cy="727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7. Le bandagiste délivre la voiturette au bénéficiaire.</a:t>
          </a:r>
        </a:p>
      </dsp:txBody>
      <dsp:txXfrm>
        <a:off x="35500" y="4733960"/>
        <a:ext cx="5104384" cy="656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8CF94-EBF5-494D-A30A-A226776E8999}">
      <dsp:nvSpPr>
        <dsp:cNvPr id="0" name=""/>
        <dsp:cNvSpPr/>
      </dsp:nvSpPr>
      <dsp:spPr>
        <a:xfrm>
          <a:off x="0" y="110452"/>
          <a:ext cx="5175384" cy="7272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t>1. Le bénéficiaire se procure l’annexe 1 via soit Internet, AS de la Mutuelle, Ergo et bandagiste.</a:t>
          </a:r>
          <a:r>
            <a:rPr lang="fr-BE" sz="1300" kern="1200" noProof="0">
              <a:solidFill>
                <a:srgbClr val="FFFFFF"/>
              </a:solidFill>
              <a:ea typeface="+mn-ea"/>
              <a:cs typeface="+mn-cs"/>
            </a:rPr>
            <a:t>.</a:t>
          </a:r>
        </a:p>
      </dsp:txBody>
      <dsp:txXfrm>
        <a:off x="35500" y="145952"/>
        <a:ext cx="5104384" cy="656228"/>
      </dsp:txXfrm>
    </dsp:sp>
    <dsp:sp modelId="{58F3122F-5CB3-4E04-8FC0-73BA7F9E95E8}">
      <dsp:nvSpPr>
        <dsp:cNvPr id="0" name=""/>
        <dsp:cNvSpPr/>
      </dsp:nvSpPr>
      <dsp:spPr>
        <a:xfrm>
          <a:off x="0" y="838639"/>
          <a:ext cx="5175384" cy="727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t>2. Le bénéficiaire va chez le médecin traitant avec l’annexe 1 pour la compléter.</a:t>
          </a:r>
          <a:r>
            <a:rPr lang="fr-BE" sz="1300" kern="1200" noProof="0">
              <a:solidFill>
                <a:srgbClr val="FFFFFF"/>
              </a:solidFill>
              <a:ea typeface="+mn-ea"/>
              <a:cs typeface="+mn-cs"/>
            </a:rPr>
            <a:t>.</a:t>
          </a:r>
        </a:p>
      </dsp:txBody>
      <dsp:txXfrm>
        <a:off x="35500" y="874139"/>
        <a:ext cx="5104384" cy="656228"/>
      </dsp:txXfrm>
    </dsp:sp>
    <dsp:sp modelId="{E8D6313E-2086-4D7F-99CF-3E7913FBC1E8}">
      <dsp:nvSpPr>
        <dsp:cNvPr id="0" name=""/>
        <dsp:cNvSpPr/>
      </dsp:nvSpPr>
      <dsp:spPr>
        <a:xfrm>
          <a:off x="0" y="1639788"/>
          <a:ext cx="5175384" cy="7272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sp:txBody>
      <dsp:txXfrm>
        <a:off x="35500" y="1675288"/>
        <a:ext cx="5104384" cy="656228"/>
      </dsp:txXfrm>
    </dsp:sp>
    <dsp:sp modelId="{96A9BFF4-5D70-46D5-BC17-1DE829EEA16E}">
      <dsp:nvSpPr>
        <dsp:cNvPr id="0" name=""/>
        <dsp:cNvSpPr/>
      </dsp:nvSpPr>
      <dsp:spPr>
        <a:xfrm>
          <a:off x="0" y="2404456"/>
          <a:ext cx="5175384" cy="7272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fr-BE" sz="1300" kern="1200" noProof="0">
              <a:solidFill>
                <a:srgbClr val="FFFFFF"/>
              </a:solidFill>
              <a:ea typeface="+mn-ea"/>
              <a:cs typeface="+mn-cs"/>
            </a:rPr>
            <a:t>4. Le bénéficiaire se rend à la consultation et suite à celle-ci, l’équipe multidisciplinaire </a:t>
          </a:r>
          <a:r>
            <a:rPr lang="fr-BE" sz="1300" kern="1200" noProof="0">
              <a:solidFill>
                <a:srgbClr val="FFFFFF"/>
              </a:solidFill>
              <a:latin typeface="Calibri"/>
              <a:ea typeface="+mn-ea"/>
              <a:cs typeface="+mn-cs"/>
            </a:rPr>
            <a:t>envoie le</a:t>
          </a:r>
          <a:r>
            <a:rPr lang="fr-BE" sz="1300" kern="1200" noProof="0">
              <a:solidFill>
                <a:srgbClr val="FFFFFF"/>
              </a:solidFill>
              <a:ea typeface="+mn-ea"/>
              <a:cs typeface="+mn-cs"/>
            </a:rPr>
            <a:t> rapport au bandagiste.</a:t>
          </a:r>
        </a:p>
      </dsp:txBody>
      <dsp:txXfrm>
        <a:off x="35500" y="2439956"/>
        <a:ext cx="5104384" cy="656228"/>
      </dsp:txXfrm>
    </dsp:sp>
    <dsp:sp modelId="{5524CDC8-06B9-4D65-A8C5-0743D99E24A2}">
      <dsp:nvSpPr>
        <dsp:cNvPr id="0" name=""/>
        <dsp:cNvSpPr/>
      </dsp:nvSpPr>
      <dsp:spPr>
        <a:xfrm>
          <a:off x="0" y="3169124"/>
          <a:ext cx="5175384" cy="7272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5. Le bandagiste introduit une demande auprès du médecin conseil.</a:t>
          </a:r>
        </a:p>
      </dsp:txBody>
      <dsp:txXfrm>
        <a:off x="35500" y="3204624"/>
        <a:ext cx="5104384" cy="656228"/>
      </dsp:txXfrm>
    </dsp:sp>
    <dsp:sp modelId="{C7DC7C50-C0E3-4ADC-B9E2-D88AD1181487}">
      <dsp:nvSpPr>
        <dsp:cNvPr id="0" name=""/>
        <dsp:cNvSpPr/>
      </dsp:nvSpPr>
      <dsp:spPr>
        <a:xfrm>
          <a:off x="0" y="3933792"/>
          <a:ext cx="5175384" cy="7272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6. Le médecin-conseil </a:t>
          </a:r>
          <a:r>
            <a:rPr lang="fr-BE" sz="1300" kern="1200" noProof="0">
              <a:solidFill>
                <a:srgbClr val="FFFFFF"/>
              </a:solidFill>
              <a:latin typeface="Calibri"/>
              <a:ea typeface="+mn-ea"/>
              <a:cs typeface="+mn-cs"/>
            </a:rPr>
            <a:t>délivre</a:t>
          </a:r>
          <a:r>
            <a:rPr lang="fr-BE" sz="1300" kern="1200" noProof="0">
              <a:solidFill>
                <a:srgbClr val="FFFFFF"/>
              </a:solidFill>
              <a:ea typeface="+mn-ea"/>
              <a:cs typeface="+mn-cs"/>
            </a:rPr>
            <a:t> l’accord et l’envoie au bandagiste.</a:t>
          </a:r>
        </a:p>
      </dsp:txBody>
      <dsp:txXfrm>
        <a:off x="35500" y="3969292"/>
        <a:ext cx="5104384" cy="656228"/>
      </dsp:txXfrm>
    </dsp:sp>
    <dsp:sp modelId="{8D374DBE-097B-4A35-AEC9-E97C48565440}">
      <dsp:nvSpPr>
        <dsp:cNvPr id="0" name=""/>
        <dsp:cNvSpPr/>
      </dsp:nvSpPr>
      <dsp:spPr>
        <a:xfrm>
          <a:off x="0" y="4698460"/>
          <a:ext cx="5175384" cy="727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7. Le bandagiste délivre la voiturette au bénéficiaire.</a:t>
          </a:r>
        </a:p>
      </dsp:txBody>
      <dsp:txXfrm>
        <a:off x="35500" y="4733960"/>
        <a:ext cx="5104384" cy="656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8CF94-EBF5-494D-A30A-A226776E8999}">
      <dsp:nvSpPr>
        <dsp:cNvPr id="0" name=""/>
        <dsp:cNvSpPr/>
      </dsp:nvSpPr>
      <dsp:spPr>
        <a:xfrm>
          <a:off x="0" y="110452"/>
          <a:ext cx="5175384" cy="7272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t>1. Le bénéficiaire se procure l’annexe 1 via soit Internet, AS de la Mutuelle, Ergo et bandagiste.</a:t>
          </a:r>
          <a:r>
            <a:rPr lang="fr-BE" sz="1300" kern="1200" noProof="0">
              <a:solidFill>
                <a:srgbClr val="FFFFFF"/>
              </a:solidFill>
              <a:ea typeface="+mn-ea"/>
              <a:cs typeface="+mn-cs"/>
            </a:rPr>
            <a:t>.</a:t>
          </a:r>
        </a:p>
      </dsp:txBody>
      <dsp:txXfrm>
        <a:off x="35500" y="145952"/>
        <a:ext cx="5104384" cy="656228"/>
      </dsp:txXfrm>
    </dsp:sp>
    <dsp:sp modelId="{58F3122F-5CB3-4E04-8FC0-73BA7F9E95E8}">
      <dsp:nvSpPr>
        <dsp:cNvPr id="0" name=""/>
        <dsp:cNvSpPr/>
      </dsp:nvSpPr>
      <dsp:spPr>
        <a:xfrm>
          <a:off x="0" y="838639"/>
          <a:ext cx="5175384" cy="727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t>2. Le bénéficiaire va chez le médecin traitant avec l’annexe 1 pour la compléter.</a:t>
          </a:r>
          <a:r>
            <a:rPr lang="fr-BE" sz="1300" kern="1200" noProof="0">
              <a:solidFill>
                <a:srgbClr val="FFFFFF"/>
              </a:solidFill>
              <a:ea typeface="+mn-ea"/>
              <a:cs typeface="+mn-cs"/>
            </a:rPr>
            <a:t>.</a:t>
          </a:r>
        </a:p>
      </dsp:txBody>
      <dsp:txXfrm>
        <a:off x="35500" y="874139"/>
        <a:ext cx="5104384" cy="656228"/>
      </dsp:txXfrm>
    </dsp:sp>
    <dsp:sp modelId="{E8D6313E-2086-4D7F-99CF-3E7913FBC1E8}">
      <dsp:nvSpPr>
        <dsp:cNvPr id="0" name=""/>
        <dsp:cNvSpPr/>
      </dsp:nvSpPr>
      <dsp:spPr>
        <a:xfrm>
          <a:off x="0" y="1639788"/>
          <a:ext cx="5175384" cy="7272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3. Le bénéficiaire remet l’annexe 1 au bandagiste* qui contrôle que tous les critères sont remplis. Le bandagiste prend rendez-vous pour le bénéficiaire avec une équipe multidisciplinaire.</a:t>
          </a:r>
        </a:p>
      </dsp:txBody>
      <dsp:txXfrm>
        <a:off x="35500" y="1675288"/>
        <a:ext cx="5104384" cy="656228"/>
      </dsp:txXfrm>
    </dsp:sp>
    <dsp:sp modelId="{96A9BFF4-5D70-46D5-BC17-1DE829EEA16E}">
      <dsp:nvSpPr>
        <dsp:cNvPr id="0" name=""/>
        <dsp:cNvSpPr/>
      </dsp:nvSpPr>
      <dsp:spPr>
        <a:xfrm>
          <a:off x="0" y="2404456"/>
          <a:ext cx="5175384" cy="7272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fr-BE" sz="1300" kern="1200" noProof="0">
              <a:solidFill>
                <a:srgbClr val="FFFFFF"/>
              </a:solidFill>
              <a:ea typeface="+mn-ea"/>
              <a:cs typeface="+mn-cs"/>
            </a:rPr>
            <a:t>4. Le bénéficiaire se rend à la consultation et suite à celle-ci, l’équipe multidisciplinaire </a:t>
          </a:r>
          <a:r>
            <a:rPr lang="fr-BE" sz="1300" kern="1200" noProof="0">
              <a:solidFill>
                <a:srgbClr val="FFFFFF"/>
              </a:solidFill>
              <a:latin typeface="Calibri"/>
              <a:ea typeface="+mn-ea"/>
              <a:cs typeface="+mn-cs"/>
            </a:rPr>
            <a:t>envoie le</a:t>
          </a:r>
          <a:r>
            <a:rPr lang="fr-BE" sz="1300" kern="1200" noProof="0">
              <a:solidFill>
                <a:srgbClr val="FFFFFF"/>
              </a:solidFill>
              <a:ea typeface="+mn-ea"/>
              <a:cs typeface="+mn-cs"/>
            </a:rPr>
            <a:t> rapport au bandagiste.</a:t>
          </a:r>
        </a:p>
      </dsp:txBody>
      <dsp:txXfrm>
        <a:off x="35500" y="2439956"/>
        <a:ext cx="5104384" cy="656228"/>
      </dsp:txXfrm>
    </dsp:sp>
    <dsp:sp modelId="{5524CDC8-06B9-4D65-A8C5-0743D99E24A2}">
      <dsp:nvSpPr>
        <dsp:cNvPr id="0" name=""/>
        <dsp:cNvSpPr/>
      </dsp:nvSpPr>
      <dsp:spPr>
        <a:xfrm>
          <a:off x="0" y="3169124"/>
          <a:ext cx="5175384" cy="7272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5. Le bandagiste introduit une demande auprès du médecin conseil.</a:t>
          </a:r>
        </a:p>
      </dsp:txBody>
      <dsp:txXfrm>
        <a:off x="35500" y="3204624"/>
        <a:ext cx="5104384" cy="656228"/>
      </dsp:txXfrm>
    </dsp:sp>
    <dsp:sp modelId="{C7DC7C50-C0E3-4ADC-B9E2-D88AD1181487}">
      <dsp:nvSpPr>
        <dsp:cNvPr id="0" name=""/>
        <dsp:cNvSpPr/>
      </dsp:nvSpPr>
      <dsp:spPr>
        <a:xfrm>
          <a:off x="0" y="3933792"/>
          <a:ext cx="5175384" cy="7272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6. Le médecin-conseil </a:t>
          </a:r>
          <a:r>
            <a:rPr lang="fr-BE" sz="1300" kern="1200" noProof="0">
              <a:solidFill>
                <a:srgbClr val="FFFFFF"/>
              </a:solidFill>
              <a:latin typeface="Calibri"/>
              <a:ea typeface="+mn-ea"/>
              <a:cs typeface="+mn-cs"/>
            </a:rPr>
            <a:t>délivre</a:t>
          </a:r>
          <a:r>
            <a:rPr lang="fr-BE" sz="1300" kern="1200" noProof="0">
              <a:solidFill>
                <a:srgbClr val="FFFFFF"/>
              </a:solidFill>
              <a:ea typeface="+mn-ea"/>
              <a:cs typeface="+mn-cs"/>
            </a:rPr>
            <a:t> l’accord et l’envoie au bandagiste.</a:t>
          </a:r>
        </a:p>
      </dsp:txBody>
      <dsp:txXfrm>
        <a:off x="35500" y="3969292"/>
        <a:ext cx="5104384" cy="656228"/>
      </dsp:txXfrm>
    </dsp:sp>
    <dsp:sp modelId="{8D374DBE-097B-4A35-AEC9-E97C48565440}">
      <dsp:nvSpPr>
        <dsp:cNvPr id="0" name=""/>
        <dsp:cNvSpPr/>
      </dsp:nvSpPr>
      <dsp:spPr>
        <a:xfrm>
          <a:off x="0" y="4698460"/>
          <a:ext cx="5175384" cy="727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BE" sz="1300" kern="1200" noProof="0">
              <a:solidFill>
                <a:srgbClr val="FFFFFF"/>
              </a:solidFill>
              <a:ea typeface="+mn-ea"/>
              <a:cs typeface="+mn-cs"/>
            </a:rPr>
            <a:t>7. Le bandagiste délivre la voiturette au bénéficiaire.</a:t>
          </a:r>
        </a:p>
      </dsp:txBody>
      <dsp:txXfrm>
        <a:off x="35500" y="4733960"/>
        <a:ext cx="5104384" cy="656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FC313-BFD7-4841-BFC8-EC5B6283B279}">
      <dsp:nvSpPr>
        <dsp:cNvPr id="0" name=""/>
        <dsp:cNvSpPr/>
      </dsp:nvSpPr>
      <dsp:spPr>
        <a:xfrm>
          <a:off x="0" y="413829"/>
          <a:ext cx="3917060" cy="630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1441B2-7EDB-4B84-8C82-BDCF87AEE529}">
      <dsp:nvSpPr>
        <dsp:cNvPr id="0" name=""/>
        <dsp:cNvSpPr/>
      </dsp:nvSpPr>
      <dsp:spPr>
        <a:xfrm>
          <a:off x="195853" y="44829"/>
          <a:ext cx="2741942" cy="73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39" tIns="0" rIns="103639" bIns="0" numCol="1" spcCol="1270" anchor="ctr" anchorCtr="0">
          <a:noAutofit/>
        </a:bodyPr>
        <a:lstStyle/>
        <a:p>
          <a:pPr marL="0" lvl="0" indent="0" algn="l" defTabSz="1111250">
            <a:lnSpc>
              <a:spcPct val="90000"/>
            </a:lnSpc>
            <a:spcBef>
              <a:spcPct val="0"/>
            </a:spcBef>
            <a:spcAft>
              <a:spcPct val="35000"/>
            </a:spcAft>
            <a:buNone/>
          </a:pPr>
          <a:r>
            <a:rPr lang="fr-BE" sz="2500" kern="1200" noProof="0">
              <a:hlinkClick xmlns:r="http://schemas.openxmlformats.org/officeDocument/2006/relationships" r:id="" action="ppaction://hlinksldjump"/>
            </a:rPr>
            <a:t>Aérosol</a:t>
          </a:r>
        </a:p>
      </dsp:txBody>
      <dsp:txXfrm>
        <a:off x="231879" y="80855"/>
        <a:ext cx="2669890" cy="665948"/>
      </dsp:txXfrm>
    </dsp:sp>
    <dsp:sp modelId="{9DAFBC3B-3B2F-4677-928F-DA82B2A516E8}">
      <dsp:nvSpPr>
        <dsp:cNvPr id="0" name=""/>
        <dsp:cNvSpPr/>
      </dsp:nvSpPr>
      <dsp:spPr>
        <a:xfrm>
          <a:off x="0" y="1547829"/>
          <a:ext cx="3917060" cy="630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D06DB-B2B0-4AB9-BBDF-FCABD1EC4D95}">
      <dsp:nvSpPr>
        <dsp:cNvPr id="0" name=""/>
        <dsp:cNvSpPr/>
      </dsp:nvSpPr>
      <dsp:spPr>
        <a:xfrm>
          <a:off x="195853" y="1178829"/>
          <a:ext cx="2741942" cy="73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39" tIns="0" rIns="103639" bIns="0" numCol="1" spcCol="1270" anchor="ctr" anchorCtr="0">
          <a:noAutofit/>
        </a:bodyPr>
        <a:lstStyle/>
        <a:p>
          <a:pPr marL="0" lvl="0" indent="0" algn="l" defTabSz="1111250">
            <a:lnSpc>
              <a:spcPct val="90000"/>
            </a:lnSpc>
            <a:spcBef>
              <a:spcPct val="0"/>
            </a:spcBef>
            <a:spcAft>
              <a:spcPct val="35000"/>
            </a:spcAft>
            <a:buNone/>
          </a:pPr>
          <a:r>
            <a:rPr lang="fr-BE" sz="2500" kern="1200" noProof="0">
              <a:hlinkClick xmlns:r="http://schemas.openxmlformats.org/officeDocument/2006/relationships" r:id="" action="ppaction://hlinksldjump"/>
            </a:rPr>
            <a:t>Masque</a:t>
          </a:r>
        </a:p>
      </dsp:txBody>
      <dsp:txXfrm>
        <a:off x="231879" y="1214855"/>
        <a:ext cx="2669890" cy="665948"/>
      </dsp:txXfrm>
    </dsp:sp>
    <dsp:sp modelId="{E0623B94-3ED7-4FE3-8747-DEF262A35FBF}">
      <dsp:nvSpPr>
        <dsp:cNvPr id="0" name=""/>
        <dsp:cNvSpPr/>
      </dsp:nvSpPr>
      <dsp:spPr>
        <a:xfrm>
          <a:off x="0" y="2681829"/>
          <a:ext cx="3917060" cy="630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521CE-8DEB-480E-8469-10EDDAB74608}">
      <dsp:nvSpPr>
        <dsp:cNvPr id="0" name=""/>
        <dsp:cNvSpPr/>
      </dsp:nvSpPr>
      <dsp:spPr>
        <a:xfrm>
          <a:off x="195853" y="2312829"/>
          <a:ext cx="2741942" cy="73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39" tIns="0" rIns="103639" bIns="0" numCol="1" spcCol="1270" anchor="ctr" anchorCtr="0">
          <a:noAutofit/>
        </a:bodyPr>
        <a:lstStyle/>
        <a:p>
          <a:pPr marL="0" lvl="0" indent="0" algn="l" defTabSz="1111250">
            <a:lnSpc>
              <a:spcPct val="90000"/>
            </a:lnSpc>
            <a:spcBef>
              <a:spcPct val="0"/>
            </a:spcBef>
            <a:spcAft>
              <a:spcPct val="35000"/>
            </a:spcAft>
            <a:buNone/>
          </a:pPr>
          <a:r>
            <a:rPr lang="fr-BE" sz="2500" kern="1200" noProof="0">
              <a:hlinkClick xmlns:r="http://schemas.openxmlformats.org/officeDocument/2006/relationships" r:id="" action="ppaction://hlinksldjump"/>
            </a:rPr>
            <a:t>Oxygénothérapie</a:t>
          </a:r>
        </a:p>
      </dsp:txBody>
      <dsp:txXfrm>
        <a:off x="231879" y="2348855"/>
        <a:ext cx="2669890" cy="665948"/>
      </dsp:txXfrm>
    </dsp:sp>
    <dsp:sp modelId="{3A88CEB0-F213-4B5F-99FB-1DCB56FA38EA}">
      <dsp:nvSpPr>
        <dsp:cNvPr id="0" name=""/>
        <dsp:cNvSpPr/>
      </dsp:nvSpPr>
      <dsp:spPr>
        <a:xfrm>
          <a:off x="0" y="3815829"/>
          <a:ext cx="3917060" cy="630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F6C1D-D9EC-4A3C-8D89-C5CF5D860EF8}">
      <dsp:nvSpPr>
        <dsp:cNvPr id="0" name=""/>
        <dsp:cNvSpPr/>
      </dsp:nvSpPr>
      <dsp:spPr>
        <a:xfrm>
          <a:off x="195853" y="3446829"/>
          <a:ext cx="2741942" cy="73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39" tIns="0" rIns="103639" bIns="0" numCol="1" spcCol="1270" anchor="ctr" anchorCtr="0">
          <a:noAutofit/>
        </a:bodyPr>
        <a:lstStyle/>
        <a:p>
          <a:pPr marL="0" lvl="0" indent="0" algn="l" defTabSz="1111250">
            <a:lnSpc>
              <a:spcPct val="90000"/>
            </a:lnSpc>
            <a:spcBef>
              <a:spcPct val="0"/>
            </a:spcBef>
            <a:spcAft>
              <a:spcPct val="35000"/>
            </a:spcAft>
            <a:buNone/>
          </a:pPr>
          <a:r>
            <a:rPr lang="fr-BE" sz="2500" kern="1200" noProof="0">
              <a:hlinkClick xmlns:r="http://schemas.openxmlformats.org/officeDocument/2006/relationships" r:id="" action="ppaction://hlinksldjump"/>
            </a:rPr>
            <a:t>CPAP</a:t>
          </a:r>
        </a:p>
      </dsp:txBody>
      <dsp:txXfrm>
        <a:off x="231879" y="3482855"/>
        <a:ext cx="2669890"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7B3D1-E640-4641-963E-C2A948798E06}">
      <dsp:nvSpPr>
        <dsp:cNvPr id="0" name=""/>
        <dsp:cNvSpPr/>
      </dsp:nvSpPr>
      <dsp:spPr>
        <a:xfrm>
          <a:off x="82970" y="0"/>
          <a:ext cx="7109686" cy="5848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BE" sz="1500" kern="1200" noProof="0"/>
            <a:t>Le bénéficiaire va chez le pneumologue.</a:t>
          </a:r>
        </a:p>
      </dsp:txBody>
      <dsp:txXfrm>
        <a:off x="100100" y="17130"/>
        <a:ext cx="6429153" cy="550602"/>
      </dsp:txXfrm>
    </dsp:sp>
    <dsp:sp modelId="{4E3335A0-6CB5-4DA6-BF58-B93ECED58692}">
      <dsp:nvSpPr>
        <dsp:cNvPr id="0" name=""/>
        <dsp:cNvSpPr/>
      </dsp:nvSpPr>
      <dsp:spPr>
        <a:xfrm>
          <a:off x="595436" y="691201"/>
          <a:ext cx="7109686" cy="5848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fr-BE" sz="1500" kern="1200" noProof="0"/>
            <a:t>Le pneumologue réalise un test</a:t>
          </a:r>
          <a:r>
            <a:rPr lang="fr-BE" sz="1500" kern="1200" noProof="0">
              <a:latin typeface="Calibri"/>
            </a:rPr>
            <a:t> à</a:t>
          </a:r>
          <a:r>
            <a:rPr lang="fr-BE" sz="1500" kern="1200" noProof="0"/>
            <a:t> la sueur et renvoie la demande et la prescription, à la mutuelle.</a:t>
          </a:r>
        </a:p>
      </dsp:txBody>
      <dsp:txXfrm>
        <a:off x="612566" y="708331"/>
        <a:ext cx="6099829" cy="550602"/>
      </dsp:txXfrm>
    </dsp:sp>
    <dsp:sp modelId="{E34BB5B6-8A45-4D07-A7DA-8DBFE9D5A3BB}">
      <dsp:nvSpPr>
        <dsp:cNvPr id="0" name=""/>
        <dsp:cNvSpPr/>
      </dsp:nvSpPr>
      <dsp:spPr>
        <a:xfrm>
          <a:off x="1181985" y="1382402"/>
          <a:ext cx="7109686" cy="5848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BE" sz="1500" kern="1200" noProof="0"/>
            <a:t>Le médecin-conseil </a:t>
          </a:r>
          <a:r>
            <a:rPr lang="fr-BE" sz="1500" kern="1200" noProof="0">
              <a:latin typeface="Calibri"/>
            </a:rPr>
            <a:t>délivre</a:t>
          </a:r>
          <a:r>
            <a:rPr lang="fr-BE" sz="1500" kern="1200" noProof="0"/>
            <a:t> l’</a:t>
          </a:r>
          <a:r>
            <a:rPr lang="fr-BE" sz="1500" kern="1200" noProof="0">
              <a:latin typeface="Calibri"/>
            </a:rPr>
            <a:t>accord</a:t>
          </a:r>
          <a:r>
            <a:rPr lang="fr-BE" sz="1500" kern="1200" noProof="0"/>
            <a:t> à </a:t>
          </a:r>
          <a:r>
            <a:rPr lang="fr-BE" sz="1500" kern="1200" noProof="0">
              <a:latin typeface="Calibri"/>
            </a:rPr>
            <a:t>l'hôpital.</a:t>
          </a:r>
          <a:endParaRPr lang="fr-BE" sz="1500" kern="1200" noProof="0"/>
        </a:p>
      </dsp:txBody>
      <dsp:txXfrm>
        <a:off x="1199115" y="1399532"/>
        <a:ext cx="6108716" cy="550602"/>
      </dsp:txXfrm>
    </dsp:sp>
    <dsp:sp modelId="{6361CD38-D340-4164-8048-6E3FFD31ECAF}">
      <dsp:nvSpPr>
        <dsp:cNvPr id="0" name=""/>
        <dsp:cNvSpPr/>
      </dsp:nvSpPr>
      <dsp:spPr>
        <a:xfrm>
          <a:off x="1777421" y="2073604"/>
          <a:ext cx="7109686" cy="5848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BE" sz="1500" kern="1200" noProof="0"/>
            <a:t>L’hôpital contacte la firme et délivre le nébuliseur au bénéficiaire.</a:t>
          </a:r>
        </a:p>
      </dsp:txBody>
      <dsp:txXfrm>
        <a:off x="1794551" y="2090734"/>
        <a:ext cx="6099829" cy="550602"/>
      </dsp:txXfrm>
    </dsp:sp>
    <dsp:sp modelId="{96E72354-2A1F-474F-8B3F-7F5D4C109BEE}">
      <dsp:nvSpPr>
        <dsp:cNvPr id="0" name=""/>
        <dsp:cNvSpPr/>
      </dsp:nvSpPr>
      <dsp:spPr>
        <a:xfrm>
          <a:off x="6729525" y="447951"/>
          <a:ext cx="380160" cy="38016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BE" sz="1700" kern="1200" noProof="0"/>
        </a:p>
      </dsp:txBody>
      <dsp:txXfrm>
        <a:off x="6815061" y="447951"/>
        <a:ext cx="209088" cy="286070"/>
      </dsp:txXfrm>
    </dsp:sp>
    <dsp:sp modelId="{B88F6A5E-A9B6-4128-B801-4C4B979387FB}">
      <dsp:nvSpPr>
        <dsp:cNvPr id="0" name=""/>
        <dsp:cNvSpPr/>
      </dsp:nvSpPr>
      <dsp:spPr>
        <a:xfrm>
          <a:off x="7324961" y="1139153"/>
          <a:ext cx="380160" cy="38016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BE" sz="1700" kern="1200" noProof="0"/>
        </a:p>
      </dsp:txBody>
      <dsp:txXfrm>
        <a:off x="7410497" y="1139153"/>
        <a:ext cx="209088" cy="286070"/>
      </dsp:txXfrm>
    </dsp:sp>
    <dsp:sp modelId="{EF5E2902-F423-47BB-ACBE-28CF97961F35}">
      <dsp:nvSpPr>
        <dsp:cNvPr id="0" name=""/>
        <dsp:cNvSpPr/>
      </dsp:nvSpPr>
      <dsp:spPr>
        <a:xfrm>
          <a:off x="7911510" y="1830354"/>
          <a:ext cx="380160" cy="380160"/>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fr-BE" sz="1700" kern="1200" noProof="0"/>
        </a:p>
      </dsp:txBody>
      <dsp:txXfrm>
        <a:off x="7997046" y="1830354"/>
        <a:ext cx="209088" cy="2860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7B3D1-E640-4641-963E-C2A948798E06}">
      <dsp:nvSpPr>
        <dsp:cNvPr id="0" name=""/>
        <dsp:cNvSpPr/>
      </dsp:nvSpPr>
      <dsp:spPr>
        <a:xfrm>
          <a:off x="50336" y="0"/>
          <a:ext cx="7109686" cy="5848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Le </a:t>
          </a:r>
          <a:r>
            <a:rPr lang="en-US" sz="1500" kern="1200" err="1">
              <a:latin typeface="Calibri"/>
            </a:rPr>
            <a:t>bénéficiaire</a:t>
          </a:r>
          <a:r>
            <a:rPr lang="en-US" sz="1500" kern="1200"/>
            <a:t> </a:t>
          </a:r>
          <a:r>
            <a:rPr lang="en-US" sz="1500" kern="1200" err="1"/>
            <a:t>âgé</a:t>
          </a:r>
          <a:r>
            <a:rPr lang="en-US" sz="1500" kern="1200"/>
            <a:t> de 16 </a:t>
          </a:r>
          <a:r>
            <a:rPr lang="en-US" sz="1500" kern="1200" err="1"/>
            <a:t>ans</a:t>
          </a:r>
          <a:r>
            <a:rPr lang="en-US" sz="1500" kern="1200"/>
            <a:t> </a:t>
          </a:r>
          <a:r>
            <a:rPr lang="en-US" sz="1500" kern="1200">
              <a:latin typeface="Calibri"/>
            </a:rPr>
            <a:t>minimum</a:t>
          </a:r>
          <a:r>
            <a:rPr lang="en-US" sz="1500" kern="1200"/>
            <a:t> doit se </a:t>
          </a:r>
          <a:r>
            <a:rPr lang="en-US" sz="1500" kern="1200" err="1"/>
            <a:t>rendre</a:t>
          </a:r>
          <a:r>
            <a:rPr lang="en-US" sz="1500" kern="1200"/>
            <a:t> dans un </a:t>
          </a:r>
          <a:r>
            <a:rPr lang="en-US" sz="1500" kern="1200" err="1"/>
            <a:t>hôpital</a:t>
          </a:r>
          <a:r>
            <a:rPr lang="en-US" sz="1500" kern="1200"/>
            <a:t> </a:t>
          </a:r>
          <a:r>
            <a:rPr lang="en-US" sz="1500" kern="1200" err="1"/>
            <a:t>agréé</a:t>
          </a:r>
          <a:r>
            <a:rPr lang="en-US" sz="1500" kern="1200"/>
            <a:t> pour passer des tests (2 </a:t>
          </a:r>
          <a:r>
            <a:rPr lang="en-US" sz="1500" kern="1200" err="1"/>
            <a:t>polysomnographies</a:t>
          </a:r>
          <a:r>
            <a:rPr lang="en-US" sz="1500" kern="1200"/>
            <a:t>)</a:t>
          </a:r>
        </a:p>
      </dsp:txBody>
      <dsp:txXfrm>
        <a:off x="67466" y="17130"/>
        <a:ext cx="6429153" cy="550602"/>
      </dsp:txXfrm>
    </dsp:sp>
    <dsp:sp modelId="{4E3335A0-6CB5-4DA6-BF58-B93ECED58692}">
      <dsp:nvSpPr>
        <dsp:cNvPr id="0" name=""/>
        <dsp:cNvSpPr/>
      </dsp:nvSpPr>
      <dsp:spPr>
        <a:xfrm>
          <a:off x="595436" y="691201"/>
          <a:ext cx="7109686" cy="5848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Si 15 </a:t>
          </a:r>
          <a:r>
            <a:rPr lang="en-US" sz="1500" kern="1200" err="1"/>
            <a:t>apnées</a:t>
          </a:r>
          <a:r>
            <a:rPr lang="en-US" sz="1500" kern="1200"/>
            <a:t> </a:t>
          </a:r>
          <a:r>
            <a:rPr lang="en-US" sz="1500" kern="1200">
              <a:latin typeface="Calibri"/>
            </a:rPr>
            <a:t>par </a:t>
          </a:r>
          <a:r>
            <a:rPr lang="en-US" sz="1500" kern="1200" err="1">
              <a:latin typeface="Calibri"/>
            </a:rPr>
            <a:t>heure</a:t>
          </a:r>
          <a:r>
            <a:rPr lang="en-US" sz="1500" kern="1200">
              <a:latin typeface="Calibri"/>
            </a:rPr>
            <a:t> </a:t>
          </a:r>
          <a:r>
            <a:rPr lang="en-US" sz="1500" kern="1200">
              <a:sym typeface="Symbol" panose="05050102010706020507" pitchFamily="18" charset="2"/>
            </a:rPr>
            <a:t> Accord possible</a:t>
          </a:r>
          <a:endParaRPr lang="en-US" sz="1500" kern="1200"/>
        </a:p>
      </dsp:txBody>
      <dsp:txXfrm>
        <a:off x="612566" y="708331"/>
        <a:ext cx="6099829" cy="550602"/>
      </dsp:txXfrm>
    </dsp:sp>
    <dsp:sp modelId="{E34BB5B6-8A45-4D07-A7DA-8DBFE9D5A3BB}">
      <dsp:nvSpPr>
        <dsp:cNvPr id="0" name=""/>
        <dsp:cNvSpPr/>
      </dsp:nvSpPr>
      <dsp:spPr>
        <a:xfrm>
          <a:off x="1181985" y="1382402"/>
          <a:ext cx="7109686" cy="5848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 1ère </a:t>
          </a:r>
          <a:r>
            <a:rPr lang="en-US" sz="1500" kern="1200" err="1"/>
            <a:t>demande</a:t>
          </a:r>
          <a:r>
            <a:rPr lang="en-US" sz="1500" kern="1200"/>
            <a:t> </a:t>
          </a:r>
          <a:r>
            <a:rPr lang="en-US" sz="1500" kern="1200">
              <a:sym typeface="Symbol" panose="05050102010706020507" pitchFamily="18" charset="2"/>
            </a:rPr>
            <a:t>accord pour 3 </a:t>
          </a:r>
          <a:r>
            <a:rPr lang="en-US" sz="1500" kern="1200" err="1">
              <a:sym typeface="Symbol" panose="05050102010706020507" pitchFamily="18" charset="2"/>
            </a:rPr>
            <a:t>mois</a:t>
          </a:r>
          <a:r>
            <a:rPr lang="en-US" sz="1500" kern="1200">
              <a:sym typeface="Symbol" panose="05050102010706020507" pitchFamily="18" charset="2"/>
            </a:rPr>
            <a:t>  / Prolongation  accord pour 12 </a:t>
          </a:r>
          <a:r>
            <a:rPr lang="en-US" sz="1500" kern="1200" err="1">
              <a:sym typeface="Symbol" panose="05050102010706020507" pitchFamily="18" charset="2"/>
            </a:rPr>
            <a:t>mois</a:t>
          </a:r>
          <a:endParaRPr lang="en-US" sz="1500" kern="1200"/>
        </a:p>
      </dsp:txBody>
      <dsp:txXfrm>
        <a:off x="1199115" y="1399532"/>
        <a:ext cx="6108716" cy="550602"/>
      </dsp:txXfrm>
    </dsp:sp>
    <dsp:sp modelId="{6361CD38-D340-4164-8048-6E3FFD31ECAF}">
      <dsp:nvSpPr>
        <dsp:cNvPr id="0" name=""/>
        <dsp:cNvSpPr/>
      </dsp:nvSpPr>
      <dsp:spPr>
        <a:xfrm>
          <a:off x="1777421" y="2073604"/>
          <a:ext cx="7109686" cy="5848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Intervention : </a:t>
          </a:r>
          <a:r>
            <a:rPr lang="en-US" sz="1500" kern="1200" err="1"/>
            <a:t>Forfait</a:t>
          </a:r>
          <a:r>
            <a:rPr lang="en-US" sz="1500" kern="1200"/>
            <a:t> </a:t>
          </a:r>
          <a:r>
            <a:rPr lang="en-US" sz="1500" kern="1200" err="1"/>
            <a:t>payé</a:t>
          </a:r>
          <a:r>
            <a:rPr lang="en-US" sz="1500" kern="1200"/>
            <a:t> à </a:t>
          </a:r>
          <a:r>
            <a:rPr lang="en-US" sz="1500" kern="1200" err="1"/>
            <a:t>l’hôpital</a:t>
          </a:r>
          <a:r>
            <a:rPr lang="en-US" sz="1500" kern="1200"/>
            <a:t>. Quote part à charge du </a:t>
          </a:r>
          <a:r>
            <a:rPr lang="en-US" sz="1500" kern="1200" err="1"/>
            <a:t>bénéficiaire</a:t>
          </a:r>
          <a:r>
            <a:rPr lang="en-US" sz="1500" kern="1200"/>
            <a:t>, facture par </a:t>
          </a:r>
          <a:r>
            <a:rPr lang="en-US" sz="1500" kern="1200" err="1"/>
            <a:t>l’hôpital</a:t>
          </a:r>
          <a:r>
            <a:rPr lang="en-US" sz="1500" kern="1200"/>
            <a:t> </a:t>
          </a:r>
        </a:p>
      </dsp:txBody>
      <dsp:txXfrm>
        <a:off x="1794551" y="2090734"/>
        <a:ext cx="6099829" cy="550602"/>
      </dsp:txXfrm>
    </dsp:sp>
    <dsp:sp modelId="{96E72354-2A1F-474F-8B3F-7F5D4C109BEE}">
      <dsp:nvSpPr>
        <dsp:cNvPr id="0" name=""/>
        <dsp:cNvSpPr/>
      </dsp:nvSpPr>
      <dsp:spPr>
        <a:xfrm>
          <a:off x="6729525" y="447951"/>
          <a:ext cx="380160" cy="38016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815061" y="447951"/>
        <a:ext cx="209088" cy="286070"/>
      </dsp:txXfrm>
    </dsp:sp>
    <dsp:sp modelId="{B88F6A5E-A9B6-4128-B801-4C4B979387FB}">
      <dsp:nvSpPr>
        <dsp:cNvPr id="0" name=""/>
        <dsp:cNvSpPr/>
      </dsp:nvSpPr>
      <dsp:spPr>
        <a:xfrm>
          <a:off x="7324961" y="1139153"/>
          <a:ext cx="380160" cy="38016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410497" y="1139153"/>
        <a:ext cx="209088" cy="286070"/>
      </dsp:txXfrm>
    </dsp:sp>
    <dsp:sp modelId="{EF5E2902-F423-47BB-ACBE-28CF97961F35}">
      <dsp:nvSpPr>
        <dsp:cNvPr id="0" name=""/>
        <dsp:cNvSpPr/>
      </dsp:nvSpPr>
      <dsp:spPr>
        <a:xfrm>
          <a:off x="7911510" y="1830354"/>
          <a:ext cx="380160" cy="380160"/>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997046" y="1830354"/>
        <a:ext cx="209088" cy="2860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266DA-AD77-483D-A17D-F7AF50C87890}">
      <dsp:nvSpPr>
        <dsp:cNvPr id="0" name=""/>
        <dsp:cNvSpPr/>
      </dsp:nvSpPr>
      <dsp:spPr>
        <a:xfrm>
          <a:off x="0" y="1519947"/>
          <a:ext cx="4718785"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8C79-A2AD-4783-AE8A-9AC1A0017840}">
      <dsp:nvSpPr>
        <dsp:cNvPr id="0" name=""/>
        <dsp:cNvSpPr/>
      </dsp:nvSpPr>
      <dsp:spPr>
        <a:xfrm>
          <a:off x="235939" y="1269027"/>
          <a:ext cx="3303149"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755650">
            <a:lnSpc>
              <a:spcPct val="90000"/>
            </a:lnSpc>
            <a:spcBef>
              <a:spcPct val="0"/>
            </a:spcBef>
            <a:spcAft>
              <a:spcPct val="35000"/>
            </a:spcAft>
            <a:buNone/>
          </a:pPr>
          <a:r>
            <a:rPr lang="fr-BE" sz="1700" kern="1200" noProof="0">
              <a:latin typeface="Calibri"/>
              <a:ea typeface="+mn-ea"/>
              <a:cs typeface="+mn-cs"/>
              <a:hlinkClick xmlns:r="http://schemas.openxmlformats.org/officeDocument/2006/relationships" r:id="" action="ppaction://hlinksldjump"/>
            </a:rPr>
            <a:t>Lit</a:t>
          </a:r>
          <a:endParaRPr lang="fr-BE" sz="1700" kern="1200" noProof="0">
            <a:ea typeface="+mn-ea"/>
            <a:cs typeface="+mn-cs"/>
            <a:hlinkClick xmlns:r="http://schemas.openxmlformats.org/officeDocument/2006/relationships" r:id="" action="ppaction://hlinksldjump"/>
          </a:endParaRPr>
        </a:p>
      </dsp:txBody>
      <dsp:txXfrm>
        <a:off x="260437" y="1293525"/>
        <a:ext cx="3254153" cy="452844"/>
      </dsp:txXfrm>
    </dsp:sp>
    <dsp:sp modelId="{47C53D62-9063-4AAB-987C-F6B44C3FD46C}">
      <dsp:nvSpPr>
        <dsp:cNvPr id="0" name=""/>
        <dsp:cNvSpPr/>
      </dsp:nvSpPr>
      <dsp:spPr>
        <a:xfrm>
          <a:off x="0" y="2291067"/>
          <a:ext cx="4718785"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29529-493B-4DBF-8E29-8F8C0A7CCDBE}">
      <dsp:nvSpPr>
        <dsp:cNvPr id="0" name=""/>
        <dsp:cNvSpPr/>
      </dsp:nvSpPr>
      <dsp:spPr>
        <a:xfrm>
          <a:off x="235939" y="2040147"/>
          <a:ext cx="3303149"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755650" rtl="0">
            <a:lnSpc>
              <a:spcPct val="90000"/>
            </a:lnSpc>
            <a:spcBef>
              <a:spcPct val="0"/>
            </a:spcBef>
            <a:spcAft>
              <a:spcPct val="35000"/>
            </a:spcAft>
            <a:buNone/>
          </a:pPr>
          <a:r>
            <a:rPr lang="fr-BE" sz="1700" kern="1200" noProof="0">
              <a:latin typeface="Calibri"/>
              <a:ea typeface="+mn-ea"/>
              <a:cs typeface="+mn-cs"/>
              <a:hlinkClick xmlns:r="http://schemas.openxmlformats.org/officeDocument/2006/relationships" r:id="" action="ppaction://hlinksldjump"/>
            </a:rPr>
            <a:t>Matelas statique</a:t>
          </a:r>
        </a:p>
      </dsp:txBody>
      <dsp:txXfrm>
        <a:off x="260437" y="2064645"/>
        <a:ext cx="3254153" cy="452844"/>
      </dsp:txXfrm>
    </dsp:sp>
    <dsp:sp modelId="{00F0B282-5A7F-4F5B-A5BF-DF803E899AD0}">
      <dsp:nvSpPr>
        <dsp:cNvPr id="0" name=""/>
        <dsp:cNvSpPr/>
      </dsp:nvSpPr>
      <dsp:spPr>
        <a:xfrm>
          <a:off x="0" y="3062187"/>
          <a:ext cx="4718785"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B8A73-4868-420D-BD41-C259AD351AFD}">
      <dsp:nvSpPr>
        <dsp:cNvPr id="0" name=""/>
        <dsp:cNvSpPr/>
      </dsp:nvSpPr>
      <dsp:spPr>
        <a:xfrm>
          <a:off x="235939" y="2811267"/>
          <a:ext cx="3303149"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755650" rtl="0">
            <a:lnSpc>
              <a:spcPct val="90000"/>
            </a:lnSpc>
            <a:spcBef>
              <a:spcPct val="0"/>
            </a:spcBef>
            <a:spcAft>
              <a:spcPct val="35000"/>
            </a:spcAft>
            <a:buNone/>
          </a:pPr>
          <a:r>
            <a:rPr lang="fr-BE" sz="1700" kern="1200" noProof="0">
              <a:latin typeface="Calibri"/>
              <a:ea typeface="+mn-ea"/>
              <a:cs typeface="+mn-cs"/>
              <a:hlinkClick xmlns:r="http://schemas.openxmlformats.org/officeDocument/2006/relationships" r:id="" action="ppaction://hlinksldjump"/>
            </a:rPr>
            <a:t>Matelas Dynamique / anti escarre</a:t>
          </a:r>
        </a:p>
      </dsp:txBody>
      <dsp:txXfrm>
        <a:off x="260437" y="2835765"/>
        <a:ext cx="3254153" cy="452844"/>
      </dsp:txXfrm>
    </dsp:sp>
    <dsp:sp modelId="{18F0BEDA-DF74-4335-88C9-A2D81DF8AB0D}">
      <dsp:nvSpPr>
        <dsp:cNvPr id="0" name=""/>
        <dsp:cNvSpPr/>
      </dsp:nvSpPr>
      <dsp:spPr>
        <a:xfrm>
          <a:off x="0" y="3833307"/>
          <a:ext cx="4718785" cy="428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2B064-40DA-4490-881D-4E39035B88D8}">
      <dsp:nvSpPr>
        <dsp:cNvPr id="0" name=""/>
        <dsp:cNvSpPr/>
      </dsp:nvSpPr>
      <dsp:spPr>
        <a:xfrm>
          <a:off x="235939" y="3582387"/>
          <a:ext cx="3303149" cy="501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51" tIns="0" rIns="124851" bIns="0" numCol="1" spcCol="1270" anchor="ctr" anchorCtr="0">
          <a:noAutofit/>
        </a:bodyPr>
        <a:lstStyle/>
        <a:p>
          <a:pPr marL="0" lvl="0" indent="0" algn="l" defTabSz="755650" rtl="0">
            <a:lnSpc>
              <a:spcPct val="90000"/>
            </a:lnSpc>
            <a:spcBef>
              <a:spcPct val="0"/>
            </a:spcBef>
            <a:spcAft>
              <a:spcPct val="35000"/>
            </a:spcAft>
            <a:buNone/>
          </a:pPr>
          <a:r>
            <a:rPr lang="fr-BE" sz="1700" kern="1200" noProof="0">
              <a:latin typeface="Calibri"/>
              <a:ea typeface="+mn-ea"/>
              <a:cs typeface="+mn-cs"/>
              <a:hlinkClick xmlns:r="http://schemas.openxmlformats.org/officeDocument/2006/relationships" r:id="" action="ppaction://hlinksldjump"/>
            </a:rPr>
            <a:t>Lève personne</a:t>
          </a:r>
          <a:r>
            <a:rPr lang="fr-BE" sz="1700" kern="1200" noProof="0">
              <a:latin typeface="Calibri"/>
              <a:ea typeface="+mn-ea"/>
              <a:cs typeface="+mn-cs"/>
            </a:rPr>
            <a:t> </a:t>
          </a:r>
        </a:p>
      </dsp:txBody>
      <dsp:txXfrm>
        <a:off x="260437" y="3606885"/>
        <a:ext cx="325415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06BCA-DD2C-40F6-BFE8-4514C4F01913}" type="datetimeFigureOut">
              <a:rPr lang="fr-BE" smtClean="0"/>
              <a:t>02/12/2025</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46DD8-7F86-4401-B433-EF17535D6A73}" type="slidenum">
              <a:rPr lang="fr-BE" smtClean="0"/>
              <a:t>‹N°›</a:t>
            </a:fld>
            <a:endParaRPr lang="fr-BE"/>
          </a:p>
        </p:txBody>
      </p:sp>
    </p:spTree>
    <p:extLst>
      <p:ext uri="{BB962C8B-B14F-4D97-AF65-F5344CB8AC3E}">
        <p14:creationId xmlns:p14="http://schemas.microsoft.com/office/powerpoint/2010/main" val="209182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a:t>
            </a:fld>
            <a:endParaRPr lang="fr-BE"/>
          </a:p>
        </p:txBody>
      </p:sp>
    </p:spTree>
    <p:extLst>
      <p:ext uri="{BB962C8B-B14F-4D97-AF65-F5344CB8AC3E}">
        <p14:creationId xmlns:p14="http://schemas.microsoft.com/office/powerpoint/2010/main" val="188949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10</a:t>
            </a:fld>
            <a:endParaRPr lang="fr-BE"/>
          </a:p>
        </p:txBody>
      </p:sp>
    </p:spTree>
    <p:extLst>
      <p:ext uri="{BB962C8B-B14F-4D97-AF65-F5344CB8AC3E}">
        <p14:creationId xmlns:p14="http://schemas.microsoft.com/office/powerpoint/2010/main" val="140554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11</a:t>
            </a:fld>
            <a:endParaRPr lang="fr-BE"/>
          </a:p>
        </p:txBody>
      </p:sp>
    </p:spTree>
    <p:extLst>
      <p:ext uri="{BB962C8B-B14F-4D97-AF65-F5344CB8AC3E}">
        <p14:creationId xmlns:p14="http://schemas.microsoft.com/office/powerpoint/2010/main" val="308654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12</a:t>
            </a:fld>
            <a:endParaRPr lang="fr-BE"/>
          </a:p>
        </p:txBody>
      </p:sp>
    </p:spTree>
    <p:extLst>
      <p:ext uri="{BB962C8B-B14F-4D97-AF65-F5344CB8AC3E}">
        <p14:creationId xmlns:p14="http://schemas.microsoft.com/office/powerpoint/2010/main" val="243628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13</a:t>
            </a:fld>
            <a:endParaRPr lang="fr-BE"/>
          </a:p>
        </p:txBody>
      </p:sp>
    </p:spTree>
    <p:extLst>
      <p:ext uri="{BB962C8B-B14F-4D97-AF65-F5344CB8AC3E}">
        <p14:creationId xmlns:p14="http://schemas.microsoft.com/office/powerpoint/2010/main" val="402181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14</a:t>
            </a:fld>
            <a:endParaRPr lang="fr-BE"/>
          </a:p>
        </p:txBody>
      </p:sp>
    </p:spTree>
    <p:extLst>
      <p:ext uri="{BB962C8B-B14F-4D97-AF65-F5344CB8AC3E}">
        <p14:creationId xmlns:p14="http://schemas.microsoft.com/office/powerpoint/2010/main" val="364538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15</a:t>
            </a:fld>
            <a:endParaRPr lang="fr-BE"/>
          </a:p>
        </p:txBody>
      </p:sp>
    </p:spTree>
    <p:extLst>
      <p:ext uri="{BB962C8B-B14F-4D97-AF65-F5344CB8AC3E}">
        <p14:creationId xmlns:p14="http://schemas.microsoft.com/office/powerpoint/2010/main" val="184427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16</a:t>
            </a:fld>
            <a:endParaRPr lang="fr-BE"/>
          </a:p>
        </p:txBody>
      </p:sp>
    </p:spTree>
    <p:extLst>
      <p:ext uri="{BB962C8B-B14F-4D97-AF65-F5344CB8AC3E}">
        <p14:creationId xmlns:p14="http://schemas.microsoft.com/office/powerpoint/2010/main" val="38956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17</a:t>
            </a:fld>
            <a:endParaRPr lang="fr-BE"/>
          </a:p>
        </p:txBody>
      </p:sp>
    </p:spTree>
    <p:extLst>
      <p:ext uri="{BB962C8B-B14F-4D97-AF65-F5344CB8AC3E}">
        <p14:creationId xmlns:p14="http://schemas.microsoft.com/office/powerpoint/2010/main" val="349974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18</a:t>
            </a:fld>
            <a:endParaRPr lang="fr-BE"/>
          </a:p>
        </p:txBody>
      </p:sp>
    </p:spTree>
    <p:extLst>
      <p:ext uri="{BB962C8B-B14F-4D97-AF65-F5344CB8AC3E}">
        <p14:creationId xmlns:p14="http://schemas.microsoft.com/office/powerpoint/2010/main" val="4178131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19</a:t>
            </a:fld>
            <a:endParaRPr lang="fr-BE"/>
          </a:p>
        </p:txBody>
      </p:sp>
    </p:spTree>
    <p:extLst>
      <p:ext uri="{BB962C8B-B14F-4D97-AF65-F5344CB8AC3E}">
        <p14:creationId xmlns:p14="http://schemas.microsoft.com/office/powerpoint/2010/main" val="326398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a:t>
            </a:fld>
            <a:endParaRPr lang="fr-BE"/>
          </a:p>
        </p:txBody>
      </p:sp>
    </p:spTree>
    <p:extLst>
      <p:ext uri="{BB962C8B-B14F-4D97-AF65-F5344CB8AC3E}">
        <p14:creationId xmlns:p14="http://schemas.microsoft.com/office/powerpoint/2010/main" val="154774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OK : validé au 14/10</a:t>
            </a:r>
          </a:p>
          <a:p>
            <a:endParaRPr lang="fr-BE"/>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20</a:t>
            </a:fld>
            <a:endParaRPr lang="fr-BE"/>
          </a:p>
        </p:txBody>
      </p:sp>
    </p:spTree>
    <p:extLst>
      <p:ext uri="{BB962C8B-B14F-4D97-AF65-F5344CB8AC3E}">
        <p14:creationId xmlns:p14="http://schemas.microsoft.com/office/powerpoint/2010/main" val="2609780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21</a:t>
            </a:fld>
            <a:endParaRPr lang="fr-BE"/>
          </a:p>
        </p:txBody>
      </p:sp>
    </p:spTree>
    <p:extLst>
      <p:ext uri="{BB962C8B-B14F-4D97-AF65-F5344CB8AC3E}">
        <p14:creationId xmlns:p14="http://schemas.microsoft.com/office/powerpoint/2010/main" val="34468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22</a:t>
            </a:fld>
            <a:endParaRPr lang="fr-BE"/>
          </a:p>
        </p:txBody>
      </p:sp>
    </p:spTree>
    <p:extLst>
      <p:ext uri="{BB962C8B-B14F-4D97-AF65-F5344CB8AC3E}">
        <p14:creationId xmlns:p14="http://schemas.microsoft.com/office/powerpoint/2010/main" val="422667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23</a:t>
            </a:fld>
            <a:endParaRPr lang="fr-BE"/>
          </a:p>
        </p:txBody>
      </p:sp>
    </p:spTree>
    <p:extLst>
      <p:ext uri="{BB962C8B-B14F-4D97-AF65-F5344CB8AC3E}">
        <p14:creationId xmlns:p14="http://schemas.microsoft.com/office/powerpoint/2010/main" val="1905172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24</a:t>
            </a:fld>
            <a:endParaRPr lang="fr-BE"/>
          </a:p>
        </p:txBody>
      </p:sp>
    </p:spTree>
    <p:extLst>
      <p:ext uri="{BB962C8B-B14F-4D97-AF65-F5344CB8AC3E}">
        <p14:creationId xmlns:p14="http://schemas.microsoft.com/office/powerpoint/2010/main" val="212739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26</a:t>
            </a:fld>
            <a:endParaRPr lang="fr-BE"/>
          </a:p>
        </p:txBody>
      </p:sp>
    </p:spTree>
    <p:extLst>
      <p:ext uri="{BB962C8B-B14F-4D97-AF65-F5344CB8AC3E}">
        <p14:creationId xmlns:p14="http://schemas.microsoft.com/office/powerpoint/2010/main" val="1631381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27</a:t>
            </a:fld>
            <a:endParaRPr lang="fr-BE"/>
          </a:p>
        </p:txBody>
      </p:sp>
    </p:spTree>
    <p:extLst>
      <p:ext uri="{BB962C8B-B14F-4D97-AF65-F5344CB8AC3E}">
        <p14:creationId xmlns:p14="http://schemas.microsoft.com/office/powerpoint/2010/main" val="2514516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28</a:t>
            </a:fld>
            <a:endParaRPr lang="fr-BE"/>
          </a:p>
        </p:txBody>
      </p:sp>
    </p:spTree>
    <p:extLst>
      <p:ext uri="{BB962C8B-B14F-4D97-AF65-F5344CB8AC3E}">
        <p14:creationId xmlns:p14="http://schemas.microsoft.com/office/powerpoint/2010/main" val="227998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29</a:t>
            </a:fld>
            <a:endParaRPr lang="fr-BE"/>
          </a:p>
        </p:txBody>
      </p:sp>
    </p:spTree>
    <p:extLst>
      <p:ext uri="{BB962C8B-B14F-4D97-AF65-F5344CB8AC3E}">
        <p14:creationId xmlns:p14="http://schemas.microsoft.com/office/powerpoint/2010/main" val="3730004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30</a:t>
            </a:fld>
            <a:endParaRPr lang="fr-BE"/>
          </a:p>
        </p:txBody>
      </p:sp>
    </p:spTree>
    <p:extLst>
      <p:ext uri="{BB962C8B-B14F-4D97-AF65-F5344CB8AC3E}">
        <p14:creationId xmlns:p14="http://schemas.microsoft.com/office/powerpoint/2010/main" val="393720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a:t>
            </a:fld>
            <a:endParaRPr lang="fr-BE"/>
          </a:p>
        </p:txBody>
      </p:sp>
    </p:spTree>
    <p:extLst>
      <p:ext uri="{BB962C8B-B14F-4D97-AF65-F5344CB8AC3E}">
        <p14:creationId xmlns:p14="http://schemas.microsoft.com/office/powerpoint/2010/main" val="804184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A3A76-02FA-5B54-18D7-7193A0EA6C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55FBBD-42CB-A000-9872-21BFA4C786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3B3329-1403-A545-7D14-19F31A78CE2E}"/>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9CB9B2FE-5757-5C67-F8BD-9D8242847D99}"/>
              </a:ext>
            </a:extLst>
          </p:cNvPr>
          <p:cNvSpPr>
            <a:spLocks noGrp="1"/>
          </p:cNvSpPr>
          <p:nvPr>
            <p:ph type="sldNum" sz="quarter" idx="5"/>
          </p:nvPr>
        </p:nvSpPr>
        <p:spPr/>
        <p:txBody>
          <a:bodyPr/>
          <a:lstStyle/>
          <a:p>
            <a:fld id="{1D746DD8-7F86-4401-B433-EF17535D6A73}" type="slidenum">
              <a:rPr lang="fr-BE" smtClean="0"/>
              <a:t>31</a:t>
            </a:fld>
            <a:endParaRPr lang="fr-BE"/>
          </a:p>
        </p:txBody>
      </p:sp>
    </p:spTree>
    <p:extLst>
      <p:ext uri="{BB962C8B-B14F-4D97-AF65-F5344CB8AC3E}">
        <p14:creationId xmlns:p14="http://schemas.microsoft.com/office/powerpoint/2010/main" val="128690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32</a:t>
            </a:fld>
            <a:endParaRPr lang="fr-BE"/>
          </a:p>
        </p:txBody>
      </p:sp>
    </p:spTree>
    <p:extLst>
      <p:ext uri="{BB962C8B-B14F-4D97-AF65-F5344CB8AC3E}">
        <p14:creationId xmlns:p14="http://schemas.microsoft.com/office/powerpoint/2010/main" val="524345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33</a:t>
            </a:fld>
            <a:endParaRPr lang="fr-BE"/>
          </a:p>
        </p:txBody>
      </p:sp>
    </p:spTree>
    <p:extLst>
      <p:ext uri="{BB962C8B-B14F-4D97-AF65-F5344CB8AC3E}">
        <p14:creationId xmlns:p14="http://schemas.microsoft.com/office/powerpoint/2010/main" val="869030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34</a:t>
            </a:fld>
            <a:endParaRPr lang="fr-BE"/>
          </a:p>
        </p:txBody>
      </p:sp>
    </p:spTree>
    <p:extLst>
      <p:ext uri="{BB962C8B-B14F-4D97-AF65-F5344CB8AC3E}">
        <p14:creationId xmlns:p14="http://schemas.microsoft.com/office/powerpoint/2010/main" val="2465457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OK : validé au 14/10</a:t>
            </a:r>
          </a:p>
          <a:p>
            <a:endParaRPr lang="fr-BE"/>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35</a:t>
            </a:fld>
            <a:endParaRPr lang="fr-BE"/>
          </a:p>
        </p:txBody>
      </p:sp>
    </p:spTree>
    <p:extLst>
      <p:ext uri="{BB962C8B-B14F-4D97-AF65-F5344CB8AC3E}">
        <p14:creationId xmlns:p14="http://schemas.microsoft.com/office/powerpoint/2010/main" val="76948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36</a:t>
            </a:fld>
            <a:endParaRPr lang="fr-BE"/>
          </a:p>
        </p:txBody>
      </p:sp>
    </p:spTree>
    <p:extLst>
      <p:ext uri="{BB962C8B-B14F-4D97-AF65-F5344CB8AC3E}">
        <p14:creationId xmlns:p14="http://schemas.microsoft.com/office/powerpoint/2010/main" val="2055006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OK : validé au 14/10</a:t>
            </a:r>
          </a:p>
          <a:p>
            <a:endParaRPr lang="fr-BE"/>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37</a:t>
            </a:fld>
            <a:endParaRPr lang="fr-BE"/>
          </a:p>
        </p:txBody>
      </p:sp>
    </p:spTree>
    <p:extLst>
      <p:ext uri="{BB962C8B-B14F-4D97-AF65-F5344CB8AC3E}">
        <p14:creationId xmlns:p14="http://schemas.microsoft.com/office/powerpoint/2010/main" val="1913969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38</a:t>
            </a:fld>
            <a:endParaRPr lang="fr-BE"/>
          </a:p>
        </p:txBody>
      </p:sp>
    </p:spTree>
    <p:extLst>
      <p:ext uri="{BB962C8B-B14F-4D97-AF65-F5344CB8AC3E}">
        <p14:creationId xmlns:p14="http://schemas.microsoft.com/office/powerpoint/2010/main" val="2728447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39</a:t>
            </a:fld>
            <a:endParaRPr lang="fr-BE"/>
          </a:p>
        </p:txBody>
      </p:sp>
    </p:spTree>
    <p:extLst>
      <p:ext uri="{BB962C8B-B14F-4D97-AF65-F5344CB8AC3E}">
        <p14:creationId xmlns:p14="http://schemas.microsoft.com/office/powerpoint/2010/main" val="766266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40</a:t>
            </a:fld>
            <a:endParaRPr lang="fr-BE"/>
          </a:p>
        </p:txBody>
      </p:sp>
    </p:spTree>
    <p:extLst>
      <p:ext uri="{BB962C8B-B14F-4D97-AF65-F5344CB8AC3E}">
        <p14:creationId xmlns:p14="http://schemas.microsoft.com/office/powerpoint/2010/main" val="317624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a:t>
            </a:fld>
            <a:endParaRPr lang="fr-BE"/>
          </a:p>
        </p:txBody>
      </p:sp>
    </p:spTree>
    <p:extLst>
      <p:ext uri="{BB962C8B-B14F-4D97-AF65-F5344CB8AC3E}">
        <p14:creationId xmlns:p14="http://schemas.microsoft.com/office/powerpoint/2010/main" val="3348523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41</a:t>
            </a:fld>
            <a:endParaRPr lang="fr-BE"/>
          </a:p>
        </p:txBody>
      </p:sp>
    </p:spTree>
    <p:extLst>
      <p:ext uri="{BB962C8B-B14F-4D97-AF65-F5344CB8AC3E}">
        <p14:creationId xmlns:p14="http://schemas.microsoft.com/office/powerpoint/2010/main" val="3800045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Attention : CSD sous conditions –si la personne bénéfice d’un service de type infirmier, aide familiale, aide à domicile</a:t>
            </a:r>
            <a:br>
              <a:rPr lang="fr-BE" dirty="0"/>
            </a:br>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42</a:t>
            </a:fld>
            <a:endParaRPr lang="fr-BE"/>
          </a:p>
        </p:txBody>
      </p:sp>
    </p:spTree>
    <p:extLst>
      <p:ext uri="{BB962C8B-B14F-4D97-AF65-F5344CB8AC3E}">
        <p14:creationId xmlns:p14="http://schemas.microsoft.com/office/powerpoint/2010/main" val="2526291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43</a:t>
            </a:fld>
            <a:endParaRPr lang="fr-BE"/>
          </a:p>
        </p:txBody>
      </p:sp>
    </p:spTree>
    <p:extLst>
      <p:ext uri="{BB962C8B-B14F-4D97-AF65-F5344CB8AC3E}">
        <p14:creationId xmlns:p14="http://schemas.microsoft.com/office/powerpoint/2010/main" val="4241353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44</a:t>
            </a:fld>
            <a:endParaRPr lang="fr-BE"/>
          </a:p>
        </p:txBody>
      </p:sp>
    </p:spTree>
    <p:extLst>
      <p:ext uri="{BB962C8B-B14F-4D97-AF65-F5344CB8AC3E}">
        <p14:creationId xmlns:p14="http://schemas.microsoft.com/office/powerpoint/2010/main" val="2626761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45</a:t>
            </a:fld>
            <a:endParaRPr lang="fr-BE"/>
          </a:p>
        </p:txBody>
      </p:sp>
    </p:spTree>
    <p:extLst>
      <p:ext uri="{BB962C8B-B14F-4D97-AF65-F5344CB8AC3E}">
        <p14:creationId xmlns:p14="http://schemas.microsoft.com/office/powerpoint/2010/main" val="100392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46</a:t>
            </a:fld>
            <a:endParaRPr lang="fr-BE"/>
          </a:p>
        </p:txBody>
      </p:sp>
    </p:spTree>
    <p:extLst>
      <p:ext uri="{BB962C8B-B14F-4D97-AF65-F5344CB8AC3E}">
        <p14:creationId xmlns:p14="http://schemas.microsoft.com/office/powerpoint/2010/main" val="121391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946D1-2157-78C5-D9B0-5F297BDE60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92923C-D431-3832-784C-39CFED92B6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47D696-CDB9-0DB0-09D6-64BF0FBDE909}"/>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83DBA794-0ADE-40A4-FE82-EAF1DB1C8D4E}"/>
              </a:ext>
            </a:extLst>
          </p:cNvPr>
          <p:cNvSpPr>
            <a:spLocks noGrp="1"/>
          </p:cNvSpPr>
          <p:nvPr>
            <p:ph type="sldNum" sz="quarter" idx="5"/>
          </p:nvPr>
        </p:nvSpPr>
        <p:spPr/>
        <p:txBody>
          <a:bodyPr/>
          <a:lstStyle/>
          <a:p>
            <a:fld id="{1D746DD8-7F86-4401-B433-EF17535D6A73}" type="slidenum">
              <a:rPr lang="fr-BE" smtClean="0"/>
              <a:t>5</a:t>
            </a:fld>
            <a:endParaRPr lang="fr-BE"/>
          </a:p>
        </p:txBody>
      </p:sp>
    </p:spTree>
    <p:extLst>
      <p:ext uri="{BB962C8B-B14F-4D97-AF65-F5344CB8AC3E}">
        <p14:creationId xmlns:p14="http://schemas.microsoft.com/office/powerpoint/2010/main" val="288373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6</a:t>
            </a:fld>
            <a:endParaRPr lang="fr-BE"/>
          </a:p>
        </p:txBody>
      </p:sp>
    </p:spTree>
    <p:extLst>
      <p:ext uri="{BB962C8B-B14F-4D97-AF65-F5344CB8AC3E}">
        <p14:creationId xmlns:p14="http://schemas.microsoft.com/office/powerpoint/2010/main" val="71940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7</a:t>
            </a:fld>
            <a:endParaRPr lang="fr-BE"/>
          </a:p>
        </p:txBody>
      </p:sp>
    </p:spTree>
    <p:extLst>
      <p:ext uri="{BB962C8B-B14F-4D97-AF65-F5344CB8AC3E}">
        <p14:creationId xmlns:p14="http://schemas.microsoft.com/office/powerpoint/2010/main" val="416610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4CCF-2B33-8908-96D2-4225B77434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19DC9A-C646-D404-8C30-8A90E3F139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37A517-A4DD-97DC-5313-5BC5F97C1609}"/>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8185C51B-A02A-6A98-4D4C-236D79FF0CB6}"/>
              </a:ext>
            </a:extLst>
          </p:cNvPr>
          <p:cNvSpPr>
            <a:spLocks noGrp="1"/>
          </p:cNvSpPr>
          <p:nvPr>
            <p:ph type="sldNum" sz="quarter" idx="5"/>
          </p:nvPr>
        </p:nvSpPr>
        <p:spPr/>
        <p:txBody>
          <a:bodyPr/>
          <a:lstStyle/>
          <a:p>
            <a:fld id="{1D746DD8-7F86-4401-B433-EF17535D6A73}" type="slidenum">
              <a:rPr lang="fr-BE" smtClean="0"/>
              <a:t>8</a:t>
            </a:fld>
            <a:endParaRPr lang="fr-BE"/>
          </a:p>
        </p:txBody>
      </p:sp>
    </p:spTree>
    <p:extLst>
      <p:ext uri="{BB962C8B-B14F-4D97-AF65-F5344CB8AC3E}">
        <p14:creationId xmlns:p14="http://schemas.microsoft.com/office/powerpoint/2010/main" val="336795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D746DD8-7F86-4401-B433-EF17535D6A73}" type="slidenum">
              <a:rPr lang="fr-BE" smtClean="0"/>
              <a:t>9</a:t>
            </a:fld>
            <a:endParaRPr lang="fr-BE"/>
          </a:p>
        </p:txBody>
      </p:sp>
    </p:spTree>
    <p:extLst>
      <p:ext uri="{BB962C8B-B14F-4D97-AF65-F5344CB8AC3E}">
        <p14:creationId xmlns:p14="http://schemas.microsoft.com/office/powerpoint/2010/main" val="272367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4"/>
            <a:ext cx="8229600" cy="382011"/>
          </a:xfrm>
        </p:spPr>
        <p:txBody>
          <a:bodyPr>
            <a:normAutofit/>
          </a:bodyPr>
          <a:lstStyle>
            <a:lvl1pPr algn="l">
              <a:defRPr sz="2000"/>
            </a:lvl1pPr>
          </a:lstStyle>
          <a:p>
            <a:r>
              <a:rPr lang="en-US"/>
              <a:t>Click to edit Master title style</a:t>
            </a:r>
          </a:p>
        </p:txBody>
      </p:sp>
      <p:sp>
        <p:nvSpPr>
          <p:cNvPr id="3" name="Content Placeholder 2"/>
          <p:cNvSpPr>
            <a:spLocks noGrp="1"/>
          </p:cNvSpPr>
          <p:nvPr>
            <p:ph sz="half" idx="1"/>
          </p:nvPr>
        </p:nvSpPr>
        <p:spPr>
          <a:xfrm>
            <a:off x="4648200" y="157193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1" y="3752140"/>
            <a:ext cx="4038600" cy="2317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
        <p:nvSpPr>
          <p:cNvPr id="8" name="Content Placeholder 3">
            <a:extLst>
              <a:ext uri="{FF2B5EF4-FFF2-40B4-BE49-F238E27FC236}">
                <a16:creationId xmlns:a16="http://schemas.microsoft.com/office/drawing/2014/main" id="{6FD023D3-3990-F7E2-95DD-32E0D8806DA1}"/>
              </a:ext>
            </a:extLst>
          </p:cNvPr>
          <p:cNvSpPr>
            <a:spLocks noGrp="1"/>
          </p:cNvSpPr>
          <p:nvPr>
            <p:ph sz="half" idx="13"/>
          </p:nvPr>
        </p:nvSpPr>
        <p:spPr>
          <a:xfrm>
            <a:off x="457201" y="1543664"/>
            <a:ext cx="4038600" cy="21166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B6B0EF4-B67E-10EC-DBEB-36AEFE5AED35}"/>
              </a:ext>
            </a:extLst>
          </p:cNvPr>
          <p:cNvSpPr txBox="1">
            <a:spLocks/>
          </p:cNvSpPr>
          <p:nvPr userDrawn="1"/>
        </p:nvSpPr>
        <p:spPr>
          <a:xfrm>
            <a:off x="457200" y="198436"/>
            <a:ext cx="8229600" cy="473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a:p>
        </p:txBody>
      </p:sp>
      <p:sp>
        <p:nvSpPr>
          <p:cNvPr id="11" name="Content Placeholder 3">
            <a:extLst>
              <a:ext uri="{FF2B5EF4-FFF2-40B4-BE49-F238E27FC236}">
                <a16:creationId xmlns:a16="http://schemas.microsoft.com/office/drawing/2014/main" id="{AED5ACE0-E8BC-3CEF-6A49-C2F2406338F8}"/>
              </a:ext>
            </a:extLst>
          </p:cNvPr>
          <p:cNvSpPr>
            <a:spLocks noGrp="1"/>
          </p:cNvSpPr>
          <p:nvPr>
            <p:ph sz="half" idx="14"/>
          </p:nvPr>
        </p:nvSpPr>
        <p:spPr>
          <a:xfrm>
            <a:off x="461177" y="672236"/>
            <a:ext cx="8229600" cy="76843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11.xml"/><Relationship Id="rId7" Type="http://schemas.openxmlformats.org/officeDocument/2006/relationships/slide" Target="slide4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4.xml"/><Relationship Id="rId4" Type="http://schemas.openxmlformats.org/officeDocument/2006/relationships/slide" Target="slide25.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hyperlink" Target="https://view.officeapps.live.com/op/view.aspx?src=https%3A%2F%2Fwww.aviq.be%2Fsites%2Fdefault%2Ffiles%2Fdocuments_pro%2F2024-12%2FAnnexe%25201%2520-%2520prescription%2520m%25C3%25A9dicale%252001012025.docx&amp;wdOrigin=BROWSELINK" TargetMode="Externa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view.officeapps.live.com/op/view.aspx?src=https%3A%2F%2Fwww.aviq.be%2Fsites%2Fdefault%2Ffiles%2Fdocuments_pro%2F2024-12%2FAnnexe%25201%2520-%2520prescription%2520m%25C3%25A9dicale%252001012025.docx&amp;wdOrigin=BROWSELINK" TargetMode="External"/><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slide" Target="slide11.xml"/><Relationship Id="rId4" Type="http://schemas.openxmlformats.org/officeDocument/2006/relationships/diagramData" Target="../diagrams/data1.xml"/><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view.officeapps.live.com/op/view.aspx?src=https%3A%2F%2Fwww.aviq.be%2Fsites%2Fdefault%2Ffiles%2Fdocuments_pro%2F2024-12%2FAnnexe%25201%2520-%2520prescription%2520m%25C3%25A9dicale%252001012025.docx&amp;wdOrigin=BROWSELINK" TargetMode="External"/><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slide" Target="slide11.xml"/><Relationship Id="rId4" Type="http://schemas.openxmlformats.org/officeDocument/2006/relationships/diagramData" Target="../diagrams/data2.xml"/><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hyperlink" Target="https://view.officeapps.live.com/op/view.aspx?src=https%3A%2F%2Fwww.aviq.be%2Fsites%2Fdefault%2Ffiles%2Fdocuments_pro%2F2024-12%2FAnnexe%25201%2520-%2520prescription%2520m%25C3%25A9dicale%252001012025.docx&amp;wdOrigin=BROWSELINK" TargetMode="External"/><Relationship Id="rId7" Type="http://schemas.openxmlformats.org/officeDocument/2006/relationships/diagramData" Target="../diagrams/data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3.xml"/><Relationship Id="rId5" Type="http://schemas.openxmlformats.org/officeDocument/2006/relationships/slide" Target="slide11.xml"/><Relationship Id="rId10" Type="http://schemas.openxmlformats.org/officeDocument/2006/relationships/diagramColors" Target="../diagrams/colors3.xml"/><Relationship Id="rId4" Type="http://schemas.openxmlformats.org/officeDocument/2006/relationships/image" Target="../media/image2.jpeg"/><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hyperlink" Target="https://compasreseau.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hyperlink" Target="https://view.officeapps.live.com/op/view.aspx?src=https%3A%2F%2Fwww.aviq.be%2Fsites%2Fdefault%2Ffiles%2Fdocuments_pro%2F2024-12%2FAnnexe%25201%2520-%2520prescription%2520m%25C3%25A9dicale%252001012025.docx&amp;wdOrigin=BROWSELINK" TargetMode="External"/><Relationship Id="rId7" Type="http://schemas.openxmlformats.org/officeDocument/2006/relationships/diagramData" Target="../diagrams/data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4.xml"/><Relationship Id="rId5" Type="http://schemas.openxmlformats.org/officeDocument/2006/relationships/slide" Target="slide11.xml"/><Relationship Id="rId10" Type="http://schemas.openxmlformats.org/officeDocument/2006/relationships/diagramColors" Target="../diagrams/colors4.xml"/><Relationship Id="rId4" Type="http://schemas.openxmlformats.org/officeDocument/2006/relationships/image" Target="../media/image2.jpeg"/><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jpeg"/><Relationship Id="rId7" Type="http://schemas.openxmlformats.org/officeDocument/2006/relationships/diagramLayout" Target="../diagrams/layout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7.png"/><Relationship Id="rId10" Type="http://schemas.microsoft.com/office/2007/relationships/diagramDrawing" Target="../diagrams/drawing5.xml"/><Relationship Id="rId4" Type="http://schemas.openxmlformats.org/officeDocument/2006/relationships/slide" Target="slide11.xml"/><Relationship Id="rId9" Type="http://schemas.openxmlformats.org/officeDocument/2006/relationships/diagramColors" Target="../diagrams/colors5.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slide" Target="slide10.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25.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7.png"/><Relationship Id="rId4" Type="http://schemas.openxmlformats.org/officeDocument/2006/relationships/diagramLayout" Target="../diagrams/layout7.xml"/><Relationship Id="rId9"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25.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slide" Target="slide25.xml"/><Relationship Id="rId5" Type="http://schemas.openxmlformats.org/officeDocument/2006/relationships/slide" Target="slide30.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8.png"/><Relationship Id="rId4" Type="http://schemas.openxmlformats.org/officeDocument/2006/relationships/diagramLayout" Target="../diagrams/layout9.xml"/><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39.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39.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39.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34.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8.png"/><Relationship Id="rId4" Type="http://schemas.openxmlformats.org/officeDocument/2006/relationships/diagramLayout" Target="../diagrams/layout10.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mailto:DepartementSante.317@solidaris.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39.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hyperlink" Target="https://share.google/O7I26zI6vzhEUcLFh"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slide" Target="slide39.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39.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8.png"/><Relationship Id="rId4" Type="http://schemas.openxmlformats.org/officeDocument/2006/relationships/diagramLayout" Target="../diagrams/layout11.xml"/><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43.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43.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slide" Target="slide43.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mpasreseau.com/index.php/achat-location-materi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FEE8AE-BCF0-D1CF-1C9B-65A51CECC05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493F1C-86E5-F7DC-3523-4A7C9ED47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1" name="Right Triangle 13">
            <a:extLst>
              <a:ext uri="{FF2B5EF4-FFF2-40B4-BE49-F238E27FC236}">
                <a16:creationId xmlns:a16="http://schemas.microsoft.com/office/drawing/2014/main" id="{27DC1E20-0F1D-C097-FC1B-8CCFA11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2" name="Rectangle 21">
            <a:extLst>
              <a:ext uri="{FF2B5EF4-FFF2-40B4-BE49-F238E27FC236}">
                <a16:creationId xmlns:a16="http://schemas.microsoft.com/office/drawing/2014/main" id="{6286F129-6E59-DCDE-D8B7-B516D3833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 name="Titre 1">
            <a:extLst>
              <a:ext uri="{FF2B5EF4-FFF2-40B4-BE49-F238E27FC236}">
                <a16:creationId xmlns:a16="http://schemas.microsoft.com/office/drawing/2014/main" id="{89DFA24E-623B-B939-6C35-956E72FDCB78}"/>
              </a:ext>
            </a:extLst>
          </p:cNvPr>
          <p:cNvSpPr>
            <a:spLocks noGrp="1"/>
          </p:cNvSpPr>
          <p:nvPr>
            <p:ph type="ctrTitle"/>
          </p:nvPr>
        </p:nvSpPr>
        <p:spPr>
          <a:xfrm>
            <a:off x="963930" y="1008993"/>
            <a:ext cx="6923558" cy="3542045"/>
          </a:xfrm>
        </p:spPr>
        <p:txBody>
          <a:bodyPr anchor="b">
            <a:normAutofit/>
          </a:bodyPr>
          <a:lstStyle/>
          <a:p>
            <a:pPr>
              <a:lnSpc>
                <a:spcPct val="90000"/>
              </a:lnSpc>
            </a:pPr>
            <a:r>
              <a:rPr lang="fr-BE" sz="4000" noProof="0">
                <a:ea typeface="Calibri"/>
                <a:cs typeface="Calibri"/>
              </a:rPr>
              <a:t>Formation Matériel Médical </a:t>
            </a:r>
            <a:br>
              <a:rPr lang="fr-BE" sz="4000" noProof="0">
                <a:ea typeface="Calibri"/>
                <a:cs typeface="Calibri"/>
              </a:rPr>
            </a:br>
            <a:r>
              <a:rPr lang="fr-BE" sz="4000" noProof="0">
                <a:ea typeface="Calibri"/>
                <a:cs typeface="Calibri"/>
              </a:rPr>
              <a:t>au sein du Réseau</a:t>
            </a:r>
            <a:r>
              <a:rPr lang="fr-BE" sz="4000">
                <a:ea typeface="Calibri"/>
                <a:cs typeface="Calibri"/>
              </a:rPr>
              <a:t> </a:t>
            </a:r>
            <a:r>
              <a:rPr lang="fr-BE" sz="4000" err="1">
                <a:ea typeface="Calibri"/>
                <a:cs typeface="Calibri"/>
              </a:rPr>
              <a:t>Solidaris</a:t>
            </a:r>
            <a:r>
              <a:rPr lang="fr-BE" sz="4000">
                <a:ea typeface="Calibri"/>
                <a:cs typeface="Calibri"/>
              </a:rPr>
              <a:t> </a:t>
            </a:r>
            <a:br>
              <a:rPr lang="fr-BE" sz="4000" noProof="0">
                <a:ea typeface="Calibri"/>
                <a:cs typeface="Calibri"/>
              </a:rPr>
            </a:br>
            <a:br>
              <a:rPr lang="fr-BE" sz="4000" noProof="0">
                <a:ea typeface="Calibri"/>
                <a:cs typeface="Calibri"/>
              </a:rPr>
            </a:br>
            <a:r>
              <a:rPr lang="fr-BE" sz="4000" noProof="0">
                <a:ea typeface="Calibri"/>
                <a:cs typeface="Calibri"/>
              </a:rPr>
              <a:t>Achat- Location </a:t>
            </a:r>
            <a:r>
              <a:rPr lang="fr-BE" sz="4000" noProof="0">
                <a:solidFill>
                  <a:srgbClr val="FF0000"/>
                </a:solidFill>
                <a:ea typeface="Calibri"/>
                <a:cs typeface="Calibri"/>
              </a:rPr>
              <a:t>  </a:t>
            </a:r>
            <a:r>
              <a:rPr lang="fr-BE" sz="5500" noProof="0">
                <a:solidFill>
                  <a:srgbClr val="FF0000"/>
                </a:solidFill>
                <a:ea typeface="Calibri"/>
                <a:cs typeface="Calibri"/>
              </a:rPr>
              <a:t> </a:t>
            </a:r>
            <a:endParaRPr lang="fr-BE" noProof="0">
              <a:solidFill>
                <a:srgbClr val="FF0000"/>
              </a:solidFill>
              <a:ea typeface="Calibri"/>
              <a:cs typeface="Calibri"/>
            </a:endParaRPr>
          </a:p>
        </p:txBody>
      </p:sp>
      <p:pic>
        <p:nvPicPr>
          <p:cNvPr id="5" name="Image 4" descr="Une image contenant capture d’écran, texte, Police, cercle&#10;&#10;Le contenu généré par l’IA peut être incorrect.">
            <a:extLst>
              <a:ext uri="{FF2B5EF4-FFF2-40B4-BE49-F238E27FC236}">
                <a16:creationId xmlns:a16="http://schemas.microsoft.com/office/drawing/2014/main" id="{3E8270DA-F929-8B94-FEA9-6C4664345340}"/>
              </a:ext>
            </a:extLst>
          </p:cNvPr>
          <p:cNvPicPr>
            <a:picLocks noChangeAspect="1"/>
          </p:cNvPicPr>
          <p:nvPr/>
        </p:nvPicPr>
        <p:blipFill>
          <a:blip r:embed="rId3"/>
          <a:stretch>
            <a:fillRect/>
          </a:stretch>
        </p:blipFill>
        <p:spPr>
          <a:xfrm>
            <a:off x="541867" y="5186454"/>
            <a:ext cx="1439333" cy="989669"/>
          </a:xfrm>
          <a:prstGeom prst="rect">
            <a:avLst/>
          </a:prstGeom>
        </p:spPr>
      </p:pic>
      <p:pic>
        <p:nvPicPr>
          <p:cNvPr id="7" name="Image 6" descr="Une image contenant Police, cercle, Graphique, conception&#10;&#10;Le contenu généré par l’IA peut être incorrect.">
            <a:extLst>
              <a:ext uri="{FF2B5EF4-FFF2-40B4-BE49-F238E27FC236}">
                <a16:creationId xmlns:a16="http://schemas.microsoft.com/office/drawing/2014/main" id="{DA67F3E7-60E3-2B40-0217-8E880E7A9A66}"/>
              </a:ext>
            </a:extLst>
          </p:cNvPr>
          <p:cNvPicPr>
            <a:picLocks noChangeAspect="1"/>
          </p:cNvPicPr>
          <p:nvPr/>
        </p:nvPicPr>
        <p:blipFill>
          <a:blip r:embed="rId4"/>
          <a:stretch>
            <a:fillRect/>
          </a:stretch>
        </p:blipFill>
        <p:spPr>
          <a:xfrm>
            <a:off x="0" y="0"/>
            <a:ext cx="1261534" cy="1261534"/>
          </a:xfrm>
          <a:prstGeom prst="rect">
            <a:avLst/>
          </a:prstGeom>
        </p:spPr>
      </p:pic>
      <p:sp>
        <p:nvSpPr>
          <p:cNvPr id="4" name="TextBox 3">
            <a:extLst>
              <a:ext uri="{FF2B5EF4-FFF2-40B4-BE49-F238E27FC236}">
                <a16:creationId xmlns:a16="http://schemas.microsoft.com/office/drawing/2014/main" id="{FF7749B0-C035-3296-7A86-6D8B53154C26}"/>
              </a:ext>
            </a:extLst>
          </p:cNvPr>
          <p:cNvSpPr txBox="1"/>
          <p:nvPr/>
        </p:nvSpPr>
        <p:spPr>
          <a:xfrm>
            <a:off x="6830896" y="6227697"/>
            <a:ext cx="25048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noProof="0">
                <a:ea typeface="Calibri"/>
                <a:cs typeface="Calibri"/>
              </a:rPr>
              <a:t>Novembre 2025</a:t>
            </a:r>
            <a:endParaRPr lang="fr-BE" noProof="0"/>
          </a:p>
        </p:txBody>
      </p:sp>
    </p:spTree>
    <p:extLst>
      <p:ext uri="{BB962C8B-B14F-4D97-AF65-F5344CB8AC3E}">
        <p14:creationId xmlns:p14="http://schemas.microsoft.com/office/powerpoint/2010/main" val="1181318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9D6DE-0AF6-A678-F9DC-6B929E583892}"/>
              </a:ext>
            </a:extLst>
          </p:cNvPr>
          <p:cNvSpPr>
            <a:spLocks noGrp="1"/>
          </p:cNvSpPr>
          <p:nvPr>
            <p:ph type="title"/>
          </p:nvPr>
        </p:nvSpPr>
        <p:spPr>
          <a:xfrm>
            <a:off x="457200" y="274638"/>
            <a:ext cx="6643817" cy="1143000"/>
          </a:xfrm>
        </p:spPr>
        <p:txBody>
          <a:bodyPr>
            <a:normAutofit fontScale="90000"/>
          </a:bodyPr>
          <a:lstStyle/>
          <a:p>
            <a:r>
              <a:rPr lang="fr-BE" b="1" noProof="0">
                <a:solidFill>
                  <a:srgbClr val="FF0000"/>
                </a:solidFill>
              </a:rPr>
              <a:t>Structuration du matériel</a:t>
            </a:r>
            <a:br>
              <a:rPr lang="fr-BE" noProof="0"/>
            </a:br>
            <a:endParaRPr lang="fr-BE" noProof="0"/>
          </a:p>
        </p:txBody>
      </p:sp>
      <p:sp>
        <p:nvSpPr>
          <p:cNvPr id="3" name="Espace réservé du contenu 2">
            <a:extLst>
              <a:ext uri="{FF2B5EF4-FFF2-40B4-BE49-F238E27FC236}">
                <a16:creationId xmlns:a16="http://schemas.microsoft.com/office/drawing/2014/main" id="{6D832E5C-00CB-C9C6-5CFF-E20137EE2488}"/>
              </a:ext>
            </a:extLst>
          </p:cNvPr>
          <p:cNvSpPr>
            <a:spLocks noGrp="1"/>
          </p:cNvSpPr>
          <p:nvPr>
            <p:ph idx="1"/>
          </p:nvPr>
        </p:nvSpPr>
        <p:spPr/>
        <p:txBody>
          <a:bodyPr vert="horz" lIns="91440" tIns="45720" rIns="91440" bIns="45720" rtlCol="0" anchor="t">
            <a:normAutofit fontScale="92500" lnSpcReduction="10000"/>
          </a:bodyPr>
          <a:lstStyle/>
          <a:p>
            <a:pPr rtl="0"/>
            <a:r>
              <a:rPr lang="fr-BE" b="1" noProof="0">
                <a:solidFill>
                  <a:srgbClr val="000000"/>
                </a:solidFill>
                <a:effectLst/>
              </a:rPr>
              <a:t>5 grands types de matériel</a:t>
            </a:r>
            <a:r>
              <a:rPr lang="fr-BE" noProof="0">
                <a:solidFill>
                  <a:srgbClr val="000000"/>
                </a:solidFill>
                <a:effectLst/>
              </a:rPr>
              <a:t> : </a:t>
            </a:r>
            <a:endParaRPr lang="fr-BE" noProof="0"/>
          </a:p>
          <a:p>
            <a:pPr>
              <a:buFont typeface="Arial"/>
              <a:buChar char="•"/>
            </a:pPr>
            <a:endParaRPr lang="fr-BE" noProof="0">
              <a:solidFill>
                <a:srgbClr val="000000"/>
              </a:solidFill>
            </a:endParaRPr>
          </a:p>
          <a:p>
            <a:pPr lvl="1">
              <a:buFont typeface="Arial" panose="020B0604020202020204" pitchFamily="34" charset="0"/>
              <a:buChar char="•"/>
            </a:pPr>
            <a:r>
              <a:rPr lang="fr-BE" noProof="0">
                <a:solidFill>
                  <a:srgbClr val="000000"/>
                </a:solidFill>
                <a:effectLst/>
                <a:hlinkClick r:id="rId3" action="ppaction://hlinksldjump"/>
              </a:rPr>
              <a:t>Aide à la mobilité</a:t>
            </a:r>
            <a:endParaRPr lang="fr-BE" noProof="0">
              <a:solidFill>
                <a:srgbClr val="000000"/>
              </a:solidFill>
              <a:effectLst/>
              <a:ea typeface="Calibri"/>
              <a:cs typeface="Calibri"/>
            </a:endParaRPr>
          </a:p>
          <a:p>
            <a:pPr lvl="1">
              <a:buFont typeface="Arial" panose="020B0604020202020204" pitchFamily="34" charset="0"/>
              <a:buChar char="•"/>
            </a:pPr>
            <a:endParaRPr lang="fr-BE" noProof="0">
              <a:solidFill>
                <a:srgbClr val="000000"/>
              </a:solidFill>
              <a:ea typeface="Calibri"/>
              <a:cs typeface="Calibri"/>
            </a:endParaRPr>
          </a:p>
          <a:p>
            <a:pPr lvl="1">
              <a:buFont typeface="Arial" panose="020B0604020202020204" pitchFamily="34" charset="0"/>
              <a:buChar char="•"/>
            </a:pPr>
            <a:r>
              <a:rPr lang="fr-BE" noProof="0">
                <a:solidFill>
                  <a:srgbClr val="000000"/>
                </a:solidFill>
                <a:effectLst/>
                <a:hlinkClick r:id="rId4" action="ppaction://hlinksldjump"/>
              </a:rPr>
              <a:t>Aide respiratoire</a:t>
            </a:r>
            <a:endParaRPr lang="fr-BE" noProof="0">
              <a:solidFill>
                <a:srgbClr val="000000"/>
              </a:solidFill>
              <a:effectLst/>
              <a:ea typeface="Calibri"/>
              <a:cs typeface="Calibri"/>
            </a:endParaRPr>
          </a:p>
          <a:p>
            <a:pPr lvl="1">
              <a:buFont typeface="Arial" panose="020B0604020202020204" pitchFamily="34" charset="0"/>
              <a:buChar char="•"/>
            </a:pPr>
            <a:endParaRPr lang="fr-BE" noProof="0">
              <a:solidFill>
                <a:srgbClr val="000000"/>
              </a:solidFill>
            </a:endParaRPr>
          </a:p>
          <a:p>
            <a:pPr lvl="1">
              <a:buFont typeface="Arial" panose="020B0604020202020204" pitchFamily="34" charset="0"/>
              <a:buChar char="•"/>
            </a:pPr>
            <a:r>
              <a:rPr lang="fr-BE" noProof="0">
                <a:solidFill>
                  <a:srgbClr val="000000"/>
                </a:solidFill>
                <a:effectLst/>
                <a:hlinkClick r:id="rId5" action="ppaction://hlinksldjump"/>
              </a:rPr>
              <a:t>Aide à l'aménagement de la chambre</a:t>
            </a:r>
            <a:endParaRPr lang="fr-BE" noProof="0">
              <a:solidFill>
                <a:srgbClr val="000000"/>
              </a:solidFill>
              <a:effectLst/>
              <a:ea typeface="Calibri"/>
              <a:cs typeface="Calibri"/>
            </a:endParaRPr>
          </a:p>
          <a:p>
            <a:pPr lvl="1">
              <a:buFont typeface="Arial" panose="020B0604020202020204" pitchFamily="34" charset="0"/>
              <a:buChar char="•"/>
            </a:pPr>
            <a:endParaRPr lang="fr-BE" noProof="0">
              <a:solidFill>
                <a:srgbClr val="000000"/>
              </a:solidFill>
            </a:endParaRPr>
          </a:p>
          <a:p>
            <a:pPr lvl="1">
              <a:buFont typeface="Arial" panose="020B0604020202020204" pitchFamily="34" charset="0"/>
              <a:buChar char="•"/>
            </a:pPr>
            <a:r>
              <a:rPr lang="fr-BE" noProof="0">
                <a:solidFill>
                  <a:srgbClr val="000000"/>
                </a:solidFill>
                <a:effectLst/>
                <a:hlinkClick r:id="rId6" action="ppaction://hlinksldjump"/>
              </a:rPr>
              <a:t>Matériel relatif à l'incontinence</a:t>
            </a:r>
            <a:endParaRPr lang="fr-BE" noProof="0">
              <a:solidFill>
                <a:srgbClr val="000000"/>
              </a:solidFill>
              <a:effectLst/>
              <a:ea typeface="Calibri"/>
              <a:cs typeface="Calibri"/>
            </a:endParaRPr>
          </a:p>
          <a:p>
            <a:pPr lvl="1">
              <a:buFont typeface="Arial" panose="020B0604020202020204" pitchFamily="34" charset="0"/>
              <a:buChar char="•"/>
            </a:pPr>
            <a:endParaRPr lang="fr-BE" noProof="0">
              <a:solidFill>
                <a:srgbClr val="000000"/>
              </a:solidFill>
            </a:endParaRPr>
          </a:p>
          <a:p>
            <a:pPr lvl="1">
              <a:buFont typeface="Arial" panose="020B0604020202020204" pitchFamily="34" charset="0"/>
              <a:buChar char="•"/>
            </a:pPr>
            <a:r>
              <a:rPr lang="fr-BE" noProof="0">
                <a:solidFill>
                  <a:srgbClr val="000000"/>
                </a:solidFill>
                <a:effectLst/>
                <a:hlinkClick r:id="rId7" action="ppaction://hlinksldjump"/>
              </a:rPr>
              <a:t>Matériel spécifique à la maternité</a:t>
            </a:r>
            <a:endParaRPr lang="fr-BE" noProof="0">
              <a:solidFill>
                <a:srgbClr val="000000"/>
              </a:solidFill>
              <a:effectLst/>
              <a:ea typeface="Calibri"/>
              <a:cs typeface="Calibri"/>
            </a:endParaRPr>
          </a:p>
          <a:p>
            <a:pPr marL="0" indent="0">
              <a:buNone/>
            </a:pPr>
            <a:br>
              <a:rPr lang="fr-BE" noProof="0"/>
            </a:br>
            <a:endParaRPr lang="fr-BE" noProof="0"/>
          </a:p>
          <a:p>
            <a:endParaRPr lang="fr-BE" noProof="0"/>
          </a:p>
        </p:txBody>
      </p:sp>
      <p:pic>
        <p:nvPicPr>
          <p:cNvPr id="4" name="Image 3" descr="Une image contenant Police, cercle, Graphique, conception&#10;&#10;Le contenu généré par l’IA peut être incorrect.">
            <a:extLst>
              <a:ext uri="{FF2B5EF4-FFF2-40B4-BE49-F238E27FC236}">
                <a16:creationId xmlns:a16="http://schemas.microsoft.com/office/drawing/2014/main" id="{5F8BE678-0EB3-F62D-ACAD-8E11109325B1}"/>
              </a:ext>
            </a:extLst>
          </p:cNvPr>
          <p:cNvPicPr>
            <a:picLocks noChangeAspect="1"/>
          </p:cNvPicPr>
          <p:nvPr/>
        </p:nvPicPr>
        <p:blipFill>
          <a:blip r:embed="rId8"/>
          <a:stretch>
            <a:fillRect/>
          </a:stretch>
        </p:blipFill>
        <p:spPr>
          <a:xfrm>
            <a:off x="0" y="0"/>
            <a:ext cx="1261534" cy="1261534"/>
          </a:xfrm>
          <a:prstGeom prst="rect">
            <a:avLst/>
          </a:prstGeom>
        </p:spPr>
      </p:pic>
    </p:spTree>
    <p:extLst>
      <p:ext uri="{BB962C8B-B14F-4D97-AF65-F5344CB8AC3E}">
        <p14:creationId xmlns:p14="http://schemas.microsoft.com/office/powerpoint/2010/main" val="184806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4" name="Titre 3">
            <a:extLst>
              <a:ext uri="{FF2B5EF4-FFF2-40B4-BE49-F238E27FC236}">
                <a16:creationId xmlns:a16="http://schemas.microsoft.com/office/drawing/2014/main" id="{17AC8799-919C-73B7-C20B-AA3C1E91CA7A}"/>
              </a:ext>
            </a:extLst>
          </p:cNvPr>
          <p:cNvSpPr>
            <a:spLocks noGrp="1"/>
          </p:cNvSpPr>
          <p:nvPr>
            <p:ph type="title"/>
          </p:nvPr>
        </p:nvSpPr>
        <p:spPr>
          <a:xfrm>
            <a:off x="515125" y="1153572"/>
            <a:ext cx="2400300" cy="4461163"/>
          </a:xfrm>
        </p:spPr>
        <p:txBody>
          <a:bodyPr>
            <a:normAutofit/>
          </a:bodyPr>
          <a:lstStyle/>
          <a:p>
            <a:r>
              <a:rPr lang="fr-BE" b="1" noProof="0">
                <a:solidFill>
                  <a:srgbClr val="FFFFFF"/>
                </a:solidFill>
                <a:ea typeface="Calibri"/>
                <a:cs typeface="Calibri"/>
              </a:rPr>
              <a:t>Aide à la mobilité</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noProof="0"/>
          </a:p>
        </p:txBody>
      </p:sp>
      <p:sp>
        <p:nvSpPr>
          <p:cNvPr id="5" name="Espace réservé du contenu 4">
            <a:extLst>
              <a:ext uri="{FF2B5EF4-FFF2-40B4-BE49-F238E27FC236}">
                <a16:creationId xmlns:a16="http://schemas.microsoft.com/office/drawing/2014/main" id="{0E65EAFD-08BF-5609-2D1F-9ED65A7EB9F6}"/>
              </a:ext>
            </a:extLst>
          </p:cNvPr>
          <p:cNvSpPr>
            <a:spLocks noGrp="1"/>
          </p:cNvSpPr>
          <p:nvPr>
            <p:ph idx="1"/>
          </p:nvPr>
        </p:nvSpPr>
        <p:spPr>
          <a:xfrm>
            <a:off x="3335481" y="591344"/>
            <a:ext cx="5179868" cy="5585619"/>
          </a:xfrm>
        </p:spPr>
        <p:txBody>
          <a:bodyPr vert="horz" lIns="91440" tIns="45720" rIns="91440" bIns="45720" rtlCol="0" anchor="ctr">
            <a:normAutofit/>
          </a:bodyPr>
          <a:lstStyle/>
          <a:p>
            <a:r>
              <a:rPr lang="fr-BE" noProof="0">
                <a:hlinkClick r:id="rId3" action="ppaction://hlinksldjump"/>
              </a:rPr>
              <a:t>Cadre de marche</a:t>
            </a:r>
          </a:p>
          <a:p>
            <a:r>
              <a:rPr lang="fr-BE" noProof="0">
                <a:hlinkClick r:id="rId4" action="ppaction://hlinksldjump"/>
              </a:rPr>
              <a:t>Voiturette manuelle</a:t>
            </a:r>
            <a:endParaRPr lang="fr-BE" noProof="0">
              <a:ea typeface="Calibri"/>
              <a:cs typeface="Calibri"/>
              <a:hlinkClick r:id="rId4" action="ppaction://hlinksldjump"/>
            </a:endParaRPr>
          </a:p>
          <a:p>
            <a:r>
              <a:rPr lang="fr-BE" noProof="0">
                <a:hlinkClick r:id="" action="ppaction://noaction"/>
              </a:rPr>
              <a:t>Voiturette électrique</a:t>
            </a:r>
            <a:endParaRPr lang="fr-BE" noProof="0">
              <a:ea typeface="Calibri"/>
              <a:cs typeface="Calibri"/>
            </a:endParaRPr>
          </a:p>
          <a:p>
            <a:r>
              <a:rPr lang="fr-BE" noProof="0">
                <a:hlinkClick r:id="" action="ppaction://noaction"/>
              </a:rPr>
              <a:t>Scooter</a:t>
            </a:r>
            <a:endParaRPr lang="fr-BE" noProof="0">
              <a:ea typeface="Calibri"/>
              <a:cs typeface="Calibri"/>
            </a:endParaRPr>
          </a:p>
          <a:p>
            <a:r>
              <a:rPr lang="fr-BE" noProof="0">
                <a:hlinkClick r:id="" action="ppaction://noaction"/>
              </a:rPr>
              <a:t>Aide à la propulsion</a:t>
            </a:r>
            <a:endParaRPr lang="fr-BE" noProof="0">
              <a:ea typeface="Calibri"/>
              <a:cs typeface="Calibri"/>
            </a:endParaRPr>
          </a:p>
          <a:p>
            <a:r>
              <a:rPr lang="fr-BE" noProof="0">
                <a:hlinkClick r:id="" action="ppaction://noaction"/>
              </a:rPr>
              <a:t>Béquille</a:t>
            </a:r>
            <a:endParaRPr lang="fr-BE" noProof="0">
              <a:ea typeface="Calibri"/>
              <a:cs typeface="Calibri"/>
            </a:endParaRPr>
          </a:p>
          <a:p>
            <a:r>
              <a:rPr lang="fr-BE" noProof="0">
                <a:hlinkClick r:id="" action="ppaction://noaction"/>
              </a:rPr>
              <a:t>Canne de marche</a:t>
            </a:r>
            <a:endParaRPr lang="fr-BE" noProof="0">
              <a:ea typeface="Calibri"/>
              <a:cs typeface="Calibri"/>
            </a:endParaRPr>
          </a:p>
          <a:p>
            <a:r>
              <a:rPr lang="fr-BE" noProof="0">
                <a:hlinkClick r:id="" action="ppaction://noaction"/>
              </a:rPr>
              <a:t>Canne de marche à roues</a:t>
            </a:r>
            <a:endParaRPr lang="fr-BE" noProof="0">
              <a:ea typeface="Calibri"/>
              <a:cs typeface="Calibri"/>
            </a:endParaRPr>
          </a:p>
        </p:txBody>
      </p:sp>
      <p:pic>
        <p:nvPicPr>
          <p:cNvPr id="3" name="Picture 2" descr="10 400+ Flèche Retour Photos, taleaux et images libre de ...">
            <a:hlinkClick r:id="rId5" action="ppaction://hlinksldjump"/>
            <a:extLst>
              <a:ext uri="{FF2B5EF4-FFF2-40B4-BE49-F238E27FC236}">
                <a16:creationId xmlns:a16="http://schemas.microsoft.com/office/drawing/2014/main" id="{01C7A681-F8B7-DBB8-DE33-4883D9F32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a:extLst>
              <a:ext uri="{FF2B5EF4-FFF2-40B4-BE49-F238E27FC236}">
                <a16:creationId xmlns:a16="http://schemas.microsoft.com/office/drawing/2014/main" id="{D3C2EE65-A381-5067-9274-96F99FBEEC8B}"/>
              </a:ext>
            </a:extLst>
          </p:cNvPr>
          <p:cNvPicPr>
            <a:picLocks noChangeAspect="1"/>
          </p:cNvPicPr>
          <p:nvPr/>
        </p:nvPicPr>
        <p:blipFill>
          <a:blip r:embed="rId7"/>
          <a:stretch>
            <a:fillRect/>
          </a:stretch>
        </p:blipFill>
        <p:spPr>
          <a:xfrm>
            <a:off x="321640" y="220362"/>
            <a:ext cx="1488261" cy="1488261"/>
          </a:xfrm>
          <a:prstGeom prst="rect">
            <a:avLst/>
          </a:prstGeom>
        </p:spPr>
      </p:pic>
    </p:spTree>
    <p:extLst>
      <p:ext uri="{BB962C8B-B14F-4D97-AF65-F5344CB8AC3E}">
        <p14:creationId xmlns:p14="http://schemas.microsoft.com/office/powerpoint/2010/main" val="318214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sp>
        <p:nvSpPr>
          <p:cNvPr id="12" name="Content Placeholder 3">
            <a:extLst>
              <a:ext uri="{FF2B5EF4-FFF2-40B4-BE49-F238E27FC236}">
                <a16:creationId xmlns:a16="http://schemas.microsoft.com/office/drawing/2014/main" id="{B93E6031-5A5C-9832-EDDD-6B1CA01FAD53}"/>
              </a:ext>
            </a:extLst>
          </p:cNvPr>
          <p:cNvSpPr>
            <a:spLocks noGrp="1"/>
          </p:cNvSpPr>
          <p:nvPr>
            <p:ph sz="half" idx="13"/>
          </p:nvPr>
        </p:nvSpPr>
        <p:spPr>
          <a:xfrm>
            <a:off x="457201" y="1357045"/>
            <a:ext cx="3902695" cy="2116685"/>
          </a:xfrm>
        </p:spPr>
        <p:txBody>
          <a:bodyPr vert="horz" lIns="91440" tIns="45720" rIns="91440" bIns="45720" rtlCol="0" anchor="t">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indent="0">
              <a:buNone/>
            </a:pPr>
            <a:r>
              <a:rPr lang="fr-BE" sz="2000" b="0" i="0" noProof="0">
                <a:solidFill>
                  <a:srgbClr val="424242"/>
                </a:solidFill>
                <a:effectLst/>
                <a:latin typeface="Segoe Sans"/>
              </a:rPr>
              <a:t>Un </a:t>
            </a:r>
            <a:r>
              <a:rPr lang="fr-BE" sz="2000" b="1" i="0" noProof="0">
                <a:solidFill>
                  <a:srgbClr val="424242"/>
                </a:solidFill>
                <a:effectLst/>
                <a:latin typeface="Segoe Sans"/>
              </a:rPr>
              <a:t>cadre de marche</a:t>
            </a:r>
            <a:r>
              <a:rPr lang="fr-BE" sz="2000" b="0" i="0" noProof="0">
                <a:solidFill>
                  <a:srgbClr val="424242"/>
                </a:solidFill>
                <a:effectLst/>
                <a:latin typeface="Segoe Sans"/>
              </a:rPr>
              <a:t> est un dispositif médical utilisé pour aider les personnes ayant des difficultés de mobilité à se déplacer de manière plus stable et sécurisée. </a:t>
            </a:r>
            <a:endParaRPr lang="fr-BE" sz="2000" noProof="0"/>
          </a:p>
        </p:txBody>
      </p:sp>
      <p:sp>
        <p:nvSpPr>
          <p:cNvPr id="11" name="Espace réservé du contenu 10">
            <a:extLst>
              <a:ext uri="{FF2B5EF4-FFF2-40B4-BE49-F238E27FC236}">
                <a16:creationId xmlns:a16="http://schemas.microsoft.com/office/drawing/2014/main" id="{B45B3EED-0F05-9C0E-E905-6CDE48C6749D}"/>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Cadre de marche</a:t>
            </a:r>
            <a:endParaRPr lang="fr-BE" b="1" noProof="0">
              <a:solidFill>
                <a:srgbClr val="92D050"/>
              </a:solidFill>
              <a:ea typeface="Calibri"/>
              <a:cs typeface="Calibri"/>
            </a:endParaRPr>
          </a:p>
        </p:txBody>
      </p:sp>
      <p:graphicFrame>
        <p:nvGraphicFramePr>
          <p:cNvPr id="5" name="Tableau 6">
            <a:extLst>
              <a:ext uri="{FF2B5EF4-FFF2-40B4-BE49-F238E27FC236}">
                <a16:creationId xmlns:a16="http://schemas.microsoft.com/office/drawing/2014/main" id="{300B2902-93F1-BF9F-590B-C7E08148CE40}"/>
              </a:ext>
            </a:extLst>
          </p:cNvPr>
          <p:cNvGraphicFramePr>
            <a:graphicFrameLocks noGrp="1"/>
          </p:cNvGraphicFramePr>
          <p:nvPr>
            <p:extLst>
              <p:ext uri="{D42A27DB-BD31-4B8C-83A1-F6EECF244321}">
                <p14:modId xmlns:p14="http://schemas.microsoft.com/office/powerpoint/2010/main" val="3000735737"/>
              </p:ext>
            </p:extLst>
          </p:nvPr>
        </p:nvGraphicFramePr>
        <p:xfrm>
          <a:off x="4359896" y="1331536"/>
          <a:ext cx="4665151" cy="5341531"/>
        </p:xfrm>
        <a:graphic>
          <a:graphicData uri="http://schemas.openxmlformats.org/drawingml/2006/table">
            <a:tbl>
              <a:tblPr firstRow="1" bandRow="1">
                <a:tableStyleId>{5C22544A-7EE6-4342-B048-85BDC9FD1C3A}</a:tableStyleId>
              </a:tblPr>
              <a:tblGrid>
                <a:gridCol w="1517126">
                  <a:extLst>
                    <a:ext uri="{9D8B030D-6E8A-4147-A177-3AD203B41FA5}">
                      <a16:colId xmlns:a16="http://schemas.microsoft.com/office/drawing/2014/main" val="2767490055"/>
                    </a:ext>
                  </a:extLst>
                </a:gridCol>
                <a:gridCol w="3148025">
                  <a:extLst>
                    <a:ext uri="{9D8B030D-6E8A-4147-A177-3AD203B41FA5}">
                      <a16:colId xmlns:a16="http://schemas.microsoft.com/office/drawing/2014/main" val="240323969"/>
                    </a:ext>
                  </a:extLst>
                </a:gridCol>
              </a:tblGrid>
              <a:tr h="328186">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1076451">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b="1" noProof="0"/>
                        <a:t>Pas besoin d'accord Mutuelle</a:t>
                      </a:r>
                    </a:p>
                    <a:p>
                      <a:pPr marL="0" marR="0" lvl="0" indent="0" algn="l">
                        <a:lnSpc>
                          <a:spcPct val="100000"/>
                        </a:lnSpc>
                        <a:spcBef>
                          <a:spcPts val="0"/>
                        </a:spcBef>
                        <a:spcAft>
                          <a:spcPts val="0"/>
                        </a:spcAft>
                        <a:buClrTx/>
                        <a:buSzTx/>
                        <a:buFontTx/>
                        <a:buNone/>
                      </a:pPr>
                      <a:r>
                        <a:rPr lang="fr-BE" noProof="0"/>
                        <a:t>Rbst sur base de l'</a:t>
                      </a:r>
                      <a:r>
                        <a:rPr lang="fr-BE" noProof="0">
                          <a:hlinkClick r:id="rId3"/>
                        </a:rPr>
                        <a:t>annexe 1</a:t>
                      </a:r>
                    </a:p>
                    <a:p>
                      <a:pPr marL="0" marR="0" lvl="0" indent="0" algn="l">
                        <a:lnSpc>
                          <a:spcPct val="100000"/>
                        </a:lnSpc>
                        <a:spcBef>
                          <a:spcPts val="0"/>
                        </a:spcBef>
                        <a:spcAft>
                          <a:spcPts val="0"/>
                        </a:spcAft>
                        <a:buClrTx/>
                        <a:buSzTx/>
                        <a:buFontTx/>
                        <a:buNone/>
                      </a:pPr>
                      <a:r>
                        <a:rPr lang="fr-BE" noProof="0"/>
                        <a:t>Délai de renouvellement</a:t>
                      </a:r>
                    </a:p>
                  </a:txBody>
                  <a:tcPr/>
                </a:tc>
                <a:extLst>
                  <a:ext uri="{0D108BD9-81ED-4DB2-BD59-A6C34878D82A}">
                    <a16:rowId xmlns:a16="http://schemas.microsoft.com/office/drawing/2014/main" val="472937635"/>
                  </a:ext>
                </a:extLst>
              </a:tr>
              <a:tr h="577608">
                <a:tc>
                  <a:txBody>
                    <a:bodyPr/>
                    <a:lstStyle/>
                    <a:p>
                      <a:r>
                        <a:rPr lang="fr-BE" noProof="0"/>
                        <a:t>AO/AC : </a:t>
                      </a:r>
                    </a:p>
                  </a:txBody>
                  <a:tcPr/>
                </a:tc>
                <a:tc>
                  <a:txBody>
                    <a:bodyPr/>
                    <a:lstStyle/>
                    <a:p>
                      <a:r>
                        <a:rPr lang="fr-BE" noProof="0"/>
                        <a:t>AO</a:t>
                      </a:r>
                    </a:p>
                    <a:p>
                      <a:pPr lvl="0">
                        <a:buNone/>
                      </a:pPr>
                      <a:r>
                        <a:rPr lang="fr-BE" noProof="0"/>
                        <a:t>AC Gratuit 3 mois CSD</a:t>
                      </a:r>
                    </a:p>
                  </a:txBody>
                  <a:tcPr/>
                </a:tc>
                <a:extLst>
                  <a:ext uri="{0D108BD9-81ED-4DB2-BD59-A6C34878D82A}">
                    <a16:rowId xmlns:a16="http://schemas.microsoft.com/office/drawing/2014/main" val="1473001316"/>
                  </a:ext>
                </a:extLst>
              </a:tr>
              <a:tr h="669500">
                <a:tc>
                  <a:txBody>
                    <a:bodyPr/>
                    <a:lstStyle/>
                    <a:p>
                      <a:r>
                        <a:rPr lang="fr-BE" noProof="0"/>
                        <a:t>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Aide procédure/papier</a:t>
                      </a:r>
                    </a:p>
                  </a:txBody>
                  <a:tcPr/>
                </a:tc>
                <a:extLst>
                  <a:ext uri="{0D108BD9-81ED-4DB2-BD59-A6C34878D82A}">
                    <a16:rowId xmlns:a16="http://schemas.microsoft.com/office/drawing/2014/main" val="2970724570"/>
                  </a:ext>
                </a:extLst>
              </a:tr>
              <a:tr h="669500">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776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a:t>
                      </a:r>
                    </a:p>
                    <a:p>
                      <a:pPr lvl="0">
                        <a:buNone/>
                      </a:pPr>
                      <a:endParaRPr lang="fr-BE" noProof="0">
                        <a:solidFill>
                          <a:srgbClr val="FF0000"/>
                        </a:solidFill>
                      </a:endParaRPr>
                    </a:p>
                  </a:txBody>
                  <a:tcPr/>
                </a:tc>
                <a:extLst>
                  <a:ext uri="{0D108BD9-81ED-4DB2-BD59-A6C34878D82A}">
                    <a16:rowId xmlns:a16="http://schemas.microsoft.com/office/drawing/2014/main" val="1510677216"/>
                  </a:ext>
                </a:extLst>
              </a:tr>
              <a:tr h="5776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txBody>
                  <a:tcPr/>
                </a:tc>
                <a:extLst>
                  <a:ext uri="{0D108BD9-81ED-4DB2-BD59-A6C34878D82A}">
                    <a16:rowId xmlns:a16="http://schemas.microsoft.com/office/drawing/2014/main" val="3868450487"/>
                  </a:ext>
                </a:extLst>
              </a:tr>
              <a:tr h="577608">
                <a:tc>
                  <a:txBody>
                    <a:bodyPr/>
                    <a:lstStyle/>
                    <a:p>
                      <a:r>
                        <a:rPr lang="fr-BE" noProof="0"/>
                        <a:t>Achat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err="1"/>
                        <a:t>Actimed</a:t>
                      </a:r>
                      <a:endParaRPr lang="fr-BE" noProof="0"/>
                    </a:p>
                    <a:p>
                      <a:r>
                        <a:rPr lang="fr-BE" noProof="0"/>
                        <a:t>Pharma</a:t>
                      </a:r>
                    </a:p>
                  </a:txBody>
                  <a:tcPr/>
                </a:tc>
                <a:extLst>
                  <a:ext uri="{0D108BD9-81ED-4DB2-BD59-A6C34878D82A}">
                    <a16:rowId xmlns:a16="http://schemas.microsoft.com/office/drawing/2014/main" val="2837604669"/>
                  </a:ext>
                </a:extLst>
              </a:tr>
            </a:tbl>
          </a:graphicData>
        </a:graphic>
      </p:graphicFrame>
      <p:pic>
        <p:nvPicPr>
          <p:cNvPr id="4" name="Image 3" descr="Une image contenant Police, cercle, Graphique, conception&#10;&#10;Le contenu généré par l’IA peut être incorrect.">
            <a:extLst>
              <a:ext uri="{FF2B5EF4-FFF2-40B4-BE49-F238E27FC236}">
                <a16:creationId xmlns:a16="http://schemas.microsoft.com/office/drawing/2014/main" id="{63D5C43A-671E-100F-23D0-51981C4BE6E6}"/>
              </a:ext>
            </a:extLst>
          </p:cNvPr>
          <p:cNvPicPr>
            <a:picLocks noChangeAspect="1"/>
          </p:cNvPicPr>
          <p:nvPr/>
        </p:nvPicPr>
        <p:blipFill>
          <a:blip r:embed="rId4"/>
          <a:stretch>
            <a:fillRect/>
          </a:stretch>
        </p:blipFill>
        <p:spPr>
          <a:xfrm>
            <a:off x="0" y="0"/>
            <a:ext cx="1261534" cy="1261534"/>
          </a:xfrm>
          <a:prstGeom prst="rect">
            <a:avLst/>
          </a:prstGeom>
        </p:spPr>
      </p:pic>
      <p:pic>
        <p:nvPicPr>
          <p:cNvPr id="3" name="Picture 2" descr="10 400+ Flèche Retour Photos, taleaux et images libre de ...">
            <a:hlinkClick r:id="rId5" action="ppaction://hlinksldjump"/>
            <a:extLst>
              <a:ext uri="{FF2B5EF4-FFF2-40B4-BE49-F238E27FC236}">
                <a16:creationId xmlns:a16="http://schemas.microsoft.com/office/drawing/2014/main" id="{D409F38D-FBFF-D2E6-298F-EAB209F58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E3FD99D9-6C65-CAC3-F5C1-EE45E9575756}"/>
              </a:ext>
            </a:extLst>
          </p:cNvPr>
          <p:cNvPicPr>
            <a:picLocks noChangeAspect="1"/>
          </p:cNvPicPr>
          <p:nvPr/>
        </p:nvPicPr>
        <p:blipFill>
          <a:blip r:embed="rId7"/>
          <a:stretch>
            <a:fillRect/>
          </a:stretch>
        </p:blipFill>
        <p:spPr>
          <a:xfrm>
            <a:off x="457200" y="3238485"/>
            <a:ext cx="3482642" cy="1568849"/>
          </a:xfrm>
          <a:prstGeom prst="rect">
            <a:avLst/>
          </a:prstGeom>
        </p:spPr>
      </p:pic>
      <p:graphicFrame>
        <p:nvGraphicFramePr>
          <p:cNvPr id="6" name="Tableau 5">
            <a:extLst>
              <a:ext uri="{FF2B5EF4-FFF2-40B4-BE49-F238E27FC236}">
                <a16:creationId xmlns:a16="http://schemas.microsoft.com/office/drawing/2014/main" id="{715F98F8-D6C3-25CC-464D-9B8FC5C9F435}"/>
              </a:ext>
            </a:extLst>
          </p:cNvPr>
          <p:cNvGraphicFramePr>
            <a:graphicFrameLocks noGrp="1"/>
          </p:cNvGraphicFramePr>
          <p:nvPr>
            <p:extLst>
              <p:ext uri="{D42A27DB-BD31-4B8C-83A1-F6EECF244321}">
                <p14:modId xmlns:p14="http://schemas.microsoft.com/office/powerpoint/2010/main" val="2976810933"/>
              </p:ext>
            </p:extLst>
          </p:nvPr>
        </p:nvGraphicFramePr>
        <p:xfrm>
          <a:off x="828917" y="5419330"/>
          <a:ext cx="2697322" cy="1240236"/>
        </p:xfrm>
        <a:graphic>
          <a:graphicData uri="http://schemas.openxmlformats.org/drawingml/2006/table">
            <a:tbl>
              <a:tblPr firstRow="1" firstCol="1" bandRow="1"/>
              <a:tblGrid>
                <a:gridCol w="1348661">
                  <a:extLst>
                    <a:ext uri="{9D8B030D-6E8A-4147-A177-3AD203B41FA5}">
                      <a16:colId xmlns:a16="http://schemas.microsoft.com/office/drawing/2014/main" val="77628958"/>
                    </a:ext>
                  </a:extLst>
                </a:gridCol>
                <a:gridCol w="1348661">
                  <a:extLst>
                    <a:ext uri="{9D8B030D-6E8A-4147-A177-3AD203B41FA5}">
                      <a16:colId xmlns:a16="http://schemas.microsoft.com/office/drawing/2014/main" val="2518297969"/>
                    </a:ext>
                  </a:extLst>
                </a:gridCol>
              </a:tblGrid>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Âge du bénéficiaire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Délai de renouvellement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41680704"/>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Moins de 18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3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924467"/>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De 18 à 64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049310"/>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65 ans et plus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324342"/>
                  </a:ext>
                </a:extLst>
              </a:tr>
            </a:tbl>
          </a:graphicData>
        </a:graphic>
      </p:graphicFrame>
      <p:sp>
        <p:nvSpPr>
          <p:cNvPr id="8" name="ZoneTexte 7">
            <a:extLst>
              <a:ext uri="{FF2B5EF4-FFF2-40B4-BE49-F238E27FC236}">
                <a16:creationId xmlns:a16="http://schemas.microsoft.com/office/drawing/2014/main" id="{CE9378FD-95CB-6AEA-48C7-832911ACF733}"/>
              </a:ext>
            </a:extLst>
          </p:cNvPr>
          <p:cNvSpPr txBox="1"/>
          <p:nvPr/>
        </p:nvSpPr>
        <p:spPr>
          <a:xfrm>
            <a:off x="940528" y="4996687"/>
            <a:ext cx="2480476" cy="3231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a:ln>
                  <a:noFill/>
                </a:ln>
                <a:solidFill>
                  <a:prstClr val="black"/>
                </a:solidFill>
                <a:effectLst/>
                <a:uLnTx/>
                <a:uFillTx/>
                <a:latin typeface="Aptos" panose="02110004020202020204"/>
                <a:ea typeface="+mn-ea"/>
                <a:cs typeface="+mn-cs"/>
              </a:rPr>
              <a:t>Délais de renouvellement</a:t>
            </a:r>
            <a:r>
              <a:rPr kumimoji="0" lang="fr-BE" sz="1500" b="0"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9" name="Rectangle : coins arrondis 8">
            <a:extLst>
              <a:ext uri="{FF2B5EF4-FFF2-40B4-BE49-F238E27FC236}">
                <a16:creationId xmlns:a16="http://schemas.microsoft.com/office/drawing/2014/main" id="{CED6A50F-0149-6AE5-EB04-D74CB5F03A43}"/>
              </a:ext>
            </a:extLst>
          </p:cNvPr>
          <p:cNvSpPr/>
          <p:nvPr/>
        </p:nvSpPr>
        <p:spPr>
          <a:xfrm>
            <a:off x="723682" y="4969295"/>
            <a:ext cx="2907792" cy="192938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noProof="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sp>
        <p:nvSpPr>
          <p:cNvPr id="7" name="Espace réservé du contenu 6">
            <a:extLst>
              <a:ext uri="{FF2B5EF4-FFF2-40B4-BE49-F238E27FC236}">
                <a16:creationId xmlns:a16="http://schemas.microsoft.com/office/drawing/2014/main" id="{A51825BA-B0B2-710C-9991-F0B4BA911F58}"/>
              </a:ext>
            </a:extLst>
          </p:cNvPr>
          <p:cNvSpPr>
            <a:spLocks noGrp="1"/>
          </p:cNvSpPr>
          <p:nvPr>
            <p:ph sz="half" idx="13"/>
          </p:nvPr>
        </p:nvSpPr>
        <p:spPr>
          <a:xfrm>
            <a:off x="457201" y="1543664"/>
            <a:ext cx="3661528" cy="2187386"/>
          </a:xfrm>
        </p:spPr>
        <p:txBody>
          <a:bodyPr vert="horz" lIns="91440" tIns="45720" rIns="91440" bIns="45720" rtlCol="0" anchor="t">
            <a:normAutofit/>
          </a:bodyPr>
          <a:lstStyle/>
          <a:p>
            <a:pPr marL="0" indent="0">
              <a:buNone/>
            </a:pPr>
            <a:r>
              <a:rPr lang="fr-BE" sz="2200" noProof="0"/>
              <a:t>Une </a:t>
            </a:r>
            <a:r>
              <a:rPr lang="fr-BE" sz="2200" b="1" noProof="0"/>
              <a:t>voiturette manuelle</a:t>
            </a:r>
            <a:r>
              <a:rPr lang="fr-BE" sz="2200" noProof="0"/>
              <a:t> est un dispositif médical utilisé pour aider les personnes ayant des difficultés de mobilité à se déplacer de manière autonome.</a:t>
            </a:r>
          </a:p>
          <a:p>
            <a:pPr marL="0" indent="0">
              <a:buNone/>
            </a:pPr>
            <a:endParaRPr lang="fr-BE" noProof="0"/>
          </a:p>
        </p:txBody>
      </p:sp>
      <p:sp>
        <p:nvSpPr>
          <p:cNvPr id="8" name="Espace réservé du contenu 7">
            <a:extLst>
              <a:ext uri="{FF2B5EF4-FFF2-40B4-BE49-F238E27FC236}">
                <a16:creationId xmlns:a16="http://schemas.microsoft.com/office/drawing/2014/main" id="{A958E8C0-101F-70CF-59E2-D3ADB81FC485}"/>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Voiturette manuelle</a:t>
            </a:r>
          </a:p>
          <a:p>
            <a:endParaRPr lang="fr-BE" noProof="0"/>
          </a:p>
        </p:txBody>
      </p:sp>
      <p:pic>
        <p:nvPicPr>
          <p:cNvPr id="1028" name="Picture 4" descr="Fauteuil roulant dossier fixe noir">
            <a:extLst>
              <a:ext uri="{FF2B5EF4-FFF2-40B4-BE49-F238E27FC236}">
                <a16:creationId xmlns:a16="http://schemas.microsoft.com/office/drawing/2014/main" id="{F1067555-D341-4F29-3126-A68C7C298C7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18418" y="3752850"/>
            <a:ext cx="2316163" cy="2316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6">
            <a:extLst>
              <a:ext uri="{FF2B5EF4-FFF2-40B4-BE49-F238E27FC236}">
                <a16:creationId xmlns:a16="http://schemas.microsoft.com/office/drawing/2014/main" id="{C5093CA3-ABC7-1D1B-7A77-DDA45043EC31}"/>
              </a:ext>
            </a:extLst>
          </p:cNvPr>
          <p:cNvGraphicFramePr>
            <a:graphicFrameLocks noGrp="1"/>
          </p:cNvGraphicFramePr>
          <p:nvPr>
            <p:extLst>
              <p:ext uri="{D42A27DB-BD31-4B8C-83A1-F6EECF244321}">
                <p14:modId xmlns:p14="http://schemas.microsoft.com/office/powerpoint/2010/main" val="1065829266"/>
              </p:ext>
            </p:extLst>
          </p:nvPr>
        </p:nvGraphicFramePr>
        <p:xfrm>
          <a:off x="4277412" y="1284402"/>
          <a:ext cx="4414812" cy="5379259"/>
        </p:xfrm>
        <a:graphic>
          <a:graphicData uri="http://schemas.openxmlformats.org/drawingml/2006/table">
            <a:tbl>
              <a:tblPr firstRow="1" bandRow="1">
                <a:tableStyleId>{5C22544A-7EE6-4342-B048-85BDC9FD1C3A}</a:tableStyleId>
              </a:tblPr>
              <a:tblGrid>
                <a:gridCol w="1435715">
                  <a:extLst>
                    <a:ext uri="{9D8B030D-6E8A-4147-A177-3AD203B41FA5}">
                      <a16:colId xmlns:a16="http://schemas.microsoft.com/office/drawing/2014/main" val="2767490055"/>
                    </a:ext>
                  </a:extLst>
                </a:gridCol>
                <a:gridCol w="2979097">
                  <a:extLst>
                    <a:ext uri="{9D8B030D-6E8A-4147-A177-3AD203B41FA5}">
                      <a16:colId xmlns:a16="http://schemas.microsoft.com/office/drawing/2014/main" val="240323969"/>
                    </a:ext>
                  </a:extLst>
                </a:gridCol>
              </a:tblGrid>
              <a:tr h="345654">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898699">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b="1" noProof="0"/>
                        <a:t>Besoin d'accord</a:t>
                      </a:r>
                    </a:p>
                  </a:txBody>
                  <a:tcPr/>
                </a:tc>
                <a:extLst>
                  <a:ext uri="{0D108BD9-81ED-4DB2-BD59-A6C34878D82A}">
                    <a16:rowId xmlns:a16="http://schemas.microsoft.com/office/drawing/2014/main" val="472937635"/>
                  </a:ext>
                </a:extLst>
              </a:tr>
              <a:tr h="608351">
                <a:tc>
                  <a:txBody>
                    <a:bodyPr/>
                    <a:lstStyle/>
                    <a:p>
                      <a:r>
                        <a:rPr lang="fr-BE" noProof="0"/>
                        <a:t>AO/AC : </a:t>
                      </a:r>
                    </a:p>
                  </a:txBody>
                  <a:tcPr/>
                </a:tc>
                <a:tc>
                  <a:txBody>
                    <a:bodyPr/>
                    <a:lstStyle/>
                    <a:p>
                      <a:r>
                        <a:rPr lang="fr-BE" noProof="0"/>
                        <a:t>AO</a:t>
                      </a:r>
                    </a:p>
                    <a:p>
                      <a:pPr lvl="0">
                        <a:buNone/>
                      </a:pPr>
                      <a:r>
                        <a:rPr lang="fr-BE" noProof="0"/>
                        <a:t>AC Gratuit 3 mois CSD</a:t>
                      </a:r>
                    </a:p>
                  </a:txBody>
                  <a:tcPr/>
                </a:tc>
                <a:extLst>
                  <a:ext uri="{0D108BD9-81ED-4DB2-BD59-A6C34878D82A}">
                    <a16:rowId xmlns:a16="http://schemas.microsoft.com/office/drawing/2014/main" val="1473001316"/>
                  </a:ext>
                </a:extLst>
              </a:tr>
              <a:tr h="871047">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Aide procédure/papier </a:t>
                      </a:r>
                      <a:r>
                        <a:rPr lang="fr-BE" noProof="0" err="1"/>
                        <a:t>ds</a:t>
                      </a:r>
                      <a:r>
                        <a:rPr lang="fr-BE" noProof="0"/>
                        <a:t> les démarches à suivre </a:t>
                      </a:r>
                    </a:p>
                    <a:p>
                      <a:pPr marL="0" marR="0" lvl="0" indent="0" algn="l">
                        <a:lnSpc>
                          <a:spcPct val="100000"/>
                        </a:lnSpc>
                        <a:spcBef>
                          <a:spcPts val="0"/>
                        </a:spcBef>
                        <a:spcAft>
                          <a:spcPts val="0"/>
                        </a:spcAft>
                        <a:buClrTx/>
                        <a:buSzTx/>
                        <a:buFontTx/>
                        <a:buNone/>
                      </a:pPr>
                      <a:r>
                        <a:rPr lang="fr-BE" noProof="0"/>
                        <a:t>et remise de l'annexe 1</a:t>
                      </a:r>
                    </a:p>
                  </a:txBody>
                  <a:tcPr/>
                </a:tc>
                <a:extLst>
                  <a:ext uri="{0D108BD9-81ED-4DB2-BD59-A6C34878D82A}">
                    <a16:rowId xmlns:a16="http://schemas.microsoft.com/office/drawing/2014/main" val="2970724570"/>
                  </a:ext>
                </a:extLst>
              </a:tr>
              <a:tr h="608351">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Voiturette manuelle supplémentaire</a:t>
                      </a:r>
                    </a:p>
                  </a:txBody>
                  <a:tcPr/>
                </a:tc>
                <a:extLst>
                  <a:ext uri="{0D108BD9-81ED-4DB2-BD59-A6C34878D82A}">
                    <a16:rowId xmlns:a16="http://schemas.microsoft.com/office/drawing/2014/main" val="3108472935"/>
                  </a:ext>
                </a:extLst>
              </a:tr>
              <a:tr h="6083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a:t>
                      </a:r>
                    </a:p>
                  </a:txBody>
                  <a:tcPr/>
                </a:tc>
                <a:extLst>
                  <a:ext uri="{0D108BD9-81ED-4DB2-BD59-A6C34878D82A}">
                    <a16:rowId xmlns:a16="http://schemas.microsoft.com/office/drawing/2014/main" val="1510677216"/>
                  </a:ext>
                </a:extLst>
              </a:tr>
              <a:tr h="6083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txBody>
                  <a:tcPr/>
                </a:tc>
                <a:extLst>
                  <a:ext uri="{0D108BD9-81ED-4DB2-BD59-A6C34878D82A}">
                    <a16:rowId xmlns:a16="http://schemas.microsoft.com/office/drawing/2014/main" val="3868450487"/>
                  </a:ext>
                </a:extLst>
              </a:tr>
              <a:tr h="608351">
                <a:tc>
                  <a:txBody>
                    <a:bodyPr/>
                    <a:lstStyle/>
                    <a:p>
                      <a:r>
                        <a:rPr lang="fr-BE" noProof="0"/>
                        <a:t>Achat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4" name="Image 3" descr="Une image contenant Police, cercle, Graphique, conception&#10;&#10;Le contenu généré par l’IA peut être incorrect.">
            <a:extLst>
              <a:ext uri="{FF2B5EF4-FFF2-40B4-BE49-F238E27FC236}">
                <a16:creationId xmlns:a16="http://schemas.microsoft.com/office/drawing/2014/main" id="{1DEC9596-1FE8-F88E-3E6E-488E41E970B9}"/>
              </a:ext>
            </a:extLst>
          </p:cNvPr>
          <p:cNvPicPr>
            <a:picLocks noChangeAspect="1"/>
          </p:cNvPicPr>
          <p:nvPr/>
        </p:nvPicPr>
        <p:blipFill>
          <a:blip r:embed="rId4"/>
          <a:stretch>
            <a:fillRect/>
          </a:stretch>
        </p:blipFill>
        <p:spPr>
          <a:xfrm>
            <a:off x="0" y="0"/>
            <a:ext cx="1261534" cy="1261534"/>
          </a:xfrm>
          <a:prstGeom prst="rect">
            <a:avLst/>
          </a:prstGeom>
        </p:spPr>
      </p:pic>
      <p:pic>
        <p:nvPicPr>
          <p:cNvPr id="3" name="Picture 2" descr="10 400+ Flèche Retour Photos, taleaux et images libre de ...">
            <a:hlinkClick r:id="rId5" action="ppaction://hlinksldjump"/>
            <a:extLst>
              <a:ext uri="{FF2B5EF4-FFF2-40B4-BE49-F238E27FC236}">
                <a16:creationId xmlns:a16="http://schemas.microsoft.com/office/drawing/2014/main" id="{3CE09DDB-BAC3-DF0C-2858-92B170A8A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C6423D-9491-0AD2-5A3E-9E46BA54BB3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3C3B36-E44B-4C88-35F3-C1DF246B3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 name="Titre 1">
            <a:extLst>
              <a:ext uri="{FF2B5EF4-FFF2-40B4-BE49-F238E27FC236}">
                <a16:creationId xmlns:a16="http://schemas.microsoft.com/office/drawing/2014/main" id="{D810C9B6-9294-169C-5728-CA878FCFAB4C}"/>
              </a:ext>
            </a:extLst>
          </p:cNvPr>
          <p:cNvSpPr>
            <a:spLocks noGrp="1"/>
          </p:cNvSpPr>
          <p:nvPr>
            <p:ph type="title"/>
          </p:nvPr>
        </p:nvSpPr>
        <p:spPr>
          <a:xfrm>
            <a:off x="197234" y="1324068"/>
            <a:ext cx="2563994" cy="2157984"/>
          </a:xfrm>
        </p:spPr>
        <p:txBody>
          <a:bodyPr anchor="ctr">
            <a:normAutofit fontScale="90000"/>
          </a:bodyPr>
          <a:lstStyle/>
          <a:p>
            <a:br>
              <a:rPr lang="fr-BE" sz="4300">
                <a:latin typeface="Calibri"/>
              </a:rPr>
            </a:br>
            <a:r>
              <a:rPr kumimoji="0" lang="fr-BE" sz="4300" b="0" i="0" u="none" strike="noStrike" kern="1200" cap="none" spc="0" normalizeH="0" baseline="0" noProof="0">
                <a:ln>
                  <a:noFill/>
                </a:ln>
                <a:effectLst/>
                <a:uLnTx/>
                <a:uFillTx/>
                <a:latin typeface="Calibri"/>
                <a:ea typeface="+mj-ea"/>
                <a:cs typeface="+mj-cs"/>
              </a:rPr>
              <a:t>Voiturette </a:t>
            </a:r>
            <a:r>
              <a:rPr lang="fr-BE" sz="4300" noProof="0">
                <a:latin typeface="Calibri"/>
              </a:rPr>
              <a:t>manuelle</a:t>
            </a:r>
            <a:br>
              <a:rPr lang="fr-BE" sz="4300" b="0" i="0" u="none" strike="noStrike" kern="1200" cap="none" spc="0" normalizeH="0" baseline="0" noProof="0">
                <a:ln>
                  <a:noFill/>
                </a:ln>
                <a:effectLst/>
                <a:uLnTx/>
                <a:uFillTx/>
                <a:latin typeface="Calibri"/>
              </a:rPr>
            </a:br>
            <a:r>
              <a:rPr kumimoji="0" lang="fr-BE" sz="2400" b="0" i="0" u="none" strike="noStrike" kern="1200" cap="none" spc="0" normalizeH="0" baseline="0" noProof="0">
                <a:ln>
                  <a:noFill/>
                </a:ln>
                <a:effectLst/>
                <a:uLnTx/>
                <a:uFillTx/>
                <a:latin typeface="Calibri"/>
                <a:ea typeface="+mj-ea"/>
                <a:cs typeface="+mj-cs"/>
              </a:rPr>
              <a:t>(</a:t>
            </a:r>
            <a:r>
              <a:rPr lang="fr-BE" sz="2400" noProof="0">
                <a:latin typeface="Calibri"/>
                <a:hlinkClick r:id="rId3">
                  <a:extLst>
                    <a:ext uri="{A12FA001-AC4F-418D-AE19-62706E023703}">
                      <ahyp:hlinkClr xmlns:ahyp="http://schemas.microsoft.com/office/drawing/2018/hyperlinkcolor" val="tx"/>
                    </a:ext>
                  </a:extLst>
                </a:hlinkClick>
              </a:rPr>
              <a:t>annexe</a:t>
            </a:r>
            <a:r>
              <a:rPr kumimoji="0" lang="fr-BE" sz="2400" b="0" i="0" u="none" strike="noStrike" kern="1200" cap="none" spc="0" normalizeH="0" baseline="0" noProof="0">
                <a:ln>
                  <a:noFill/>
                </a:ln>
                <a:effectLst/>
                <a:uLnTx/>
                <a:uFillTx/>
                <a:latin typeface="Calibri"/>
                <a:hlinkClick r:id="rId3">
                  <a:extLst>
                    <a:ext uri="{A12FA001-AC4F-418D-AE19-62706E023703}">
                      <ahyp:hlinkClr xmlns:ahyp="http://schemas.microsoft.com/office/drawing/2018/hyperlinkcolor" val="tx"/>
                    </a:ext>
                  </a:extLst>
                </a:hlinkClick>
              </a:rPr>
              <a:t> </a:t>
            </a:r>
            <a:r>
              <a:rPr lang="fr-BE" sz="2400" noProof="0">
                <a:latin typeface="Calibri"/>
                <a:hlinkClick r:id="rId3">
                  <a:extLst>
                    <a:ext uri="{A12FA001-AC4F-418D-AE19-62706E023703}">
                      <ahyp:hlinkClr xmlns:ahyp="http://schemas.microsoft.com/office/drawing/2018/hyperlinkcolor" val="tx"/>
                    </a:ext>
                  </a:extLst>
                </a:hlinkClick>
              </a:rPr>
              <a:t>1</a:t>
            </a:r>
            <a:r>
              <a:rPr lang="fr-BE" sz="2400" noProof="0">
                <a:latin typeface="Calibri"/>
              </a:rPr>
              <a:t>)</a:t>
            </a:r>
            <a:br>
              <a:rPr lang="fr-BE" sz="2400"/>
            </a:br>
            <a:endParaRPr lang="fr-BE" sz="2400" noProof="0"/>
          </a:p>
        </p:txBody>
      </p:sp>
      <p:sp>
        <p:nvSpPr>
          <p:cNvPr id="11" name="sketch line">
            <a:extLst>
              <a:ext uri="{FF2B5EF4-FFF2-40B4-BE49-F238E27FC236}">
                <a16:creationId xmlns:a16="http://schemas.microsoft.com/office/drawing/2014/main" id="{A50D8C01-F072-BCF1-3A94-6612C4B3D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graphicFrame>
        <p:nvGraphicFramePr>
          <p:cNvPr id="5" name="Espace réservé du contenu 2">
            <a:extLst>
              <a:ext uri="{FF2B5EF4-FFF2-40B4-BE49-F238E27FC236}">
                <a16:creationId xmlns:a16="http://schemas.microsoft.com/office/drawing/2014/main" id="{E9F77E74-DB42-9CB5-A0E7-AC5E67BC3815}"/>
              </a:ext>
            </a:extLst>
          </p:cNvPr>
          <p:cNvGraphicFramePr>
            <a:graphicFrameLocks noGrp="1"/>
          </p:cNvGraphicFramePr>
          <p:nvPr>
            <p:ph idx="1"/>
            <p:extLst>
              <p:ext uri="{D42A27DB-BD31-4B8C-83A1-F6EECF244321}">
                <p14:modId xmlns:p14="http://schemas.microsoft.com/office/powerpoint/2010/main" val="2448265268"/>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Tableau 3">
            <a:extLst>
              <a:ext uri="{FF2B5EF4-FFF2-40B4-BE49-F238E27FC236}">
                <a16:creationId xmlns:a16="http://schemas.microsoft.com/office/drawing/2014/main" id="{7287464D-9535-828B-346C-811998C3C402}"/>
              </a:ext>
            </a:extLst>
          </p:cNvPr>
          <p:cNvGraphicFramePr>
            <a:graphicFrameLocks noGrp="1"/>
          </p:cNvGraphicFramePr>
          <p:nvPr>
            <p:extLst>
              <p:ext uri="{D42A27DB-BD31-4B8C-83A1-F6EECF244321}">
                <p14:modId xmlns:p14="http://schemas.microsoft.com/office/powerpoint/2010/main" val="1584199399"/>
              </p:ext>
            </p:extLst>
          </p:nvPr>
        </p:nvGraphicFramePr>
        <p:xfrm>
          <a:off x="347630" y="4754880"/>
          <a:ext cx="2697322" cy="1240236"/>
        </p:xfrm>
        <a:graphic>
          <a:graphicData uri="http://schemas.openxmlformats.org/drawingml/2006/table">
            <a:tbl>
              <a:tblPr firstRow="1" firstCol="1" bandRow="1"/>
              <a:tblGrid>
                <a:gridCol w="1348661">
                  <a:extLst>
                    <a:ext uri="{9D8B030D-6E8A-4147-A177-3AD203B41FA5}">
                      <a16:colId xmlns:a16="http://schemas.microsoft.com/office/drawing/2014/main" val="77628958"/>
                    </a:ext>
                  </a:extLst>
                </a:gridCol>
                <a:gridCol w="1348661">
                  <a:extLst>
                    <a:ext uri="{9D8B030D-6E8A-4147-A177-3AD203B41FA5}">
                      <a16:colId xmlns:a16="http://schemas.microsoft.com/office/drawing/2014/main" val="2518297969"/>
                    </a:ext>
                  </a:extLst>
                </a:gridCol>
              </a:tblGrid>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Âge du bénéficiaire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Délai de renouvellement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41680704"/>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Moins de 18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3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924467"/>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De 18 à 64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049310"/>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65 ans et plus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324342"/>
                  </a:ext>
                </a:extLst>
              </a:tr>
            </a:tbl>
          </a:graphicData>
        </a:graphic>
      </p:graphicFrame>
      <p:sp>
        <p:nvSpPr>
          <p:cNvPr id="7" name="ZoneTexte 6">
            <a:extLst>
              <a:ext uri="{FF2B5EF4-FFF2-40B4-BE49-F238E27FC236}">
                <a16:creationId xmlns:a16="http://schemas.microsoft.com/office/drawing/2014/main" id="{441B86B2-DD1A-A353-93AB-BFB700301FB5}"/>
              </a:ext>
            </a:extLst>
          </p:cNvPr>
          <p:cNvSpPr txBox="1"/>
          <p:nvPr/>
        </p:nvSpPr>
        <p:spPr>
          <a:xfrm>
            <a:off x="210312" y="4373842"/>
            <a:ext cx="4572000" cy="3231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a:ln>
                  <a:noFill/>
                </a:ln>
                <a:solidFill>
                  <a:prstClr val="black"/>
                </a:solidFill>
                <a:effectLst/>
                <a:uLnTx/>
                <a:uFillTx/>
                <a:latin typeface="Aptos" panose="02110004020202020204"/>
                <a:ea typeface="+mn-ea"/>
                <a:cs typeface="+mn-cs"/>
              </a:rPr>
              <a:t>Délais de renouvellement</a:t>
            </a:r>
            <a:r>
              <a:rPr kumimoji="0" lang="fr-BE" sz="1500" b="0"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8" name="Rectangle : coins arrondis 7">
            <a:extLst>
              <a:ext uri="{FF2B5EF4-FFF2-40B4-BE49-F238E27FC236}">
                <a16:creationId xmlns:a16="http://schemas.microsoft.com/office/drawing/2014/main" id="{C1F9269D-77EE-C9C8-BB3C-928AA4DD40F4}"/>
              </a:ext>
            </a:extLst>
          </p:cNvPr>
          <p:cNvSpPr/>
          <p:nvPr/>
        </p:nvSpPr>
        <p:spPr>
          <a:xfrm>
            <a:off x="201168" y="4306824"/>
            <a:ext cx="2907792" cy="192938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noProof="0"/>
          </a:p>
        </p:txBody>
      </p:sp>
      <p:sp>
        <p:nvSpPr>
          <p:cNvPr id="21" name="TextBox 20">
            <a:extLst>
              <a:ext uri="{FF2B5EF4-FFF2-40B4-BE49-F238E27FC236}">
                <a16:creationId xmlns:a16="http://schemas.microsoft.com/office/drawing/2014/main" id="{F6C63EC9-F0E4-6436-857F-95EF16A20134}"/>
              </a:ext>
            </a:extLst>
          </p:cNvPr>
          <p:cNvSpPr txBox="1"/>
          <p:nvPr/>
        </p:nvSpPr>
        <p:spPr>
          <a:xfrm>
            <a:off x="4125902" y="174326"/>
            <a:ext cx="4084820" cy="40862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b="1" noProof="0">
                <a:ea typeface="Calibri"/>
                <a:cs typeface="Calibri"/>
              </a:rPr>
              <a:t>Démarches pour le bénéficiaire</a:t>
            </a:r>
            <a:endParaRPr lang="fr-BE" b="1" noProof="0"/>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B803A253-61AA-71A7-C5C5-4CAEAB3D4EEA}"/>
              </a:ext>
            </a:extLst>
          </p:cNvPr>
          <p:cNvPicPr>
            <a:picLocks noChangeAspect="1"/>
          </p:cNvPicPr>
          <p:nvPr/>
        </p:nvPicPr>
        <p:blipFill>
          <a:blip r:embed="rId9"/>
          <a:stretch>
            <a:fillRect/>
          </a:stretch>
        </p:blipFill>
        <p:spPr>
          <a:xfrm>
            <a:off x="0" y="0"/>
            <a:ext cx="1261534" cy="1261534"/>
          </a:xfrm>
          <a:prstGeom prst="rect">
            <a:avLst/>
          </a:prstGeom>
        </p:spPr>
      </p:pic>
      <p:pic>
        <p:nvPicPr>
          <p:cNvPr id="6" name="Picture 2" descr="10 400+ Flèche Retour Photos, taleaux et images libre de ...">
            <a:hlinkClick r:id="rId10" action="ppaction://hlinksldjump"/>
            <a:extLst>
              <a:ext uri="{FF2B5EF4-FFF2-40B4-BE49-F238E27FC236}">
                <a16:creationId xmlns:a16="http://schemas.microsoft.com/office/drawing/2014/main" id="{9B7CB42B-5C36-2291-602C-E294DAF060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1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sp>
        <p:nvSpPr>
          <p:cNvPr id="5" name="Espace réservé du contenu 4">
            <a:extLst>
              <a:ext uri="{FF2B5EF4-FFF2-40B4-BE49-F238E27FC236}">
                <a16:creationId xmlns:a16="http://schemas.microsoft.com/office/drawing/2014/main" id="{05718462-6C48-0683-DA35-639D9CA6B8B2}"/>
              </a:ext>
            </a:extLst>
          </p:cNvPr>
          <p:cNvSpPr>
            <a:spLocks noGrp="1"/>
          </p:cNvSpPr>
          <p:nvPr>
            <p:ph sz="half" idx="13"/>
          </p:nvPr>
        </p:nvSpPr>
        <p:spPr>
          <a:xfrm>
            <a:off x="457201" y="1543664"/>
            <a:ext cx="3543693" cy="2187386"/>
          </a:xfrm>
        </p:spPr>
        <p:txBody>
          <a:bodyPr vert="horz" lIns="91440" tIns="45720" rIns="91440" bIns="45720" rtlCol="0" anchor="t">
            <a:normAutofit lnSpcReduction="10000"/>
          </a:bodyPr>
          <a:lstStyle/>
          <a:p>
            <a:pPr marL="0" indent="0">
              <a:buNone/>
            </a:pPr>
            <a:r>
              <a:rPr lang="fr-BE" sz="2000" b="0" i="0" noProof="0">
                <a:solidFill>
                  <a:srgbClr val="424242"/>
                </a:solidFill>
                <a:effectLst/>
                <a:latin typeface="Segoe Sans"/>
              </a:rPr>
              <a:t>Une </a:t>
            </a:r>
            <a:r>
              <a:rPr lang="fr-BE" sz="2000" b="1" i="0" noProof="0">
                <a:solidFill>
                  <a:srgbClr val="424242"/>
                </a:solidFill>
                <a:effectLst/>
                <a:latin typeface="Segoe Sans"/>
              </a:rPr>
              <a:t>voiturette électrique</a:t>
            </a:r>
            <a:r>
              <a:rPr lang="fr-BE" sz="2000" b="0" i="0" noProof="0">
                <a:solidFill>
                  <a:srgbClr val="424242"/>
                </a:solidFill>
                <a:effectLst/>
                <a:latin typeface="Segoe Sans"/>
              </a:rPr>
              <a:t> est un dispositif </a:t>
            </a:r>
            <a:r>
              <a:rPr lang="fr-BE" sz="2200" b="0" i="0" noProof="0">
                <a:solidFill>
                  <a:srgbClr val="424242"/>
                </a:solidFill>
                <a:effectLst/>
                <a:latin typeface="Calibri"/>
                <a:ea typeface="Calibri"/>
                <a:cs typeface="Calibri"/>
              </a:rPr>
              <a:t>médical</a:t>
            </a:r>
            <a:r>
              <a:rPr lang="fr-BE" sz="2000" b="0" i="0" noProof="0">
                <a:solidFill>
                  <a:srgbClr val="424242"/>
                </a:solidFill>
                <a:effectLst/>
                <a:latin typeface="Segoe Sans"/>
              </a:rPr>
              <a:t> motorisé conçu pour aider les personnes ayant des difficultés de mobilité à se déplacer de manière autonome.</a:t>
            </a:r>
            <a:endParaRPr lang="fr-BE" sz="2000" noProof="0"/>
          </a:p>
        </p:txBody>
      </p:sp>
      <p:sp>
        <p:nvSpPr>
          <p:cNvPr id="6" name="Espace réservé du contenu 5">
            <a:extLst>
              <a:ext uri="{FF2B5EF4-FFF2-40B4-BE49-F238E27FC236}">
                <a16:creationId xmlns:a16="http://schemas.microsoft.com/office/drawing/2014/main" id="{94B1ECF5-8C0C-5AF3-7E74-0AA168369F73}"/>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Voiturette électrique</a:t>
            </a:r>
          </a:p>
          <a:p>
            <a:endParaRPr lang="fr-BE" noProof="0"/>
          </a:p>
        </p:txBody>
      </p:sp>
      <p:pic>
        <p:nvPicPr>
          <p:cNvPr id="2050" name="Picture 2" descr="Fauteuil roulant électrique pliant easy plus">
            <a:extLst>
              <a:ext uri="{FF2B5EF4-FFF2-40B4-BE49-F238E27FC236}">
                <a16:creationId xmlns:a16="http://schemas.microsoft.com/office/drawing/2014/main" id="{4C4584E5-F618-3823-E459-896E74E30F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34274" y="3752850"/>
            <a:ext cx="3084451" cy="2316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CD228305-8921-8233-AD1C-B85CB3A6A5FC}"/>
              </a:ext>
            </a:extLst>
          </p:cNvPr>
          <p:cNvGraphicFramePr>
            <a:graphicFrameLocks noGrp="1"/>
          </p:cNvGraphicFramePr>
          <p:nvPr>
            <p:extLst>
              <p:ext uri="{D42A27DB-BD31-4B8C-83A1-F6EECF244321}">
                <p14:modId xmlns:p14="http://schemas.microsoft.com/office/powerpoint/2010/main" val="449507408"/>
              </p:ext>
            </p:extLst>
          </p:nvPr>
        </p:nvGraphicFramePr>
        <p:xfrm>
          <a:off x="4300979" y="1237268"/>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AO</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Aide procédure/papier</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Intervention dans le complément à charge</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3" name="Image 2" descr="Une image contenant Police, cercle, Graphique, conception&#10;&#10;Le contenu généré par l’IA peut être incorrect.">
            <a:extLst>
              <a:ext uri="{FF2B5EF4-FFF2-40B4-BE49-F238E27FC236}">
                <a16:creationId xmlns:a16="http://schemas.microsoft.com/office/drawing/2014/main" id="{A8979843-E58E-ABFF-0B79-9EEB73733CF0}"/>
              </a:ext>
            </a:extLst>
          </p:cNvPr>
          <p:cNvPicPr>
            <a:picLocks noChangeAspect="1"/>
          </p:cNvPicPr>
          <p:nvPr/>
        </p:nvPicPr>
        <p:blipFill>
          <a:blip r:embed="rId4"/>
          <a:stretch>
            <a:fillRect/>
          </a:stretch>
        </p:blipFill>
        <p:spPr>
          <a:xfrm>
            <a:off x="0" y="0"/>
            <a:ext cx="1261534" cy="1261534"/>
          </a:xfrm>
          <a:prstGeom prst="rect">
            <a:avLst/>
          </a:prstGeom>
        </p:spPr>
      </p:pic>
      <p:pic>
        <p:nvPicPr>
          <p:cNvPr id="4" name="Picture 2" descr="10 400+ Flèche Retour Photos, taleaux et images libre de ...">
            <a:hlinkClick r:id="rId5" action="ppaction://hlinksldjump"/>
            <a:extLst>
              <a:ext uri="{FF2B5EF4-FFF2-40B4-BE49-F238E27FC236}">
                <a16:creationId xmlns:a16="http://schemas.microsoft.com/office/drawing/2014/main" id="{2E1E24B6-24CF-0B86-3690-973175B01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4CDF53-CD51-CFF7-678E-A999F4364D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445E5B-DE47-061E-954C-BA6123E93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 name="Titre 1">
            <a:extLst>
              <a:ext uri="{FF2B5EF4-FFF2-40B4-BE49-F238E27FC236}">
                <a16:creationId xmlns:a16="http://schemas.microsoft.com/office/drawing/2014/main" id="{69C8CC8C-EA7D-3E3C-0C69-9795634D24E3}"/>
              </a:ext>
            </a:extLst>
          </p:cNvPr>
          <p:cNvSpPr>
            <a:spLocks noGrp="1"/>
          </p:cNvSpPr>
          <p:nvPr>
            <p:ph type="title"/>
          </p:nvPr>
        </p:nvSpPr>
        <p:spPr>
          <a:xfrm>
            <a:off x="320802" y="850392"/>
            <a:ext cx="2563994" cy="2758942"/>
          </a:xfrm>
        </p:spPr>
        <p:txBody>
          <a:bodyPr anchor="ctr">
            <a:normAutofit/>
          </a:bodyPr>
          <a:lstStyle/>
          <a:p>
            <a:r>
              <a:rPr kumimoji="0" lang="fr-BE" sz="4300" b="0" i="0" u="none" strike="noStrike" kern="1200" cap="none" spc="0" normalizeH="0" baseline="0" noProof="0">
                <a:ln>
                  <a:noFill/>
                </a:ln>
                <a:effectLst/>
                <a:uLnTx/>
                <a:uFillTx/>
                <a:latin typeface="Calibri"/>
                <a:ea typeface="+mj-ea"/>
                <a:cs typeface="+mj-cs"/>
              </a:rPr>
              <a:t>Voiturette électrique</a:t>
            </a:r>
            <a:br>
              <a:rPr lang="fr-BE" sz="4300" b="0" i="0" u="none" strike="noStrike" kern="1200" cap="none" spc="0" normalizeH="0" baseline="0" noProof="0">
                <a:ln>
                  <a:noFill/>
                </a:ln>
                <a:effectLst/>
                <a:uLnTx/>
                <a:uFillTx/>
                <a:latin typeface="Calibri"/>
              </a:rPr>
            </a:br>
            <a:r>
              <a:rPr kumimoji="0" lang="fr-BE" sz="2000" b="0" i="0" u="none" strike="noStrike" kern="1200" cap="none" spc="0" normalizeH="0" baseline="0" noProof="0">
                <a:ln>
                  <a:noFill/>
                </a:ln>
                <a:effectLst/>
                <a:uLnTx/>
                <a:uFillTx/>
                <a:latin typeface="Calibri"/>
                <a:hlinkClick r:id="rId3">
                  <a:extLst>
                    <a:ext uri="{A12FA001-AC4F-418D-AE19-62706E023703}">
                      <ahyp:hlinkClr xmlns:ahyp="http://schemas.microsoft.com/office/drawing/2018/hyperlinkcolor" val="tx"/>
                    </a:ext>
                  </a:extLst>
                </a:hlinkClick>
              </a:rPr>
              <a:t>(</a:t>
            </a:r>
            <a:r>
              <a:rPr kumimoji="0" lang="fr-BE" sz="1800" b="0" i="0" u="none" strike="noStrike" kern="1200" cap="none" spc="0" normalizeH="0" baseline="0" noProof="0">
                <a:ln>
                  <a:noFill/>
                </a:ln>
                <a:effectLst/>
                <a:uLnTx/>
                <a:uFillTx/>
                <a:latin typeface="Calibri"/>
                <a:hlinkClick r:id="rId3">
                  <a:extLst>
                    <a:ext uri="{A12FA001-AC4F-418D-AE19-62706E023703}">
                      <ahyp:hlinkClr xmlns:ahyp="http://schemas.microsoft.com/office/drawing/2018/hyperlinkcolor" val="tx"/>
                    </a:ext>
                  </a:extLst>
                </a:hlinkClick>
              </a:rPr>
              <a:t>annexe 1</a:t>
            </a:r>
            <a:r>
              <a:rPr lang="fr-BE" sz="2000">
                <a:latin typeface="Calibri"/>
                <a:hlinkClick r:id="rId3">
                  <a:extLst>
                    <a:ext uri="{A12FA001-AC4F-418D-AE19-62706E023703}">
                      <ahyp:hlinkClr xmlns:ahyp="http://schemas.microsoft.com/office/drawing/2018/hyperlinkcolor" val="tx"/>
                    </a:ext>
                  </a:extLst>
                </a:hlinkClick>
              </a:rPr>
              <a:t>)</a:t>
            </a:r>
            <a:endParaRPr lang="fr-BE" sz="2400" noProof="0">
              <a:hlinkClick r:id="rId3">
                <a:extLst>
                  <a:ext uri="{A12FA001-AC4F-418D-AE19-62706E023703}">
                    <ahyp:hlinkClr xmlns:ahyp="http://schemas.microsoft.com/office/drawing/2018/hyperlinkcolor" val="tx"/>
                  </a:ext>
                </a:extLst>
              </a:hlinkClick>
            </a:endParaRPr>
          </a:p>
        </p:txBody>
      </p:sp>
      <p:sp>
        <p:nvSpPr>
          <p:cNvPr id="11" name="sketch line">
            <a:extLst>
              <a:ext uri="{FF2B5EF4-FFF2-40B4-BE49-F238E27FC236}">
                <a16:creationId xmlns:a16="http://schemas.microsoft.com/office/drawing/2014/main" id="{859659A7-DA1A-EADC-E417-C320683BD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graphicFrame>
        <p:nvGraphicFramePr>
          <p:cNvPr id="5" name="Espace réservé du contenu 2">
            <a:extLst>
              <a:ext uri="{FF2B5EF4-FFF2-40B4-BE49-F238E27FC236}">
                <a16:creationId xmlns:a16="http://schemas.microsoft.com/office/drawing/2014/main" id="{95DEDABD-FDFB-3BA3-0486-FFACCF57A796}"/>
              </a:ext>
            </a:extLst>
          </p:cNvPr>
          <p:cNvGraphicFramePr>
            <a:graphicFrameLocks noGrp="1"/>
          </p:cNvGraphicFramePr>
          <p:nvPr>
            <p:ph idx="1"/>
            <p:extLst>
              <p:ext uri="{D42A27DB-BD31-4B8C-83A1-F6EECF244321}">
                <p14:modId xmlns:p14="http://schemas.microsoft.com/office/powerpoint/2010/main" val="3014565550"/>
              </p:ext>
            </p:extLst>
          </p:nvPr>
        </p:nvGraphicFramePr>
        <p:xfrm>
          <a:off x="3486013" y="362796"/>
          <a:ext cx="5206275" cy="5875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Tableau 3">
            <a:extLst>
              <a:ext uri="{FF2B5EF4-FFF2-40B4-BE49-F238E27FC236}">
                <a16:creationId xmlns:a16="http://schemas.microsoft.com/office/drawing/2014/main" id="{58744466-0472-2DDD-27ED-9E4CA5244A43}"/>
              </a:ext>
            </a:extLst>
          </p:cNvPr>
          <p:cNvGraphicFramePr>
            <a:graphicFrameLocks noGrp="1"/>
          </p:cNvGraphicFramePr>
          <p:nvPr>
            <p:extLst>
              <p:ext uri="{D42A27DB-BD31-4B8C-83A1-F6EECF244321}">
                <p14:modId xmlns:p14="http://schemas.microsoft.com/office/powerpoint/2010/main" val="2305603269"/>
              </p:ext>
            </p:extLst>
          </p:nvPr>
        </p:nvGraphicFramePr>
        <p:xfrm>
          <a:off x="347630" y="4754880"/>
          <a:ext cx="2697322" cy="1240236"/>
        </p:xfrm>
        <a:graphic>
          <a:graphicData uri="http://schemas.openxmlformats.org/drawingml/2006/table">
            <a:tbl>
              <a:tblPr firstRow="1" firstCol="1" bandRow="1"/>
              <a:tblGrid>
                <a:gridCol w="1348661">
                  <a:extLst>
                    <a:ext uri="{9D8B030D-6E8A-4147-A177-3AD203B41FA5}">
                      <a16:colId xmlns:a16="http://schemas.microsoft.com/office/drawing/2014/main" val="77628958"/>
                    </a:ext>
                  </a:extLst>
                </a:gridCol>
                <a:gridCol w="1348661">
                  <a:extLst>
                    <a:ext uri="{9D8B030D-6E8A-4147-A177-3AD203B41FA5}">
                      <a16:colId xmlns:a16="http://schemas.microsoft.com/office/drawing/2014/main" val="2518297969"/>
                    </a:ext>
                  </a:extLst>
                </a:gridCol>
              </a:tblGrid>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Âge du bénéficiaire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Délai de renouvellement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41680704"/>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Moins de 18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3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924467"/>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De 18 à 64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049310"/>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65 ans et plus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324342"/>
                  </a:ext>
                </a:extLst>
              </a:tr>
            </a:tbl>
          </a:graphicData>
        </a:graphic>
      </p:graphicFrame>
      <p:sp>
        <p:nvSpPr>
          <p:cNvPr id="7" name="ZoneTexte 6">
            <a:extLst>
              <a:ext uri="{FF2B5EF4-FFF2-40B4-BE49-F238E27FC236}">
                <a16:creationId xmlns:a16="http://schemas.microsoft.com/office/drawing/2014/main" id="{836A0CCF-EEEC-708C-7C0B-8BA80228CE93}"/>
              </a:ext>
            </a:extLst>
          </p:cNvPr>
          <p:cNvSpPr txBox="1"/>
          <p:nvPr/>
        </p:nvSpPr>
        <p:spPr>
          <a:xfrm>
            <a:off x="210312" y="4373842"/>
            <a:ext cx="4572000" cy="3231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a:ln>
                  <a:noFill/>
                </a:ln>
                <a:solidFill>
                  <a:prstClr val="black"/>
                </a:solidFill>
                <a:effectLst/>
                <a:uLnTx/>
                <a:uFillTx/>
                <a:latin typeface="Aptos" panose="02110004020202020204"/>
                <a:ea typeface="+mn-ea"/>
                <a:cs typeface="+mn-cs"/>
              </a:rPr>
              <a:t>Délais de renouvellement</a:t>
            </a:r>
            <a:r>
              <a:rPr kumimoji="0" lang="fr-BE" sz="1500" b="0"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8" name="Rectangle : coins arrondis 7">
            <a:extLst>
              <a:ext uri="{FF2B5EF4-FFF2-40B4-BE49-F238E27FC236}">
                <a16:creationId xmlns:a16="http://schemas.microsoft.com/office/drawing/2014/main" id="{719FAE4F-E9D0-D225-AD84-7146DD3C2E20}"/>
              </a:ext>
            </a:extLst>
          </p:cNvPr>
          <p:cNvSpPr/>
          <p:nvPr/>
        </p:nvSpPr>
        <p:spPr>
          <a:xfrm>
            <a:off x="201168" y="4306824"/>
            <a:ext cx="2907792" cy="192938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noProof="0"/>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0019E9EB-6E10-9052-D489-B05A78C1BD61}"/>
              </a:ext>
            </a:extLst>
          </p:cNvPr>
          <p:cNvPicPr>
            <a:picLocks noChangeAspect="1"/>
          </p:cNvPicPr>
          <p:nvPr/>
        </p:nvPicPr>
        <p:blipFill>
          <a:blip r:embed="rId9"/>
          <a:stretch>
            <a:fillRect/>
          </a:stretch>
        </p:blipFill>
        <p:spPr>
          <a:xfrm>
            <a:off x="0" y="0"/>
            <a:ext cx="1261534" cy="1261534"/>
          </a:xfrm>
          <a:prstGeom prst="rect">
            <a:avLst/>
          </a:prstGeom>
        </p:spPr>
      </p:pic>
      <p:pic>
        <p:nvPicPr>
          <p:cNvPr id="6" name="Picture 2" descr="10 400+ Flèche Retour Photos, taleaux et images libre de ...">
            <a:hlinkClick r:id="rId10" action="ppaction://hlinksldjump"/>
            <a:extLst>
              <a:ext uri="{FF2B5EF4-FFF2-40B4-BE49-F238E27FC236}">
                <a16:creationId xmlns:a16="http://schemas.microsoft.com/office/drawing/2014/main" id="{F57EE4EB-0C20-AEE8-A255-211615FCA8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8370774" y="6123"/>
            <a:ext cx="772987" cy="63276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09C583CB-34EC-FBA9-C976-302A6C55B8DA}"/>
              </a:ext>
            </a:extLst>
          </p:cNvPr>
          <p:cNvSpPr txBox="1"/>
          <p:nvPr/>
        </p:nvSpPr>
        <p:spPr>
          <a:xfrm>
            <a:off x="210312" y="6460067"/>
            <a:ext cx="2898648" cy="338554"/>
          </a:xfrm>
          <a:prstGeom prst="rect">
            <a:avLst/>
          </a:prstGeom>
          <a:noFill/>
        </p:spPr>
        <p:txBody>
          <a:bodyPr wrap="square" rtlCol="0">
            <a:spAutoFit/>
          </a:bodyPr>
          <a:lstStyle/>
          <a:p>
            <a:r>
              <a:rPr lang="fr-BE" sz="1600"/>
              <a:t>*bandagiste : </a:t>
            </a:r>
            <a:r>
              <a:rPr lang="fr-BE" sz="1600" err="1"/>
              <a:t>Actimed</a:t>
            </a:r>
            <a:endParaRPr lang="fr-BE" sz="1600"/>
          </a:p>
        </p:txBody>
      </p:sp>
    </p:spTree>
    <p:extLst>
      <p:ext uri="{BB962C8B-B14F-4D97-AF65-F5344CB8AC3E}">
        <p14:creationId xmlns:p14="http://schemas.microsoft.com/office/powerpoint/2010/main" val="259621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endParaRPr lang="fr-BE" noProof="0">
              <a:ea typeface="Calibri"/>
              <a:cs typeface="Calibri"/>
            </a:endParaRPr>
          </a:p>
          <a:p>
            <a:endParaRPr lang="fr-BE" noProof="0"/>
          </a:p>
        </p:txBody>
      </p:sp>
      <p:sp>
        <p:nvSpPr>
          <p:cNvPr id="5" name="Espace réservé du contenu 4">
            <a:extLst>
              <a:ext uri="{FF2B5EF4-FFF2-40B4-BE49-F238E27FC236}">
                <a16:creationId xmlns:a16="http://schemas.microsoft.com/office/drawing/2014/main" id="{09E3E940-D130-4905-AF70-4EAEC040F2EE}"/>
              </a:ext>
            </a:extLst>
          </p:cNvPr>
          <p:cNvSpPr>
            <a:spLocks noGrp="1"/>
          </p:cNvSpPr>
          <p:nvPr>
            <p:ph sz="half" idx="13"/>
          </p:nvPr>
        </p:nvSpPr>
        <p:spPr/>
        <p:txBody>
          <a:bodyPr vert="horz" lIns="91440" tIns="45720" rIns="91440" bIns="45720" rtlCol="0" anchor="t">
            <a:normAutofit fontScale="92500" lnSpcReduction="10000"/>
          </a:bodyPr>
          <a:lstStyle/>
          <a:p>
            <a:pPr marL="0" indent="0">
              <a:buNone/>
            </a:pPr>
            <a:r>
              <a:rPr lang="fr-BE" sz="2000" b="0" i="0" noProof="0">
                <a:solidFill>
                  <a:srgbClr val="424242"/>
                </a:solidFill>
                <a:effectLst/>
                <a:latin typeface="Segoe Sans"/>
              </a:rPr>
              <a:t>Un scooter médical est un </a:t>
            </a:r>
            <a:r>
              <a:rPr lang="fr-BE" sz="2000" b="1" i="0" noProof="0">
                <a:solidFill>
                  <a:srgbClr val="424242"/>
                </a:solidFill>
                <a:effectLst/>
                <a:latin typeface="Segoe Sans"/>
              </a:rPr>
              <a:t>véhicule motorisé à trois ou quatre roues, équipé d'un siège, de commandes manuelles</a:t>
            </a:r>
            <a:r>
              <a:rPr lang="fr-BE" sz="2000" b="0" i="0" noProof="0">
                <a:solidFill>
                  <a:srgbClr val="424242"/>
                </a:solidFill>
                <a:effectLst/>
                <a:latin typeface="Segoe Sans"/>
              </a:rPr>
              <a:t> et d'un moteur électrique. Il est conçu pour offrir une mobilité accrue aux personnes ayant des limitations physiques.</a:t>
            </a:r>
            <a:endParaRPr lang="fr-BE" sz="2000" noProof="0">
              <a:ea typeface="Calibri"/>
              <a:cs typeface="Calibri"/>
            </a:endParaRPr>
          </a:p>
        </p:txBody>
      </p:sp>
      <p:sp>
        <p:nvSpPr>
          <p:cNvPr id="6" name="Espace réservé du contenu 5">
            <a:extLst>
              <a:ext uri="{FF2B5EF4-FFF2-40B4-BE49-F238E27FC236}">
                <a16:creationId xmlns:a16="http://schemas.microsoft.com/office/drawing/2014/main" id="{04A3E934-495C-8396-E96E-892B26C842AC}"/>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Scooter</a:t>
            </a:r>
          </a:p>
          <a:p>
            <a:endParaRPr lang="fr-BE" noProof="0"/>
          </a:p>
        </p:txBody>
      </p:sp>
      <p:pic>
        <p:nvPicPr>
          <p:cNvPr id="7172" name="Picture 4">
            <a:extLst>
              <a:ext uri="{FF2B5EF4-FFF2-40B4-BE49-F238E27FC236}">
                <a16:creationId xmlns:a16="http://schemas.microsoft.com/office/drawing/2014/main" id="{441137AF-D236-7C7E-B471-6802CF00E268}"/>
              </a:ext>
            </a:extLst>
          </p:cNvPr>
          <p:cNvPicPr>
            <a:picLocks noGrp="1" noChangeAspect="1" noChangeArrowheads="1"/>
          </p:cNvPicPr>
          <p:nvPr>
            <p:ph sz="half" idx="2"/>
          </p:nvPr>
        </p:nvPicPr>
        <p:blipFill>
          <a:blip r:embed="rId3"/>
          <a:srcRect/>
          <a:stretch>
            <a:fillRect/>
          </a:stretch>
        </p:blipFill>
        <p:spPr bwMode="auto">
          <a:xfrm>
            <a:off x="1318418" y="3752850"/>
            <a:ext cx="2316163" cy="231616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Police, cercle, Graphique, conception&#10;&#10;Le contenu généré par l’IA peut être incorrect.">
            <a:extLst>
              <a:ext uri="{FF2B5EF4-FFF2-40B4-BE49-F238E27FC236}">
                <a16:creationId xmlns:a16="http://schemas.microsoft.com/office/drawing/2014/main" id="{51213713-C848-9ABF-765B-B6503F45A150}"/>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8" name="Tableau 6">
            <a:extLst>
              <a:ext uri="{FF2B5EF4-FFF2-40B4-BE49-F238E27FC236}">
                <a16:creationId xmlns:a16="http://schemas.microsoft.com/office/drawing/2014/main" id="{280D30C4-E2B6-59D7-8F78-D438B824DBDF}"/>
              </a:ext>
            </a:extLst>
          </p:cNvPr>
          <p:cNvGraphicFramePr>
            <a:graphicFrameLocks noGrp="1"/>
          </p:cNvGraphicFramePr>
          <p:nvPr>
            <p:extLst>
              <p:ext uri="{D42A27DB-BD31-4B8C-83A1-F6EECF244321}">
                <p14:modId xmlns:p14="http://schemas.microsoft.com/office/powerpoint/2010/main" val="2736727553"/>
              </p:ext>
            </p:extLst>
          </p:nvPr>
        </p:nvGraphicFramePr>
        <p:xfrm>
          <a:off x="4506925" y="1443214"/>
          <a:ext cx="4517890" cy="4916251"/>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AO</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Aide procédure/papier</a:t>
                      </a:r>
                    </a:p>
                    <a:p>
                      <a:endParaRPr lang="fr-BE" noProof="0"/>
                    </a:p>
                  </a:txBody>
                  <a:tcPr/>
                </a:tc>
                <a:extLst>
                  <a:ext uri="{0D108BD9-81ED-4DB2-BD59-A6C34878D82A}">
                    <a16:rowId xmlns:a16="http://schemas.microsoft.com/office/drawing/2014/main" val="2970724570"/>
                  </a:ext>
                </a:extLst>
              </a:tr>
              <a:tr h="589175">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7" name="Picture 2" descr="10 400+ Flèche Retour Photos, taleaux et images libre de ...">
            <a:hlinkClick r:id="rId5" action="ppaction://hlinksldjump"/>
            <a:extLst>
              <a:ext uri="{FF2B5EF4-FFF2-40B4-BE49-F238E27FC236}">
                <a16:creationId xmlns:a16="http://schemas.microsoft.com/office/drawing/2014/main" id="{D7BA14EA-6862-7BF0-C320-40196242EB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9D5CFE-7D18-CFA5-E4AC-D6C7456E54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8ACC2A-08CC-B954-144A-5D00622F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 name="Titre 1">
            <a:extLst>
              <a:ext uri="{FF2B5EF4-FFF2-40B4-BE49-F238E27FC236}">
                <a16:creationId xmlns:a16="http://schemas.microsoft.com/office/drawing/2014/main" id="{88E2117B-A5DE-8A66-F00A-104F68A7C2CC}"/>
              </a:ext>
            </a:extLst>
          </p:cNvPr>
          <p:cNvSpPr>
            <a:spLocks noGrp="1"/>
          </p:cNvSpPr>
          <p:nvPr>
            <p:ph type="title"/>
          </p:nvPr>
        </p:nvSpPr>
        <p:spPr>
          <a:xfrm>
            <a:off x="320802" y="850392"/>
            <a:ext cx="2563994" cy="2157984"/>
          </a:xfrm>
        </p:spPr>
        <p:txBody>
          <a:bodyPr anchor="ctr">
            <a:normAutofit/>
          </a:bodyPr>
          <a:lstStyle/>
          <a:p>
            <a:r>
              <a:rPr kumimoji="0" lang="fr-BE" sz="4300" b="0" i="0" u="none" strike="noStrike" kern="1200" cap="none" spc="0" normalizeH="0" baseline="0" noProof="0">
                <a:ln>
                  <a:noFill/>
                </a:ln>
                <a:effectLst/>
                <a:uLnTx/>
                <a:uFillTx/>
                <a:latin typeface="Calibri"/>
                <a:ea typeface="+mj-ea"/>
                <a:cs typeface="+mj-cs"/>
              </a:rPr>
              <a:t>Scooter</a:t>
            </a:r>
            <a:br>
              <a:rPr lang="fr-BE" sz="4300" b="0" i="0" u="none" strike="noStrike" kern="1200" cap="none" spc="0" normalizeH="0" baseline="0" noProof="0">
                <a:ln>
                  <a:noFill/>
                </a:ln>
                <a:effectLst/>
                <a:uLnTx/>
                <a:uFillTx/>
                <a:latin typeface="Calibri"/>
              </a:rPr>
            </a:br>
            <a:r>
              <a:rPr lang="fr-BE" sz="2000">
                <a:hlinkClick r:id="rId3"/>
              </a:rPr>
              <a:t>(</a:t>
            </a:r>
            <a:r>
              <a:rPr lang="fr-BE" sz="1800">
                <a:hlinkClick r:id="rId3"/>
              </a:rPr>
              <a:t>annexe 1</a:t>
            </a:r>
            <a:r>
              <a:rPr lang="fr-BE" sz="2000">
                <a:hlinkClick r:id="rId3"/>
              </a:rPr>
              <a:t>)</a:t>
            </a:r>
            <a:endParaRPr lang="fr-BE" sz="2400" noProof="0">
              <a:hlinkClick r:id="rId3"/>
            </a:endParaRPr>
          </a:p>
        </p:txBody>
      </p:sp>
      <p:sp>
        <p:nvSpPr>
          <p:cNvPr id="11" name="sketch line">
            <a:extLst>
              <a:ext uri="{FF2B5EF4-FFF2-40B4-BE49-F238E27FC236}">
                <a16:creationId xmlns:a16="http://schemas.microsoft.com/office/drawing/2014/main" id="{B244BF61-606A-E26E-D3A7-3CFC49FCB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graphicFrame>
        <p:nvGraphicFramePr>
          <p:cNvPr id="4" name="Tableau 3">
            <a:extLst>
              <a:ext uri="{FF2B5EF4-FFF2-40B4-BE49-F238E27FC236}">
                <a16:creationId xmlns:a16="http://schemas.microsoft.com/office/drawing/2014/main" id="{400050BA-AA7B-BE5B-4095-DF39FB93FE18}"/>
              </a:ext>
            </a:extLst>
          </p:cNvPr>
          <p:cNvGraphicFramePr>
            <a:graphicFrameLocks noGrp="1"/>
          </p:cNvGraphicFramePr>
          <p:nvPr>
            <p:extLst>
              <p:ext uri="{D42A27DB-BD31-4B8C-83A1-F6EECF244321}">
                <p14:modId xmlns:p14="http://schemas.microsoft.com/office/powerpoint/2010/main" val="2658886746"/>
              </p:ext>
            </p:extLst>
          </p:nvPr>
        </p:nvGraphicFramePr>
        <p:xfrm>
          <a:off x="347630" y="4754880"/>
          <a:ext cx="2697322" cy="1240236"/>
        </p:xfrm>
        <a:graphic>
          <a:graphicData uri="http://schemas.openxmlformats.org/drawingml/2006/table">
            <a:tbl>
              <a:tblPr firstRow="1" firstCol="1" bandRow="1"/>
              <a:tblGrid>
                <a:gridCol w="1348661">
                  <a:extLst>
                    <a:ext uri="{9D8B030D-6E8A-4147-A177-3AD203B41FA5}">
                      <a16:colId xmlns:a16="http://schemas.microsoft.com/office/drawing/2014/main" val="77628958"/>
                    </a:ext>
                  </a:extLst>
                </a:gridCol>
                <a:gridCol w="1348661">
                  <a:extLst>
                    <a:ext uri="{9D8B030D-6E8A-4147-A177-3AD203B41FA5}">
                      <a16:colId xmlns:a16="http://schemas.microsoft.com/office/drawing/2014/main" val="2518297969"/>
                    </a:ext>
                  </a:extLst>
                </a:gridCol>
              </a:tblGrid>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Âge du bénéficiaire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Délai de renouvellement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41680704"/>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Moins de 18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3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924467"/>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De 18 à 64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049310"/>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65 ans et plus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324342"/>
                  </a:ext>
                </a:extLst>
              </a:tr>
            </a:tbl>
          </a:graphicData>
        </a:graphic>
      </p:graphicFrame>
      <p:sp>
        <p:nvSpPr>
          <p:cNvPr id="7" name="ZoneTexte 6">
            <a:extLst>
              <a:ext uri="{FF2B5EF4-FFF2-40B4-BE49-F238E27FC236}">
                <a16:creationId xmlns:a16="http://schemas.microsoft.com/office/drawing/2014/main" id="{4C6A5FFB-0513-3000-B61A-89186061059F}"/>
              </a:ext>
            </a:extLst>
          </p:cNvPr>
          <p:cNvSpPr txBox="1"/>
          <p:nvPr/>
        </p:nvSpPr>
        <p:spPr>
          <a:xfrm>
            <a:off x="210312" y="4373842"/>
            <a:ext cx="4572000" cy="3231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a:ln>
                  <a:noFill/>
                </a:ln>
                <a:solidFill>
                  <a:prstClr val="black"/>
                </a:solidFill>
                <a:effectLst/>
                <a:uLnTx/>
                <a:uFillTx/>
                <a:latin typeface="Aptos" panose="02110004020202020204"/>
                <a:ea typeface="+mn-ea"/>
                <a:cs typeface="+mn-cs"/>
              </a:rPr>
              <a:t>Délais de renouvellement</a:t>
            </a:r>
            <a:r>
              <a:rPr kumimoji="0" lang="fr-BE" sz="1500" b="0"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8" name="Rectangle : coins arrondis 7">
            <a:extLst>
              <a:ext uri="{FF2B5EF4-FFF2-40B4-BE49-F238E27FC236}">
                <a16:creationId xmlns:a16="http://schemas.microsoft.com/office/drawing/2014/main" id="{7FC4E16F-34FA-F6D3-A4B1-AEE2AB7045E5}"/>
              </a:ext>
            </a:extLst>
          </p:cNvPr>
          <p:cNvSpPr/>
          <p:nvPr/>
        </p:nvSpPr>
        <p:spPr>
          <a:xfrm>
            <a:off x="201168" y="4306824"/>
            <a:ext cx="2907792" cy="192938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noProof="0"/>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9D27D56D-EA9F-64D0-AC32-89F81034F729}"/>
              </a:ext>
            </a:extLst>
          </p:cNvPr>
          <p:cNvPicPr>
            <a:picLocks noChangeAspect="1"/>
          </p:cNvPicPr>
          <p:nvPr/>
        </p:nvPicPr>
        <p:blipFill>
          <a:blip r:embed="rId4"/>
          <a:stretch>
            <a:fillRect/>
          </a:stretch>
        </p:blipFill>
        <p:spPr>
          <a:xfrm>
            <a:off x="0" y="0"/>
            <a:ext cx="1261534" cy="1261534"/>
          </a:xfrm>
          <a:prstGeom prst="rect">
            <a:avLst/>
          </a:prstGeom>
        </p:spPr>
      </p:pic>
      <p:pic>
        <p:nvPicPr>
          <p:cNvPr id="6" name="Picture 2" descr="10 400+ Flèche Retour Photos, taleaux et images libre de ...">
            <a:hlinkClick r:id="rId5" action="ppaction://hlinksldjump"/>
            <a:extLst>
              <a:ext uri="{FF2B5EF4-FFF2-40B4-BE49-F238E27FC236}">
                <a16:creationId xmlns:a16="http://schemas.microsoft.com/office/drawing/2014/main" id="{853374E1-1DAC-960F-14FE-D20E3B55F6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Espace réservé du contenu 2">
            <a:extLst>
              <a:ext uri="{FF2B5EF4-FFF2-40B4-BE49-F238E27FC236}">
                <a16:creationId xmlns:a16="http://schemas.microsoft.com/office/drawing/2014/main" id="{C10D30C0-E1B5-78F9-003D-835984C9E506}"/>
              </a:ext>
            </a:extLst>
          </p:cNvPr>
          <p:cNvGraphicFramePr>
            <a:graphicFrameLocks/>
          </p:cNvGraphicFramePr>
          <p:nvPr>
            <p:extLst>
              <p:ext uri="{D42A27DB-BD31-4B8C-83A1-F6EECF244321}">
                <p14:modId xmlns:p14="http://schemas.microsoft.com/office/powerpoint/2010/main" val="3991739332"/>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ZoneTexte 13">
            <a:extLst>
              <a:ext uri="{FF2B5EF4-FFF2-40B4-BE49-F238E27FC236}">
                <a16:creationId xmlns:a16="http://schemas.microsoft.com/office/drawing/2014/main" id="{6E2AFC23-69FE-7704-25AB-900BA3702139}"/>
              </a:ext>
            </a:extLst>
          </p:cNvPr>
          <p:cNvSpPr txBox="1"/>
          <p:nvPr/>
        </p:nvSpPr>
        <p:spPr>
          <a:xfrm>
            <a:off x="210312" y="6460067"/>
            <a:ext cx="2898648" cy="338554"/>
          </a:xfrm>
          <a:prstGeom prst="rect">
            <a:avLst/>
          </a:prstGeom>
          <a:noFill/>
        </p:spPr>
        <p:txBody>
          <a:bodyPr wrap="square" rtlCol="0">
            <a:spAutoFit/>
          </a:bodyPr>
          <a:lstStyle/>
          <a:p>
            <a:r>
              <a:rPr lang="fr-BE" sz="1600"/>
              <a:t>*bandagiste : </a:t>
            </a:r>
            <a:r>
              <a:rPr lang="fr-BE" sz="1600" err="1"/>
              <a:t>Actimed</a:t>
            </a:r>
            <a:endParaRPr lang="fr-BE" sz="1600"/>
          </a:p>
        </p:txBody>
      </p:sp>
    </p:spTree>
    <p:extLst>
      <p:ext uri="{BB962C8B-B14F-4D97-AF65-F5344CB8AC3E}">
        <p14:creationId xmlns:p14="http://schemas.microsoft.com/office/powerpoint/2010/main" val="161463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sp>
        <p:nvSpPr>
          <p:cNvPr id="3" name="Content Placeholder 2"/>
          <p:cNvSpPr>
            <a:spLocks noGrp="1"/>
          </p:cNvSpPr>
          <p:nvPr>
            <p:ph sz="half" idx="1"/>
          </p:nvPr>
        </p:nvSpPr>
        <p:spPr/>
        <p:txBody>
          <a:bodyPr vert="horz" lIns="91440" tIns="45720" rIns="91440" bIns="45720" rtlCol="0" anchor="t">
            <a:normAutofit/>
          </a:bodyPr>
          <a:lstStyle/>
          <a:p>
            <a:endParaRPr lang="fr-BE" noProof="0">
              <a:ea typeface="Calibri"/>
              <a:cs typeface="Calibri"/>
            </a:endParaRPr>
          </a:p>
          <a:p>
            <a:pPr marL="0" indent="0">
              <a:buNone/>
            </a:pPr>
            <a:endParaRPr lang="fr-BE" noProof="0"/>
          </a:p>
          <a:p>
            <a:endParaRPr lang="fr-BE" noProof="0"/>
          </a:p>
        </p:txBody>
      </p:sp>
      <p:sp>
        <p:nvSpPr>
          <p:cNvPr id="5" name="Espace réservé du contenu 4">
            <a:extLst>
              <a:ext uri="{FF2B5EF4-FFF2-40B4-BE49-F238E27FC236}">
                <a16:creationId xmlns:a16="http://schemas.microsoft.com/office/drawing/2014/main" id="{FFB7A9F9-731D-2BED-6EE9-9CC0744066A2}"/>
              </a:ext>
            </a:extLst>
          </p:cNvPr>
          <p:cNvSpPr>
            <a:spLocks noGrp="1"/>
          </p:cNvSpPr>
          <p:nvPr>
            <p:ph sz="half" idx="13"/>
          </p:nvPr>
        </p:nvSpPr>
        <p:spPr/>
        <p:txBody>
          <a:bodyPr vert="horz" lIns="91440" tIns="45720" rIns="91440" bIns="45720" rtlCol="0" anchor="t">
            <a:noAutofit/>
          </a:bodyPr>
          <a:lstStyle/>
          <a:p>
            <a:pPr marL="0" indent="0">
              <a:buNone/>
            </a:pPr>
            <a:r>
              <a:rPr lang="fr-BE" sz="1600" b="1" noProof="0">
                <a:ea typeface="Calibri"/>
                <a:cs typeface="Calibri"/>
              </a:rPr>
              <a:t>Dispositif fixé à un fauteuil roulant manuel pour faciliter son utilisation et étendre ses capacités.</a:t>
            </a:r>
          </a:p>
          <a:p>
            <a:pPr marL="0" indent="0">
              <a:buNone/>
            </a:pPr>
            <a:r>
              <a:rPr lang="fr-BE" sz="1600" noProof="0">
                <a:ea typeface="Calibri"/>
                <a:cs typeface="Calibri"/>
              </a:rPr>
              <a:t>Il permet de monter des pentes, d'accéder à des terrains plus difficiles et d'augmenter la distance parcourue.</a:t>
            </a:r>
          </a:p>
          <a:p>
            <a:pPr marL="0" indent="0">
              <a:buNone/>
            </a:pPr>
            <a:r>
              <a:rPr lang="fr-BE" sz="1600" noProof="0">
                <a:ea typeface="Calibri"/>
                <a:cs typeface="Calibri"/>
              </a:rPr>
              <a:t>Ce système se place à l'avant ou à l'arrière du fauteuil roulant. Il peut également être intégré aux  grandes roues arrière.</a:t>
            </a:r>
          </a:p>
        </p:txBody>
      </p:sp>
      <p:sp>
        <p:nvSpPr>
          <p:cNvPr id="6" name="Espace réservé du contenu 5">
            <a:extLst>
              <a:ext uri="{FF2B5EF4-FFF2-40B4-BE49-F238E27FC236}">
                <a16:creationId xmlns:a16="http://schemas.microsoft.com/office/drawing/2014/main" id="{B271B528-9309-9B63-E146-5F3EF76AFD59}"/>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Aide à la propulsion</a:t>
            </a:r>
          </a:p>
          <a:p>
            <a:endParaRPr lang="fr-BE" noProof="0"/>
          </a:p>
        </p:txBody>
      </p:sp>
      <p:pic>
        <p:nvPicPr>
          <p:cNvPr id="4" name="Image 3" descr="Une image contenant Police, cercle, Graphique, conception&#10;&#10;Le contenu généré par l’IA peut être incorrect.">
            <a:extLst>
              <a:ext uri="{FF2B5EF4-FFF2-40B4-BE49-F238E27FC236}">
                <a16:creationId xmlns:a16="http://schemas.microsoft.com/office/drawing/2014/main" id="{595CBEB1-9D4B-C1DF-63E3-E1E1B1CDFF3C}"/>
              </a:ext>
            </a:extLst>
          </p:cNvPr>
          <p:cNvPicPr>
            <a:picLocks noChangeAspect="1"/>
          </p:cNvPicPr>
          <p:nvPr/>
        </p:nvPicPr>
        <p:blipFill>
          <a:blip r:embed="rId3"/>
          <a:stretch>
            <a:fillRect/>
          </a:stretch>
        </p:blipFill>
        <p:spPr>
          <a:xfrm>
            <a:off x="0" y="0"/>
            <a:ext cx="1261534" cy="1261534"/>
          </a:xfrm>
          <a:prstGeom prst="rect">
            <a:avLst/>
          </a:prstGeom>
        </p:spPr>
      </p:pic>
      <p:graphicFrame>
        <p:nvGraphicFramePr>
          <p:cNvPr id="8" name="Tableau 6">
            <a:extLst>
              <a:ext uri="{FF2B5EF4-FFF2-40B4-BE49-F238E27FC236}">
                <a16:creationId xmlns:a16="http://schemas.microsoft.com/office/drawing/2014/main" id="{9F2FC4F6-7489-7680-84FA-095E3A6BF28C}"/>
              </a:ext>
            </a:extLst>
          </p:cNvPr>
          <p:cNvGraphicFramePr>
            <a:graphicFrameLocks noGrp="1"/>
          </p:cNvGraphicFramePr>
          <p:nvPr>
            <p:extLst>
              <p:ext uri="{D42A27DB-BD31-4B8C-83A1-F6EECF244321}">
                <p14:modId xmlns:p14="http://schemas.microsoft.com/office/powerpoint/2010/main" val="1908220490"/>
              </p:ext>
            </p:extLst>
          </p:nvPr>
        </p:nvGraphicFramePr>
        <p:xfrm>
          <a:off x="4506925" y="1546187"/>
          <a:ext cx="4517890" cy="5004627"/>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AO</a:t>
                      </a:r>
                    </a:p>
                  </a:txBody>
                  <a:tcPr/>
                </a:tc>
                <a:extLst>
                  <a:ext uri="{0D108BD9-81ED-4DB2-BD59-A6C34878D82A}">
                    <a16:rowId xmlns:a16="http://schemas.microsoft.com/office/drawing/2014/main" val="1473001316"/>
                  </a:ext>
                </a:extLst>
              </a:tr>
              <a:tr h="677551">
                <a:tc>
                  <a:txBody>
                    <a:bodyPr/>
                    <a:lstStyle/>
                    <a:p>
                      <a:r>
                        <a:rPr lang="fr-BE" noProof="0"/>
                        <a:t>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Aide procédure/papier</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7" name="Picture 2" descr="10 400+ Flèche Retour Photos, taleaux et images libre de ...">
            <a:hlinkClick r:id="rId4" action="ppaction://hlinksldjump"/>
            <a:extLst>
              <a:ext uri="{FF2B5EF4-FFF2-40B4-BE49-F238E27FC236}">
                <a16:creationId xmlns:a16="http://schemas.microsoft.com/office/drawing/2014/main" id="{41860F77-8BB3-AAEE-1ED1-DB8BC9BB2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1" name="Espace réservé du contenu 10" descr="Une image contenant roue, pneu, fauteuil roulant, parlé&#10;&#10;Le contenu généré par l’IA peut être incorrect.">
            <a:extLst>
              <a:ext uri="{FF2B5EF4-FFF2-40B4-BE49-F238E27FC236}">
                <a16:creationId xmlns:a16="http://schemas.microsoft.com/office/drawing/2014/main" id="{A2F5B12B-6FDB-60C9-5FC9-4324191F0617}"/>
              </a:ext>
            </a:extLst>
          </p:cNvPr>
          <p:cNvPicPr>
            <a:picLocks noGrp="1" noChangeAspect="1"/>
          </p:cNvPicPr>
          <p:nvPr>
            <p:ph sz="half" idx="2"/>
          </p:nvPr>
        </p:nvPicPr>
        <p:blipFill>
          <a:blip r:embed="rId6"/>
          <a:stretch>
            <a:fillRect/>
          </a:stretch>
        </p:blipFill>
        <p:spPr>
          <a:xfrm>
            <a:off x="630767" y="4048500"/>
            <a:ext cx="2316163" cy="23161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4AE7B-8C14-4CDC-416C-460D305D647B}"/>
              </a:ext>
            </a:extLst>
          </p:cNvPr>
          <p:cNvSpPr>
            <a:spLocks noGrp="1"/>
          </p:cNvSpPr>
          <p:nvPr>
            <p:ph type="title"/>
          </p:nvPr>
        </p:nvSpPr>
        <p:spPr/>
        <p:txBody>
          <a:bodyPr>
            <a:normAutofit/>
          </a:bodyPr>
          <a:lstStyle/>
          <a:p>
            <a:r>
              <a:rPr lang="fr-BE" b="1" noProof="0">
                <a:solidFill>
                  <a:srgbClr val="FF0000"/>
                </a:solidFill>
              </a:rPr>
              <a:t>Objectifs </a:t>
            </a:r>
            <a:endParaRPr lang="fr-BE" b="1" noProof="0">
              <a:solidFill>
                <a:srgbClr val="FF0000"/>
              </a:solidFill>
              <a:ea typeface="Calibri"/>
              <a:cs typeface="Calibri"/>
            </a:endParaRPr>
          </a:p>
        </p:txBody>
      </p:sp>
      <p:sp>
        <p:nvSpPr>
          <p:cNvPr id="3" name="Espace réservé du contenu 2">
            <a:extLst>
              <a:ext uri="{FF2B5EF4-FFF2-40B4-BE49-F238E27FC236}">
                <a16:creationId xmlns:a16="http://schemas.microsoft.com/office/drawing/2014/main" id="{C2EBB4FE-4F8A-9614-B9EE-588B31A99337}"/>
              </a:ext>
            </a:extLst>
          </p:cNvPr>
          <p:cNvSpPr>
            <a:spLocks noGrp="1"/>
          </p:cNvSpPr>
          <p:nvPr>
            <p:ph idx="1"/>
          </p:nvPr>
        </p:nvSpPr>
        <p:spPr/>
        <p:txBody>
          <a:bodyPr vert="horz" lIns="91440" tIns="45720" rIns="91440" bIns="45720" rtlCol="0" anchor="t">
            <a:normAutofit/>
          </a:bodyPr>
          <a:lstStyle/>
          <a:p>
            <a:pPr>
              <a:buFont typeface="Courier New"/>
              <a:buChar char="o"/>
            </a:pPr>
            <a:r>
              <a:rPr lang="fr-BE" noProof="0" dirty="0"/>
              <a:t>Analyser la demande </a:t>
            </a:r>
            <a:r>
              <a:rPr lang="fr-BE" dirty="0"/>
              <a:t>et l’orienter </a:t>
            </a:r>
            <a:endParaRPr lang="fr-BE" noProof="0" dirty="0">
              <a:ea typeface="Calibri"/>
              <a:cs typeface="Calibri"/>
            </a:endParaRPr>
          </a:p>
          <a:p>
            <a:pPr>
              <a:buFont typeface="Courier New"/>
              <a:buChar char="o"/>
            </a:pPr>
            <a:r>
              <a:rPr lang="fr-BE" noProof="0" dirty="0">
                <a:ea typeface="Calibri"/>
                <a:cs typeface="Calibri"/>
              </a:rPr>
              <a:t>Trouver la bonne personne à contacter et avoir ses coordonnées</a:t>
            </a:r>
          </a:p>
          <a:p>
            <a:pPr>
              <a:buFont typeface="Courier New"/>
              <a:buChar char="o"/>
            </a:pPr>
            <a:r>
              <a:rPr lang="fr-BE" noProof="0" dirty="0">
                <a:ea typeface="Calibri"/>
                <a:cs typeface="Calibri"/>
              </a:rPr>
              <a:t>Lister le matériel existant dans nos différentes structures pour mieux orienter les demandes.</a:t>
            </a:r>
          </a:p>
          <a:p>
            <a:pPr>
              <a:buFont typeface="Courier New"/>
              <a:buChar char="o"/>
            </a:pPr>
            <a:r>
              <a:rPr lang="fr-BE" noProof="0" dirty="0"/>
              <a:t>Comprendre les possibilités de location et achat </a:t>
            </a:r>
            <a:r>
              <a:rPr lang="fr-BE" noProof="0" dirty="0">
                <a:ea typeface="Calibri"/>
                <a:cs typeface="Calibri"/>
              </a:rPr>
              <a:t>:</a:t>
            </a:r>
          </a:p>
          <a:p>
            <a:pPr lvl="1"/>
            <a:r>
              <a:rPr lang="fr-BE" noProof="0" dirty="0"/>
              <a:t>Explications  sur le matériel soumis à accord : ce que cela implique pour les étapes à suivre et les démarches administratives, ...</a:t>
            </a:r>
            <a:endParaRPr lang="fr-BE" noProof="0" dirty="0">
              <a:ea typeface="Calibri"/>
              <a:cs typeface="Calibri"/>
            </a:endParaRPr>
          </a:p>
          <a:p>
            <a:pPr lvl="1"/>
            <a:r>
              <a:rPr lang="fr-BE" noProof="0" dirty="0"/>
              <a:t>Infos générales sur les tarifs du matériel -  lien vers le fichier CSD mis à jour en permanence et disponible sur le site de </a:t>
            </a:r>
            <a:r>
              <a:rPr lang="fr-BE" noProof="0" dirty="0" err="1"/>
              <a:t>Compa’s</a:t>
            </a:r>
            <a:r>
              <a:rPr lang="fr-BE" dirty="0"/>
              <a:t> - </a:t>
            </a:r>
            <a:r>
              <a:rPr lang="fr-BE" dirty="0">
                <a:hlinkClick r:id="rId3"/>
              </a:rPr>
              <a:t>https://compasreseau.com/</a:t>
            </a:r>
            <a:endParaRPr lang="fr-BE" noProof="0" dirty="0">
              <a:ea typeface="Calibri"/>
              <a:cs typeface="Calibri"/>
            </a:endParaRPr>
          </a:p>
          <a:p>
            <a:pPr lvl="1"/>
            <a:endParaRPr lang="fr-BE" noProof="0" dirty="0">
              <a:solidFill>
                <a:srgbClr val="FF0000"/>
              </a:solidFill>
              <a:ea typeface="Calibri"/>
              <a:cs typeface="Calibri"/>
            </a:endParaRPr>
          </a:p>
          <a:p>
            <a:pPr lvl="1"/>
            <a:endParaRPr lang="fr-BE" noProof="0" dirty="0">
              <a:solidFill>
                <a:srgbClr val="FF0000"/>
              </a:solidFill>
              <a:ea typeface="Calibri"/>
              <a:cs typeface="Calibri"/>
            </a:endParaRPr>
          </a:p>
        </p:txBody>
      </p:sp>
      <p:pic>
        <p:nvPicPr>
          <p:cNvPr id="4" name="Image 3" descr="Une image contenant Police, cercle, Graphique, conception&#10;&#10;Le contenu généré par l’IA peut être incorrect.">
            <a:extLst>
              <a:ext uri="{FF2B5EF4-FFF2-40B4-BE49-F238E27FC236}">
                <a16:creationId xmlns:a16="http://schemas.microsoft.com/office/drawing/2014/main" id="{CCD2AAF6-D8F0-A181-4EDB-B3CB40A75A19}"/>
              </a:ext>
            </a:extLst>
          </p:cNvPr>
          <p:cNvPicPr>
            <a:picLocks noChangeAspect="1"/>
          </p:cNvPicPr>
          <p:nvPr/>
        </p:nvPicPr>
        <p:blipFill>
          <a:blip r:embed="rId4"/>
          <a:stretch>
            <a:fillRect/>
          </a:stretch>
        </p:blipFill>
        <p:spPr>
          <a:xfrm>
            <a:off x="0" y="0"/>
            <a:ext cx="1261534" cy="1261534"/>
          </a:xfrm>
          <a:prstGeom prst="rect">
            <a:avLst/>
          </a:prstGeom>
        </p:spPr>
      </p:pic>
    </p:spTree>
    <p:extLst>
      <p:ext uri="{BB962C8B-B14F-4D97-AF65-F5344CB8AC3E}">
        <p14:creationId xmlns:p14="http://schemas.microsoft.com/office/powerpoint/2010/main" val="2184717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86EB4C-EF6E-31E4-24E2-905403075C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2779CB-F435-5A09-DEB8-1DE400267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 name="Titre 1">
            <a:extLst>
              <a:ext uri="{FF2B5EF4-FFF2-40B4-BE49-F238E27FC236}">
                <a16:creationId xmlns:a16="http://schemas.microsoft.com/office/drawing/2014/main" id="{7AF3255A-18C7-CFA6-B0ED-58E980F59C57}"/>
              </a:ext>
            </a:extLst>
          </p:cNvPr>
          <p:cNvSpPr>
            <a:spLocks noGrp="1"/>
          </p:cNvSpPr>
          <p:nvPr>
            <p:ph type="title"/>
          </p:nvPr>
        </p:nvSpPr>
        <p:spPr>
          <a:xfrm>
            <a:off x="320802" y="850392"/>
            <a:ext cx="2563994" cy="2157984"/>
          </a:xfrm>
        </p:spPr>
        <p:txBody>
          <a:bodyPr anchor="ctr">
            <a:normAutofit/>
          </a:bodyPr>
          <a:lstStyle/>
          <a:p>
            <a:r>
              <a:rPr lang="fr-BE" sz="4300" noProof="0">
                <a:latin typeface="Calibri"/>
              </a:rPr>
              <a:t>Aide à la propulsion</a:t>
            </a:r>
            <a:br>
              <a:rPr lang="fr-BE" sz="4300" b="0" i="0" u="none" strike="noStrike" kern="1200" cap="none" spc="0" normalizeH="0" baseline="0" noProof="0">
                <a:ln>
                  <a:noFill/>
                </a:ln>
                <a:effectLst/>
                <a:uLnTx/>
                <a:uFillTx/>
                <a:latin typeface="Calibri"/>
              </a:rPr>
            </a:br>
            <a:r>
              <a:rPr lang="fr-BE" sz="2000">
                <a:hlinkClick r:id="rId3"/>
              </a:rPr>
              <a:t>(</a:t>
            </a:r>
            <a:r>
              <a:rPr lang="fr-BE" sz="1800">
                <a:hlinkClick r:id="rId3"/>
              </a:rPr>
              <a:t>annexe 1</a:t>
            </a:r>
            <a:r>
              <a:rPr lang="fr-BE" sz="2000">
                <a:hlinkClick r:id="rId3"/>
              </a:rPr>
              <a:t>)</a:t>
            </a:r>
            <a:endParaRPr lang="fr-BE" sz="2400" noProof="0">
              <a:hlinkClick r:id="rId3"/>
            </a:endParaRPr>
          </a:p>
        </p:txBody>
      </p:sp>
      <p:sp>
        <p:nvSpPr>
          <p:cNvPr id="11" name="sketch line">
            <a:extLst>
              <a:ext uri="{FF2B5EF4-FFF2-40B4-BE49-F238E27FC236}">
                <a16:creationId xmlns:a16="http://schemas.microsoft.com/office/drawing/2014/main" id="{C40569AE-7CC0-EABC-7293-7B2F82A64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graphicFrame>
        <p:nvGraphicFramePr>
          <p:cNvPr id="4" name="Tableau 3">
            <a:extLst>
              <a:ext uri="{FF2B5EF4-FFF2-40B4-BE49-F238E27FC236}">
                <a16:creationId xmlns:a16="http://schemas.microsoft.com/office/drawing/2014/main" id="{004B9A21-0EFD-47A8-FBEC-9C23FB08E089}"/>
              </a:ext>
            </a:extLst>
          </p:cNvPr>
          <p:cNvGraphicFramePr>
            <a:graphicFrameLocks noGrp="1"/>
          </p:cNvGraphicFramePr>
          <p:nvPr>
            <p:extLst>
              <p:ext uri="{D42A27DB-BD31-4B8C-83A1-F6EECF244321}">
                <p14:modId xmlns:p14="http://schemas.microsoft.com/office/powerpoint/2010/main" val="3540138465"/>
              </p:ext>
            </p:extLst>
          </p:nvPr>
        </p:nvGraphicFramePr>
        <p:xfrm>
          <a:off x="347630" y="4754880"/>
          <a:ext cx="2697322" cy="1240236"/>
        </p:xfrm>
        <a:graphic>
          <a:graphicData uri="http://schemas.openxmlformats.org/drawingml/2006/table">
            <a:tbl>
              <a:tblPr firstRow="1" firstCol="1" bandRow="1"/>
              <a:tblGrid>
                <a:gridCol w="1348661">
                  <a:extLst>
                    <a:ext uri="{9D8B030D-6E8A-4147-A177-3AD203B41FA5}">
                      <a16:colId xmlns:a16="http://schemas.microsoft.com/office/drawing/2014/main" val="77628958"/>
                    </a:ext>
                  </a:extLst>
                </a:gridCol>
                <a:gridCol w="1348661">
                  <a:extLst>
                    <a:ext uri="{9D8B030D-6E8A-4147-A177-3AD203B41FA5}">
                      <a16:colId xmlns:a16="http://schemas.microsoft.com/office/drawing/2014/main" val="2518297969"/>
                    </a:ext>
                  </a:extLst>
                </a:gridCol>
              </a:tblGrid>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Âge du bénéficiaire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Délai de renouvellement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41680704"/>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Moins de 18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3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924467"/>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De 18 à 64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049310"/>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65 ans et plus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324342"/>
                  </a:ext>
                </a:extLst>
              </a:tr>
            </a:tbl>
          </a:graphicData>
        </a:graphic>
      </p:graphicFrame>
      <p:sp>
        <p:nvSpPr>
          <p:cNvPr id="7" name="ZoneTexte 6">
            <a:extLst>
              <a:ext uri="{FF2B5EF4-FFF2-40B4-BE49-F238E27FC236}">
                <a16:creationId xmlns:a16="http://schemas.microsoft.com/office/drawing/2014/main" id="{1E1554EF-9826-5CEA-BB82-765AA96D6012}"/>
              </a:ext>
            </a:extLst>
          </p:cNvPr>
          <p:cNvSpPr txBox="1"/>
          <p:nvPr/>
        </p:nvSpPr>
        <p:spPr>
          <a:xfrm>
            <a:off x="210312" y="4373842"/>
            <a:ext cx="4572000" cy="3231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a:ln>
                  <a:noFill/>
                </a:ln>
                <a:solidFill>
                  <a:prstClr val="black"/>
                </a:solidFill>
                <a:effectLst/>
                <a:uLnTx/>
                <a:uFillTx/>
                <a:latin typeface="Aptos" panose="02110004020202020204"/>
                <a:ea typeface="+mn-ea"/>
                <a:cs typeface="+mn-cs"/>
              </a:rPr>
              <a:t>Délais de renouvellement</a:t>
            </a:r>
            <a:r>
              <a:rPr kumimoji="0" lang="fr-BE" sz="1500" b="0"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8" name="Rectangle : coins arrondis 7">
            <a:extLst>
              <a:ext uri="{FF2B5EF4-FFF2-40B4-BE49-F238E27FC236}">
                <a16:creationId xmlns:a16="http://schemas.microsoft.com/office/drawing/2014/main" id="{E07EEA49-BA28-181D-BF6E-9AAD555733A8}"/>
              </a:ext>
            </a:extLst>
          </p:cNvPr>
          <p:cNvSpPr/>
          <p:nvPr/>
        </p:nvSpPr>
        <p:spPr>
          <a:xfrm>
            <a:off x="201168" y="4306824"/>
            <a:ext cx="2907792" cy="192938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noProof="0"/>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8892787A-0A82-A574-59FA-488A79A2AEC0}"/>
              </a:ext>
            </a:extLst>
          </p:cNvPr>
          <p:cNvPicPr>
            <a:picLocks noChangeAspect="1"/>
          </p:cNvPicPr>
          <p:nvPr/>
        </p:nvPicPr>
        <p:blipFill>
          <a:blip r:embed="rId4"/>
          <a:stretch>
            <a:fillRect/>
          </a:stretch>
        </p:blipFill>
        <p:spPr>
          <a:xfrm>
            <a:off x="0" y="0"/>
            <a:ext cx="1261534" cy="1261534"/>
          </a:xfrm>
          <a:prstGeom prst="rect">
            <a:avLst/>
          </a:prstGeom>
        </p:spPr>
      </p:pic>
      <p:pic>
        <p:nvPicPr>
          <p:cNvPr id="6" name="Picture 2" descr="10 400+ Flèche Retour Photos, taleaux et images libre de ...">
            <a:hlinkClick r:id="rId5" action="ppaction://hlinksldjump"/>
            <a:extLst>
              <a:ext uri="{FF2B5EF4-FFF2-40B4-BE49-F238E27FC236}">
                <a16:creationId xmlns:a16="http://schemas.microsoft.com/office/drawing/2014/main" id="{FE8614DE-168E-A16A-CCAA-A14636EFCE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Espace réservé du contenu 2">
            <a:extLst>
              <a:ext uri="{FF2B5EF4-FFF2-40B4-BE49-F238E27FC236}">
                <a16:creationId xmlns:a16="http://schemas.microsoft.com/office/drawing/2014/main" id="{7EBD5F39-F9BB-0B0E-4820-4FB3CF9E962E}"/>
              </a:ext>
            </a:extLst>
          </p:cNvPr>
          <p:cNvGraphicFramePr>
            <a:graphicFrameLocks/>
          </p:cNvGraphicFramePr>
          <p:nvPr>
            <p:extLst>
              <p:ext uri="{D42A27DB-BD31-4B8C-83A1-F6EECF244321}">
                <p14:modId xmlns:p14="http://schemas.microsoft.com/office/powerpoint/2010/main" val="389309796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ZoneTexte 13">
            <a:extLst>
              <a:ext uri="{FF2B5EF4-FFF2-40B4-BE49-F238E27FC236}">
                <a16:creationId xmlns:a16="http://schemas.microsoft.com/office/drawing/2014/main" id="{80C2A050-13DD-59B1-54EA-6DF1BDBF5E9D}"/>
              </a:ext>
            </a:extLst>
          </p:cNvPr>
          <p:cNvSpPr txBox="1"/>
          <p:nvPr/>
        </p:nvSpPr>
        <p:spPr>
          <a:xfrm>
            <a:off x="210312" y="6460067"/>
            <a:ext cx="2898648" cy="338554"/>
          </a:xfrm>
          <a:prstGeom prst="rect">
            <a:avLst/>
          </a:prstGeom>
          <a:noFill/>
        </p:spPr>
        <p:txBody>
          <a:bodyPr wrap="square" rtlCol="0">
            <a:spAutoFit/>
          </a:bodyPr>
          <a:lstStyle/>
          <a:p>
            <a:r>
              <a:rPr lang="fr-BE" sz="1600"/>
              <a:t>*bandagiste : </a:t>
            </a:r>
            <a:r>
              <a:rPr lang="fr-BE" sz="1600" err="1"/>
              <a:t>Actimed</a:t>
            </a:r>
            <a:endParaRPr lang="fr-BE" sz="1600"/>
          </a:p>
        </p:txBody>
      </p:sp>
    </p:spTree>
    <p:extLst>
      <p:ext uri="{BB962C8B-B14F-4D97-AF65-F5344CB8AC3E}">
        <p14:creationId xmlns:p14="http://schemas.microsoft.com/office/powerpoint/2010/main" val="27989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sp>
        <p:nvSpPr>
          <p:cNvPr id="5" name="Espace réservé du contenu 4">
            <a:extLst>
              <a:ext uri="{FF2B5EF4-FFF2-40B4-BE49-F238E27FC236}">
                <a16:creationId xmlns:a16="http://schemas.microsoft.com/office/drawing/2014/main" id="{AA75A6A7-457D-82A2-1E1F-3EC9E9C48DEA}"/>
              </a:ext>
            </a:extLst>
          </p:cNvPr>
          <p:cNvSpPr>
            <a:spLocks noGrp="1"/>
          </p:cNvSpPr>
          <p:nvPr>
            <p:ph sz="half" idx="13"/>
          </p:nvPr>
        </p:nvSpPr>
        <p:spPr>
          <a:xfrm>
            <a:off x="457201" y="1571096"/>
            <a:ext cx="3636264" cy="2089253"/>
          </a:xfrm>
        </p:spPr>
        <p:txBody>
          <a:bodyPr vert="horz" lIns="91440" tIns="45720" rIns="91440" bIns="45720" rtlCol="0" anchor="t">
            <a:normAutofit/>
          </a:bodyPr>
          <a:lstStyle/>
          <a:p>
            <a:pPr marL="0" indent="0">
              <a:buNone/>
            </a:pPr>
            <a:r>
              <a:rPr lang="fr-BE" sz="1600" noProof="0">
                <a:ea typeface="+mn-lt"/>
                <a:cs typeface="+mn-lt"/>
              </a:rPr>
              <a:t>Une béquille sert d'appui sur lequel une personne peut s'appuyer , que ce soit en marchant ou en se tenant debout, permettant de se déplacer après un traumatisme ou un handicap.</a:t>
            </a:r>
            <a:endParaRPr lang="fr-BE" sz="1600" noProof="0"/>
          </a:p>
        </p:txBody>
      </p:sp>
      <p:sp>
        <p:nvSpPr>
          <p:cNvPr id="6" name="Espace réservé du contenu 5">
            <a:extLst>
              <a:ext uri="{FF2B5EF4-FFF2-40B4-BE49-F238E27FC236}">
                <a16:creationId xmlns:a16="http://schemas.microsoft.com/office/drawing/2014/main" id="{451328CC-E8E4-C077-553B-FDD9C443AD40}"/>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Béquille</a:t>
            </a:r>
          </a:p>
          <a:p>
            <a:endParaRPr lang="fr-BE" noProof="0"/>
          </a:p>
        </p:txBody>
      </p:sp>
      <p:pic>
        <p:nvPicPr>
          <p:cNvPr id="4098" name="Picture 2" descr="Rebotec Magic Soft Béquille Noir 1 Paire">
            <a:extLst>
              <a:ext uri="{FF2B5EF4-FFF2-40B4-BE49-F238E27FC236}">
                <a16:creationId xmlns:a16="http://schemas.microsoft.com/office/drawing/2014/main" id="{8880C796-7E8F-02B5-C0E5-869AF50275E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59483" y="3253317"/>
            <a:ext cx="518820" cy="231616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Police, cercle, Graphique, conception&#10;&#10;Le contenu généré par l’IA peut être incorrect.">
            <a:extLst>
              <a:ext uri="{FF2B5EF4-FFF2-40B4-BE49-F238E27FC236}">
                <a16:creationId xmlns:a16="http://schemas.microsoft.com/office/drawing/2014/main" id="{CDC08950-E270-E17D-9961-A7797DDA1E63}"/>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8" name="Tableau 6">
            <a:extLst>
              <a:ext uri="{FF2B5EF4-FFF2-40B4-BE49-F238E27FC236}">
                <a16:creationId xmlns:a16="http://schemas.microsoft.com/office/drawing/2014/main" id="{D2561BE2-6EC2-A4E2-B108-A23B6C9D1C0E}"/>
              </a:ext>
            </a:extLst>
          </p:cNvPr>
          <p:cNvGraphicFramePr>
            <a:graphicFrameLocks noGrp="1"/>
          </p:cNvGraphicFramePr>
          <p:nvPr>
            <p:extLst>
              <p:ext uri="{D42A27DB-BD31-4B8C-83A1-F6EECF244321}">
                <p14:modId xmlns:p14="http://schemas.microsoft.com/office/powerpoint/2010/main" val="1437298598"/>
              </p:ext>
            </p:extLst>
          </p:nvPr>
        </p:nvGraphicFramePr>
        <p:xfrm>
          <a:off x="4414249" y="1268160"/>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Gratuité location CSD</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Intervention de l'AVIQ</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 Pharma, Agences </a:t>
                      </a:r>
                      <a:r>
                        <a:rPr lang="fr-BE" noProof="0" err="1"/>
                        <a:t>Solidaris</a:t>
                      </a:r>
                      <a:endParaRPr lang="fr-BE" noProof="0"/>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CSD, Pharma</a:t>
                      </a:r>
                    </a:p>
                    <a:p>
                      <a:endParaRPr lang="fr-BE" noProof="0"/>
                    </a:p>
                  </a:txBody>
                  <a:tcPr/>
                </a:tc>
                <a:extLst>
                  <a:ext uri="{0D108BD9-81ED-4DB2-BD59-A6C34878D82A}">
                    <a16:rowId xmlns:a16="http://schemas.microsoft.com/office/drawing/2014/main" val="2837604669"/>
                  </a:ext>
                </a:extLst>
              </a:tr>
            </a:tbl>
          </a:graphicData>
        </a:graphic>
      </p:graphicFrame>
      <p:pic>
        <p:nvPicPr>
          <p:cNvPr id="7" name="Picture 2" descr="10 400+ Flèche Retour Photos, taleaux et images libre de ...">
            <a:hlinkClick r:id="rId5" action="ppaction://hlinksldjump"/>
            <a:extLst>
              <a:ext uri="{FF2B5EF4-FFF2-40B4-BE49-F238E27FC236}">
                <a16:creationId xmlns:a16="http://schemas.microsoft.com/office/drawing/2014/main" id="{6CF0A52F-F96D-FA17-4582-37008193C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sp>
        <p:nvSpPr>
          <p:cNvPr id="5" name="Espace réservé du contenu 4">
            <a:extLst>
              <a:ext uri="{FF2B5EF4-FFF2-40B4-BE49-F238E27FC236}">
                <a16:creationId xmlns:a16="http://schemas.microsoft.com/office/drawing/2014/main" id="{A69A1F7E-3438-91DE-075D-C9DEECE0DCC9}"/>
              </a:ext>
            </a:extLst>
          </p:cNvPr>
          <p:cNvSpPr>
            <a:spLocks noGrp="1"/>
          </p:cNvSpPr>
          <p:nvPr>
            <p:ph sz="half" idx="13"/>
          </p:nvPr>
        </p:nvSpPr>
        <p:spPr>
          <a:xfrm>
            <a:off x="457201" y="1574555"/>
            <a:ext cx="3523735" cy="2085794"/>
          </a:xfrm>
        </p:spPr>
        <p:txBody>
          <a:bodyPr vert="horz" lIns="91440" tIns="45720" rIns="91440" bIns="45720" rtlCol="0" anchor="t">
            <a:normAutofit/>
          </a:bodyPr>
          <a:lstStyle/>
          <a:p>
            <a:pPr marL="0" indent="0">
              <a:spcBef>
                <a:spcPts val="0"/>
              </a:spcBef>
              <a:buNone/>
            </a:pPr>
            <a:r>
              <a:rPr lang="fr-BE" sz="1600">
                <a:ea typeface="Calibri"/>
                <a:cs typeface="Calibri"/>
              </a:rPr>
              <a:t>La canne de marche permet de soulager l'appui sur une jambe. </a:t>
            </a:r>
          </a:p>
          <a:p>
            <a:pPr marL="0" indent="0">
              <a:spcBef>
                <a:spcPts val="0"/>
              </a:spcBef>
              <a:buNone/>
            </a:pPr>
            <a:r>
              <a:rPr lang="fr-BE" sz="1600">
                <a:ea typeface="Calibri"/>
                <a:cs typeface="Calibri"/>
              </a:rPr>
              <a:t>Elle aide également au maintien de l'équilibre, que l'on soit en mouvement ou à l'arrêt. </a:t>
            </a:r>
            <a:endParaRPr lang="fr-BE" sz="1600" noProof="0">
              <a:ea typeface="Calibri"/>
              <a:cs typeface="Calibri"/>
            </a:endParaRPr>
          </a:p>
        </p:txBody>
      </p:sp>
      <p:sp>
        <p:nvSpPr>
          <p:cNvPr id="6" name="Espace réservé du contenu 5">
            <a:extLst>
              <a:ext uri="{FF2B5EF4-FFF2-40B4-BE49-F238E27FC236}">
                <a16:creationId xmlns:a16="http://schemas.microsoft.com/office/drawing/2014/main" id="{1C851B05-FE62-C2B5-DF7E-994B17E2E334}"/>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Canne de marche</a:t>
            </a:r>
          </a:p>
          <a:p>
            <a:endParaRPr lang="fr-BE" noProof="0"/>
          </a:p>
        </p:txBody>
      </p:sp>
      <p:pic>
        <p:nvPicPr>
          <p:cNvPr id="5122" name="Picture 2">
            <a:extLst>
              <a:ext uri="{FF2B5EF4-FFF2-40B4-BE49-F238E27FC236}">
                <a16:creationId xmlns:a16="http://schemas.microsoft.com/office/drawing/2014/main" id="{FEAF0FAE-19C2-D11A-9A07-0E9AE86D30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50035" y="3752850"/>
            <a:ext cx="1852930" cy="231616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Police, cercle, Graphique, conception&#10;&#10;Le contenu généré par l’IA peut être incorrect.">
            <a:extLst>
              <a:ext uri="{FF2B5EF4-FFF2-40B4-BE49-F238E27FC236}">
                <a16:creationId xmlns:a16="http://schemas.microsoft.com/office/drawing/2014/main" id="{8EA914EA-8C3E-E336-2B5A-F55F3112BF53}"/>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8" name="Tableau 6">
            <a:extLst>
              <a:ext uri="{FF2B5EF4-FFF2-40B4-BE49-F238E27FC236}">
                <a16:creationId xmlns:a16="http://schemas.microsoft.com/office/drawing/2014/main" id="{B486F4E9-F34D-A211-B8AB-28FD4F7E9EB4}"/>
              </a:ext>
            </a:extLst>
          </p:cNvPr>
          <p:cNvGraphicFramePr>
            <a:graphicFrameLocks noGrp="1"/>
          </p:cNvGraphicFramePr>
          <p:nvPr>
            <p:extLst>
              <p:ext uri="{D42A27DB-BD31-4B8C-83A1-F6EECF244321}">
                <p14:modId xmlns:p14="http://schemas.microsoft.com/office/powerpoint/2010/main" val="3750419480"/>
              </p:ext>
            </p:extLst>
          </p:nvPr>
        </p:nvGraphicFramePr>
        <p:xfrm>
          <a:off x="4506925" y="1268160"/>
          <a:ext cx="4517890" cy="5393876"/>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Gratuité location CSD</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Aide procédure/papier</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sz="1600" kern="1200">
                          <a:solidFill>
                            <a:schemeClr val="dk1"/>
                          </a:solidFill>
                          <a:effectLst/>
                          <a:latin typeface="+mn-lt"/>
                          <a:ea typeface="+mn-ea"/>
                          <a:cs typeface="+mn-cs"/>
                        </a:rPr>
                        <a:t>Si le handicap peut être prouvé avant </a:t>
                      </a:r>
                      <a:r>
                        <a:rPr lang="fr-BE" sz="1600" kern="1200" err="1">
                          <a:solidFill>
                            <a:schemeClr val="dk1"/>
                          </a:solidFill>
                          <a:effectLst/>
                          <a:latin typeface="+mn-lt"/>
                          <a:ea typeface="+mn-ea"/>
                          <a:cs typeface="+mn-cs"/>
                        </a:rPr>
                        <a:t>l'age</a:t>
                      </a:r>
                      <a:r>
                        <a:rPr lang="fr-BE" sz="1600" kern="1200">
                          <a:solidFill>
                            <a:schemeClr val="dk1"/>
                          </a:solidFill>
                          <a:effectLst/>
                          <a:latin typeface="+mn-lt"/>
                          <a:ea typeface="+mn-ea"/>
                          <a:cs typeface="+mn-cs"/>
                        </a:rPr>
                        <a:t> de 65 ans, possibilité d'intervention de l'AVIQ au delà des 65 ans</a:t>
                      </a:r>
                      <a:endParaRPr lang="fr-BE" sz="1600" noProof="0"/>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Pharma</a:t>
                      </a:r>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AB29A1AC-3084-0EB1-4E00-2DC32678B9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à la mobilité</a:t>
            </a:r>
          </a:p>
        </p:txBody>
      </p:sp>
      <p:pic>
        <p:nvPicPr>
          <p:cNvPr id="7" name="Content Placeholder 6">
            <a:extLst>
              <a:ext uri="{FF2B5EF4-FFF2-40B4-BE49-F238E27FC236}">
                <a16:creationId xmlns:a16="http://schemas.microsoft.com/office/drawing/2014/main" id="{FC57566D-2E83-730F-029A-B7BED63DEAA8}"/>
              </a:ext>
            </a:extLst>
          </p:cNvPr>
          <p:cNvPicPr>
            <a:picLocks noGrp="1" noChangeAspect="1"/>
          </p:cNvPicPr>
          <p:nvPr>
            <p:ph sz="half" idx="2"/>
          </p:nvPr>
        </p:nvPicPr>
        <p:blipFill>
          <a:blip r:embed="rId3"/>
          <a:stretch>
            <a:fillRect/>
          </a:stretch>
        </p:blipFill>
        <p:spPr>
          <a:xfrm>
            <a:off x="1317757" y="3752140"/>
            <a:ext cx="2317488" cy="2317488"/>
          </a:xfrm>
          <a:prstGeom prst="rect">
            <a:avLst/>
          </a:prstGeom>
        </p:spPr>
      </p:pic>
      <p:sp>
        <p:nvSpPr>
          <p:cNvPr id="5" name="Espace réservé du contenu 4">
            <a:extLst>
              <a:ext uri="{FF2B5EF4-FFF2-40B4-BE49-F238E27FC236}">
                <a16:creationId xmlns:a16="http://schemas.microsoft.com/office/drawing/2014/main" id="{97EC8CF2-2520-B2A0-845D-1171E4A8A02C}"/>
              </a:ext>
            </a:extLst>
          </p:cNvPr>
          <p:cNvSpPr>
            <a:spLocks noGrp="1"/>
          </p:cNvSpPr>
          <p:nvPr>
            <p:ph sz="half" idx="13"/>
          </p:nvPr>
        </p:nvSpPr>
        <p:spPr>
          <a:xfrm>
            <a:off x="457201" y="1564258"/>
            <a:ext cx="3276601" cy="2168172"/>
          </a:xfrm>
        </p:spPr>
        <p:txBody>
          <a:bodyPr vert="horz" lIns="91440" tIns="45720" rIns="91440" bIns="45720" rtlCol="0" anchor="t">
            <a:normAutofit fontScale="92500" lnSpcReduction="10000"/>
          </a:bodyPr>
          <a:lstStyle/>
          <a:p>
            <a:pPr marL="0" indent="0">
              <a:buNone/>
            </a:pPr>
            <a:r>
              <a:rPr lang="fr-BE" sz="1600" noProof="0">
                <a:ea typeface="Calibri"/>
                <a:cs typeface="Calibri"/>
              </a:rPr>
              <a:t>Cette canne à roulettes </a:t>
            </a:r>
            <a:r>
              <a:rPr lang="fr-BE" sz="1600" b="1" noProof="0">
                <a:ea typeface="Calibri"/>
                <a:cs typeface="Calibri"/>
              </a:rPr>
              <a:t>évite à l'utilisateur de devoir soulever la canne pour avancer.</a:t>
            </a:r>
          </a:p>
          <a:p>
            <a:pPr marL="0" indent="0">
              <a:buNone/>
            </a:pPr>
            <a:r>
              <a:rPr lang="fr-BE" sz="1600" noProof="0">
                <a:ea typeface="Calibri"/>
                <a:cs typeface="Calibri"/>
              </a:rPr>
              <a:t>-&gt; ultra stable: une poussée latérale va entraîner son déplacement et non son basculement</a:t>
            </a:r>
          </a:p>
          <a:p>
            <a:pPr marL="0" indent="0">
              <a:buNone/>
            </a:pPr>
            <a:r>
              <a:rPr lang="fr-BE" sz="1600" noProof="0">
                <a:ea typeface="Calibri"/>
                <a:cs typeface="Calibri"/>
              </a:rPr>
              <a:t>-&gt; peut être utilisée de la main droite ou gauche</a:t>
            </a:r>
          </a:p>
          <a:p>
            <a:pPr marL="0" indent="0">
              <a:buNone/>
            </a:pPr>
            <a:r>
              <a:rPr lang="fr-BE" sz="1600" noProof="0">
                <a:ea typeface="Calibri"/>
                <a:cs typeface="Calibri"/>
              </a:rPr>
              <a:t>-&gt; réglable en hauteur</a:t>
            </a:r>
          </a:p>
        </p:txBody>
      </p:sp>
      <p:sp>
        <p:nvSpPr>
          <p:cNvPr id="6" name="Espace réservé du contenu 5">
            <a:extLst>
              <a:ext uri="{FF2B5EF4-FFF2-40B4-BE49-F238E27FC236}">
                <a16:creationId xmlns:a16="http://schemas.microsoft.com/office/drawing/2014/main" id="{81CC5CF6-87CB-5181-8F4E-9C66F20CE9AF}"/>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Canne de marche à roues</a:t>
            </a:r>
          </a:p>
          <a:p>
            <a:endParaRPr lang="fr-BE" noProof="0"/>
          </a:p>
        </p:txBody>
      </p:sp>
      <p:pic>
        <p:nvPicPr>
          <p:cNvPr id="4" name="Image 3" descr="Une image contenant Police, cercle, Graphique, conception&#10;&#10;Le contenu généré par l’IA peut être incorrect.">
            <a:extLst>
              <a:ext uri="{FF2B5EF4-FFF2-40B4-BE49-F238E27FC236}">
                <a16:creationId xmlns:a16="http://schemas.microsoft.com/office/drawing/2014/main" id="{C46CBE27-986B-4DAB-86CE-84AB9CD6719C}"/>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BDBF2A2E-8514-BC3D-14CF-755F35366113}"/>
              </a:ext>
            </a:extLst>
          </p:cNvPr>
          <p:cNvGraphicFramePr>
            <a:graphicFrameLocks noGrp="1"/>
          </p:cNvGraphicFramePr>
          <p:nvPr>
            <p:extLst>
              <p:ext uri="{D42A27DB-BD31-4B8C-83A1-F6EECF244321}">
                <p14:modId xmlns:p14="http://schemas.microsoft.com/office/powerpoint/2010/main" val="2663566212"/>
              </p:ext>
            </p:extLst>
          </p:nvPr>
        </p:nvGraphicFramePr>
        <p:xfrm>
          <a:off x="4177412" y="1268160"/>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AO</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Aide procédure/papier</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6B0C6D18-CBB7-C1FB-F430-A614657F94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6045E5-A8B8-BDE5-D2B9-A1EF44D1DD8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246907-F6E4-C0C6-7FEE-9B9AFD4A8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2" name="Titre 1">
            <a:extLst>
              <a:ext uri="{FF2B5EF4-FFF2-40B4-BE49-F238E27FC236}">
                <a16:creationId xmlns:a16="http://schemas.microsoft.com/office/drawing/2014/main" id="{B4B47BDA-8E55-F993-239B-58C61F915B77}"/>
              </a:ext>
            </a:extLst>
          </p:cNvPr>
          <p:cNvSpPr>
            <a:spLocks noGrp="1"/>
          </p:cNvSpPr>
          <p:nvPr>
            <p:ph type="title"/>
          </p:nvPr>
        </p:nvSpPr>
        <p:spPr>
          <a:xfrm>
            <a:off x="339281" y="1319407"/>
            <a:ext cx="2563994" cy="2157984"/>
          </a:xfrm>
        </p:spPr>
        <p:txBody>
          <a:bodyPr anchor="ctr">
            <a:normAutofit fontScale="90000"/>
          </a:bodyPr>
          <a:lstStyle/>
          <a:p>
            <a:r>
              <a:rPr kumimoji="0" lang="fr-BE" sz="4300" b="0" i="0" u="none" strike="noStrike" kern="1200" cap="none" spc="0" normalizeH="0" baseline="0" noProof="0">
                <a:ln>
                  <a:noFill/>
                </a:ln>
                <a:effectLst/>
                <a:uLnTx/>
                <a:uFillTx/>
                <a:latin typeface="Calibri"/>
                <a:ea typeface="+mj-ea"/>
                <a:cs typeface="+mj-cs"/>
              </a:rPr>
              <a:t>Canne de marche à roues</a:t>
            </a:r>
            <a:br>
              <a:rPr lang="fr-BE" sz="4300" b="0" i="0" u="none" strike="noStrike" kern="1200" cap="none" spc="0" normalizeH="0" baseline="0" noProof="0">
                <a:ln>
                  <a:noFill/>
                </a:ln>
                <a:effectLst/>
                <a:uLnTx/>
                <a:uFillTx/>
                <a:latin typeface="Calibri"/>
              </a:rPr>
            </a:br>
            <a:r>
              <a:rPr lang="fr-BE" sz="2200"/>
              <a:t>(</a:t>
            </a:r>
            <a:r>
              <a:rPr lang="fr-BE" sz="2000"/>
              <a:t>annexe 1)</a:t>
            </a:r>
            <a:endParaRPr lang="fr-BE" sz="2200" noProof="0">
              <a:ea typeface="Calibri"/>
              <a:cs typeface="Calibri"/>
            </a:endParaRPr>
          </a:p>
        </p:txBody>
      </p:sp>
      <p:sp>
        <p:nvSpPr>
          <p:cNvPr id="11" name="sketch line">
            <a:extLst>
              <a:ext uri="{FF2B5EF4-FFF2-40B4-BE49-F238E27FC236}">
                <a16:creationId xmlns:a16="http://schemas.microsoft.com/office/drawing/2014/main" id="{199C8772-80D3-8055-F107-1B74203BF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graphicFrame>
        <p:nvGraphicFramePr>
          <p:cNvPr id="4" name="Tableau 3">
            <a:extLst>
              <a:ext uri="{FF2B5EF4-FFF2-40B4-BE49-F238E27FC236}">
                <a16:creationId xmlns:a16="http://schemas.microsoft.com/office/drawing/2014/main" id="{392A255E-25C6-BE64-C6D5-1A5E4910A70D}"/>
              </a:ext>
            </a:extLst>
          </p:cNvPr>
          <p:cNvGraphicFramePr>
            <a:graphicFrameLocks noGrp="1"/>
          </p:cNvGraphicFramePr>
          <p:nvPr>
            <p:extLst>
              <p:ext uri="{D42A27DB-BD31-4B8C-83A1-F6EECF244321}">
                <p14:modId xmlns:p14="http://schemas.microsoft.com/office/powerpoint/2010/main" val="643000040"/>
              </p:ext>
            </p:extLst>
          </p:nvPr>
        </p:nvGraphicFramePr>
        <p:xfrm>
          <a:off x="347630" y="4754880"/>
          <a:ext cx="2697322" cy="1240236"/>
        </p:xfrm>
        <a:graphic>
          <a:graphicData uri="http://schemas.openxmlformats.org/drawingml/2006/table">
            <a:tbl>
              <a:tblPr firstRow="1" firstCol="1" bandRow="1"/>
              <a:tblGrid>
                <a:gridCol w="1348661">
                  <a:extLst>
                    <a:ext uri="{9D8B030D-6E8A-4147-A177-3AD203B41FA5}">
                      <a16:colId xmlns:a16="http://schemas.microsoft.com/office/drawing/2014/main" val="77628958"/>
                    </a:ext>
                  </a:extLst>
                </a:gridCol>
                <a:gridCol w="1348661">
                  <a:extLst>
                    <a:ext uri="{9D8B030D-6E8A-4147-A177-3AD203B41FA5}">
                      <a16:colId xmlns:a16="http://schemas.microsoft.com/office/drawing/2014/main" val="2518297969"/>
                    </a:ext>
                  </a:extLst>
                </a:gridCol>
              </a:tblGrid>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Âge du bénéficiaire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200" b="1" noProof="0">
                          <a:effectLst/>
                          <a:latin typeface="Cambria" panose="02040503050406030204" pitchFamily="18" charset="0"/>
                          <a:ea typeface="MS Mincho" panose="02020609040205080304" pitchFamily="49" charset="-128"/>
                          <a:cs typeface="Times New Roman" panose="02020603050405020304" pitchFamily="18" charset="0"/>
                        </a:rPr>
                        <a:t>Délai de renouvellement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41680704"/>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Moins de 18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3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924467"/>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De 18 à 64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4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049310"/>
                  </a:ext>
                </a:extLst>
              </a:tr>
              <a:tr h="279173">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65 ans et plus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spcAft>
                          <a:spcPts val="1000"/>
                        </a:spcAft>
                      </a:pPr>
                      <a:r>
                        <a:rPr lang="fr-BE" sz="1100" noProof="0">
                          <a:effectLst/>
                          <a:latin typeface="Cambria" panose="02040503050406030204" pitchFamily="18" charset="0"/>
                          <a:ea typeface="MS Mincho" panose="02020609040205080304" pitchFamily="49" charset="-128"/>
                          <a:cs typeface="Times New Roman" panose="02020603050405020304" pitchFamily="18" charset="0"/>
                        </a:rPr>
                        <a:t>6 ans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324342"/>
                  </a:ext>
                </a:extLst>
              </a:tr>
            </a:tbl>
          </a:graphicData>
        </a:graphic>
      </p:graphicFrame>
      <p:sp>
        <p:nvSpPr>
          <p:cNvPr id="7" name="ZoneTexte 6">
            <a:extLst>
              <a:ext uri="{FF2B5EF4-FFF2-40B4-BE49-F238E27FC236}">
                <a16:creationId xmlns:a16="http://schemas.microsoft.com/office/drawing/2014/main" id="{ECFA1940-82DF-8CAD-7080-68039BA6C560}"/>
              </a:ext>
            </a:extLst>
          </p:cNvPr>
          <p:cNvSpPr txBox="1"/>
          <p:nvPr/>
        </p:nvSpPr>
        <p:spPr>
          <a:xfrm>
            <a:off x="210312" y="4373842"/>
            <a:ext cx="4572000" cy="3231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500" b="1" i="0" u="none" strike="noStrike" kern="1200" cap="none" spc="0" normalizeH="0" baseline="0" noProof="0">
                <a:ln>
                  <a:noFill/>
                </a:ln>
                <a:solidFill>
                  <a:prstClr val="black"/>
                </a:solidFill>
                <a:effectLst/>
                <a:uLnTx/>
                <a:uFillTx/>
                <a:latin typeface="Aptos" panose="02110004020202020204"/>
                <a:ea typeface="+mn-ea"/>
                <a:cs typeface="+mn-cs"/>
              </a:rPr>
              <a:t>Délais de renouvellement</a:t>
            </a:r>
            <a:r>
              <a:rPr kumimoji="0" lang="fr-BE" sz="1500" b="0"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8" name="Rectangle : coins arrondis 7">
            <a:extLst>
              <a:ext uri="{FF2B5EF4-FFF2-40B4-BE49-F238E27FC236}">
                <a16:creationId xmlns:a16="http://schemas.microsoft.com/office/drawing/2014/main" id="{3A458C1C-051C-D55E-05E3-1E6D387A6328}"/>
              </a:ext>
            </a:extLst>
          </p:cNvPr>
          <p:cNvSpPr/>
          <p:nvPr/>
        </p:nvSpPr>
        <p:spPr>
          <a:xfrm>
            <a:off x="201168" y="4306824"/>
            <a:ext cx="2907792" cy="192938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noProof="0"/>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6760DF11-B7BF-6422-C798-F9CB110FB1F8}"/>
              </a:ext>
            </a:extLst>
          </p:cNvPr>
          <p:cNvPicPr>
            <a:picLocks noChangeAspect="1"/>
          </p:cNvPicPr>
          <p:nvPr/>
        </p:nvPicPr>
        <p:blipFill>
          <a:blip r:embed="rId3"/>
          <a:stretch>
            <a:fillRect/>
          </a:stretch>
        </p:blipFill>
        <p:spPr>
          <a:xfrm>
            <a:off x="0" y="0"/>
            <a:ext cx="1261534" cy="1261534"/>
          </a:xfrm>
          <a:prstGeom prst="rect">
            <a:avLst/>
          </a:prstGeom>
        </p:spPr>
      </p:pic>
      <p:pic>
        <p:nvPicPr>
          <p:cNvPr id="6" name="Picture 2" descr="10 400+ Flèche Retour Photos, taleaux et images libre de ...">
            <a:hlinkClick r:id="rId4" action="ppaction://hlinksldjump"/>
            <a:extLst>
              <a:ext uri="{FF2B5EF4-FFF2-40B4-BE49-F238E27FC236}">
                <a16:creationId xmlns:a16="http://schemas.microsoft.com/office/drawing/2014/main" id="{945E0225-6B9F-96EA-0E41-A6A9106BFA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Espace réservé du contenu 2">
            <a:extLst>
              <a:ext uri="{FF2B5EF4-FFF2-40B4-BE49-F238E27FC236}">
                <a16:creationId xmlns:a16="http://schemas.microsoft.com/office/drawing/2014/main" id="{F5AADF1F-0CB6-1E33-DCF0-B85A90F32C88}"/>
              </a:ext>
            </a:extLst>
          </p:cNvPr>
          <p:cNvGraphicFramePr>
            <a:graphicFrameLocks/>
          </p:cNvGraphicFramePr>
          <p:nvPr>
            <p:extLst>
              <p:ext uri="{D42A27DB-BD31-4B8C-83A1-F6EECF244321}">
                <p14:modId xmlns:p14="http://schemas.microsoft.com/office/powerpoint/2010/main" val="351387637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ZoneTexte 13">
            <a:extLst>
              <a:ext uri="{FF2B5EF4-FFF2-40B4-BE49-F238E27FC236}">
                <a16:creationId xmlns:a16="http://schemas.microsoft.com/office/drawing/2014/main" id="{D6C6B090-5536-3B2E-5DAD-17B9A965C804}"/>
              </a:ext>
            </a:extLst>
          </p:cNvPr>
          <p:cNvSpPr txBox="1"/>
          <p:nvPr/>
        </p:nvSpPr>
        <p:spPr>
          <a:xfrm>
            <a:off x="210312" y="6460067"/>
            <a:ext cx="2898648" cy="338554"/>
          </a:xfrm>
          <a:prstGeom prst="rect">
            <a:avLst/>
          </a:prstGeom>
          <a:noFill/>
        </p:spPr>
        <p:txBody>
          <a:bodyPr wrap="square" rtlCol="0">
            <a:spAutoFit/>
          </a:bodyPr>
          <a:lstStyle/>
          <a:p>
            <a:r>
              <a:rPr lang="fr-BE" sz="1600"/>
              <a:t>*bandagiste : </a:t>
            </a:r>
            <a:r>
              <a:rPr lang="fr-BE" sz="1600" err="1"/>
              <a:t>Actimed</a:t>
            </a:r>
            <a:endParaRPr lang="fr-BE" sz="1600"/>
          </a:p>
        </p:txBody>
      </p:sp>
    </p:spTree>
    <p:extLst>
      <p:ext uri="{BB962C8B-B14F-4D97-AF65-F5344CB8AC3E}">
        <p14:creationId xmlns:p14="http://schemas.microsoft.com/office/powerpoint/2010/main" val="116919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19" name="Freeform: Shape 1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noProof="0">
              <a:solidFill>
                <a:schemeClr val="bg1"/>
              </a:solidFill>
            </a:endParaRPr>
          </a:p>
        </p:txBody>
      </p:sp>
      <p:sp>
        <p:nvSpPr>
          <p:cNvPr id="2" name="Title 1">
            <a:extLst>
              <a:ext uri="{FF2B5EF4-FFF2-40B4-BE49-F238E27FC236}">
                <a16:creationId xmlns:a16="http://schemas.microsoft.com/office/drawing/2014/main" id="{DF712A0E-BDB7-EF3E-AA2C-1F9C11B1E12A}"/>
              </a:ext>
            </a:extLst>
          </p:cNvPr>
          <p:cNvSpPr>
            <a:spLocks noGrp="1"/>
          </p:cNvSpPr>
          <p:nvPr>
            <p:ph type="title"/>
          </p:nvPr>
        </p:nvSpPr>
        <p:spPr>
          <a:xfrm>
            <a:off x="628650" y="643467"/>
            <a:ext cx="2213403" cy="5571066"/>
          </a:xfrm>
        </p:spPr>
        <p:txBody>
          <a:bodyPr>
            <a:normAutofit/>
          </a:bodyPr>
          <a:lstStyle/>
          <a:p>
            <a:r>
              <a:rPr lang="fr-BE" sz="3100" b="1" noProof="0">
                <a:solidFill>
                  <a:srgbClr val="FFFFFF"/>
                </a:solidFill>
                <a:ea typeface="Calibri"/>
                <a:cs typeface="Calibri"/>
              </a:rPr>
              <a:t>Aide respiratoire </a:t>
            </a:r>
            <a:endParaRPr lang="fr-BE" sz="3100" b="1" noProof="0">
              <a:solidFill>
                <a:srgbClr val="FFFFFF"/>
              </a:solidFill>
            </a:endParaRPr>
          </a:p>
        </p:txBody>
      </p:sp>
      <p:graphicFrame>
        <p:nvGraphicFramePr>
          <p:cNvPr id="6" name="Content Placeholder 2">
            <a:extLst>
              <a:ext uri="{FF2B5EF4-FFF2-40B4-BE49-F238E27FC236}">
                <a16:creationId xmlns:a16="http://schemas.microsoft.com/office/drawing/2014/main" id="{D8C2FD50-8E28-20E6-70E6-08D45AE5CD1D}"/>
              </a:ext>
            </a:extLst>
          </p:cNvPr>
          <p:cNvGraphicFramePr>
            <a:graphicFrameLocks noGrp="1"/>
          </p:cNvGraphicFramePr>
          <p:nvPr>
            <p:ph idx="1"/>
            <p:extLst>
              <p:ext uri="{D42A27DB-BD31-4B8C-83A1-F6EECF244321}">
                <p14:modId xmlns:p14="http://schemas.microsoft.com/office/powerpoint/2010/main" val="849971322"/>
              </p:ext>
            </p:extLst>
          </p:nvPr>
        </p:nvGraphicFramePr>
        <p:xfrm>
          <a:off x="4284924" y="1185172"/>
          <a:ext cx="3917060" cy="4490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10 400+ Flèche Retour Photos, taleaux et images libre de ...">
            <a:hlinkClick r:id="rId7" action="ppaction://hlinksldjump"/>
            <a:extLst>
              <a:ext uri="{FF2B5EF4-FFF2-40B4-BE49-F238E27FC236}">
                <a16:creationId xmlns:a16="http://schemas.microsoft.com/office/drawing/2014/main" id="{13EA5D21-0FE6-C66B-CC2F-29AFC7451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3">
            <a:extLst>
              <a:ext uri="{FF2B5EF4-FFF2-40B4-BE49-F238E27FC236}">
                <a16:creationId xmlns:a16="http://schemas.microsoft.com/office/drawing/2014/main" id="{656159F4-8DBC-C596-F4F4-068002AC367C}"/>
              </a:ext>
            </a:extLst>
          </p:cNvPr>
          <p:cNvPicPr>
            <a:picLocks noChangeAspect="1"/>
          </p:cNvPicPr>
          <p:nvPr/>
        </p:nvPicPr>
        <p:blipFill>
          <a:blip r:embed="rId9"/>
          <a:stretch>
            <a:fillRect/>
          </a:stretch>
        </p:blipFill>
        <p:spPr>
          <a:xfrm>
            <a:off x="321640" y="220362"/>
            <a:ext cx="1488261" cy="1488261"/>
          </a:xfrm>
          <a:prstGeom prst="rect">
            <a:avLst/>
          </a:prstGeom>
        </p:spPr>
      </p:pic>
    </p:spTree>
    <p:extLst>
      <p:ext uri="{BB962C8B-B14F-4D97-AF65-F5344CB8AC3E}">
        <p14:creationId xmlns:p14="http://schemas.microsoft.com/office/powerpoint/2010/main" val="374644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respiratoire</a:t>
            </a:r>
          </a:p>
        </p:txBody>
      </p:sp>
      <p:sp>
        <p:nvSpPr>
          <p:cNvPr id="4" name="Espace réservé du contenu 3">
            <a:extLst>
              <a:ext uri="{FF2B5EF4-FFF2-40B4-BE49-F238E27FC236}">
                <a16:creationId xmlns:a16="http://schemas.microsoft.com/office/drawing/2014/main" id="{B876581F-19E7-CA06-12B7-67C6A26F5802}"/>
              </a:ext>
            </a:extLst>
          </p:cNvPr>
          <p:cNvSpPr>
            <a:spLocks noGrp="1"/>
          </p:cNvSpPr>
          <p:nvPr>
            <p:ph sz="half" idx="2"/>
          </p:nvPr>
        </p:nvSpPr>
        <p:spPr>
          <a:xfrm>
            <a:off x="457201" y="3752140"/>
            <a:ext cx="3425952" cy="2335776"/>
          </a:xfrm>
        </p:spPr>
        <p:txBody>
          <a:bodyPr vert="horz" lIns="91440" tIns="45720" rIns="91440" bIns="45720" rtlCol="0" anchor="t">
            <a:normAutofit/>
          </a:bodyPr>
          <a:lstStyle/>
          <a:p>
            <a:r>
              <a:rPr lang="fr-BE" sz="1600" noProof="0">
                <a:ea typeface="+mn-lt"/>
                <a:cs typeface="+mn-lt"/>
              </a:rPr>
              <a:t>Un aérosol appelé aussi "nébuliseur" transforme un médicament liquide en fines gouttelettes à inhaler via un masque ou un embout.</a:t>
            </a:r>
          </a:p>
          <a:p>
            <a:r>
              <a:rPr lang="fr-BE" sz="1600" noProof="0">
                <a:ea typeface="+mn-lt"/>
                <a:cs typeface="+mn-lt"/>
              </a:rPr>
              <a:t>Il permet un traitement ciblé des affections respiratoires.</a:t>
            </a:r>
            <a:endParaRPr lang="fr-BE" sz="1200" noProof="0">
              <a:ea typeface="+mn-lt"/>
              <a:cs typeface="+mn-lt"/>
            </a:endParaRPr>
          </a:p>
        </p:txBody>
      </p:sp>
      <p:sp>
        <p:nvSpPr>
          <p:cNvPr id="6" name="Espace réservé du contenu 5">
            <a:extLst>
              <a:ext uri="{FF2B5EF4-FFF2-40B4-BE49-F238E27FC236}">
                <a16:creationId xmlns:a16="http://schemas.microsoft.com/office/drawing/2014/main" id="{86410117-F8E0-BEF2-768E-C862EFF8DB38}"/>
              </a:ext>
            </a:extLst>
          </p:cNvPr>
          <p:cNvSpPr>
            <a:spLocks noGrp="1"/>
          </p:cNvSpPr>
          <p:nvPr>
            <p:ph sz="half" idx="14"/>
          </p:nvPr>
        </p:nvSpPr>
        <p:spPr>
          <a:xfrm>
            <a:off x="272994" y="574435"/>
            <a:ext cx="8229600" cy="768439"/>
          </a:xfrm>
        </p:spPr>
        <p:txBody>
          <a:bodyPr vert="horz" lIns="91440" tIns="45720" rIns="91440" bIns="45720" rtlCol="0" anchor="t">
            <a:normAutofit/>
          </a:bodyPr>
          <a:lstStyle/>
          <a:p>
            <a:pPr algn="ctr"/>
            <a:r>
              <a:rPr lang="fr-BE" b="1" noProof="0">
                <a:solidFill>
                  <a:srgbClr val="92D050"/>
                </a:solidFill>
              </a:rPr>
              <a:t>Aérosol</a:t>
            </a:r>
            <a:endParaRPr lang="fr-BE" noProof="0"/>
          </a:p>
          <a:p>
            <a:endParaRPr lang="fr-BE" noProof="0"/>
          </a:p>
        </p:txBody>
      </p:sp>
      <p:pic>
        <p:nvPicPr>
          <p:cNvPr id="10" name="Content Placeholder 9">
            <a:extLst>
              <a:ext uri="{FF2B5EF4-FFF2-40B4-BE49-F238E27FC236}">
                <a16:creationId xmlns:a16="http://schemas.microsoft.com/office/drawing/2014/main" id="{CBE4A812-37D6-9729-21D0-CDFFA10DB8B3}"/>
              </a:ext>
            </a:extLst>
          </p:cNvPr>
          <p:cNvPicPr>
            <a:picLocks noGrp="1" noChangeAspect="1"/>
          </p:cNvPicPr>
          <p:nvPr>
            <p:ph sz="half" idx="13"/>
          </p:nvPr>
        </p:nvPicPr>
        <p:blipFill>
          <a:blip r:embed="rId3"/>
          <a:stretch>
            <a:fillRect/>
          </a:stretch>
        </p:blipFill>
        <p:spPr>
          <a:xfrm>
            <a:off x="1064780" y="1543664"/>
            <a:ext cx="2823443" cy="2116685"/>
          </a:xfrm>
          <a:prstGeom prst="rect">
            <a:avLst/>
          </a:prstGeom>
        </p:spPr>
      </p:pic>
      <p:pic>
        <p:nvPicPr>
          <p:cNvPr id="5" name="Image 4" descr="Une image contenant Police, cercle, Graphique, conception&#10;&#10;Le contenu généré par l’IA peut être incorrect.">
            <a:extLst>
              <a:ext uri="{FF2B5EF4-FFF2-40B4-BE49-F238E27FC236}">
                <a16:creationId xmlns:a16="http://schemas.microsoft.com/office/drawing/2014/main" id="{2919C5F0-5ED6-66CE-C79E-F987480709F7}"/>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8" name="Tableau 6">
            <a:extLst>
              <a:ext uri="{FF2B5EF4-FFF2-40B4-BE49-F238E27FC236}">
                <a16:creationId xmlns:a16="http://schemas.microsoft.com/office/drawing/2014/main" id="{3077AD5D-E688-191A-5ABE-B55A7DC298D3}"/>
              </a:ext>
            </a:extLst>
          </p:cNvPr>
          <p:cNvGraphicFramePr>
            <a:graphicFrameLocks noGrp="1"/>
          </p:cNvGraphicFramePr>
          <p:nvPr>
            <p:extLst>
              <p:ext uri="{D42A27DB-BD31-4B8C-83A1-F6EECF244321}">
                <p14:modId xmlns:p14="http://schemas.microsoft.com/office/powerpoint/2010/main" val="185056943"/>
              </p:ext>
            </p:extLst>
          </p:nvPr>
        </p:nvGraphicFramePr>
        <p:xfrm>
          <a:off x="4383358" y="1134295"/>
          <a:ext cx="4517890" cy="5293149"/>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 sauf en cas de mucoviscidose</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AO uniquement pour les cas de mucoviscidose</a:t>
                      </a:r>
                    </a:p>
                    <a:p>
                      <a:pPr lvl="0">
                        <a:buNone/>
                      </a:pPr>
                      <a:r>
                        <a:rPr lang="fr-BE" noProof="0"/>
                        <a:t>AC Gratuit 3 mois CSD</a:t>
                      </a:r>
                    </a:p>
                  </a:txBody>
                  <a:tcPr/>
                </a:tc>
                <a:extLst>
                  <a:ext uri="{0D108BD9-81ED-4DB2-BD59-A6C34878D82A}">
                    <a16:rowId xmlns:a16="http://schemas.microsoft.com/office/drawing/2014/main" val="1473001316"/>
                  </a:ext>
                </a:extLst>
              </a:tr>
              <a:tr h="721739">
                <a:tc>
                  <a:txBody>
                    <a:bodyPr/>
                    <a:lstStyle/>
                    <a:p>
                      <a:r>
                        <a:rPr lang="fr-BE" noProof="0"/>
                        <a:t>AS : </a:t>
                      </a:r>
                    </a:p>
                  </a:txBody>
                  <a:tcPr/>
                </a:tc>
                <a:tc>
                  <a:txBody>
                    <a:bodyPr/>
                    <a:lstStyle/>
                    <a:p>
                      <a:r>
                        <a:rPr lang="fr-BE" noProof="0"/>
                        <a:t>Information / orientation</a:t>
                      </a:r>
                    </a:p>
                  </a:txBody>
                  <a:tcPr/>
                </a:tc>
                <a:extLst>
                  <a:ext uri="{0D108BD9-81ED-4DB2-BD59-A6C34878D82A}">
                    <a16:rowId xmlns:a16="http://schemas.microsoft.com/office/drawing/2014/main" val="2970724570"/>
                  </a:ext>
                </a:extLst>
              </a:tr>
              <a:tr h="456610">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 Pharma, Agences</a:t>
                      </a:r>
                      <a:br>
                        <a:rPr lang="fr-BE" noProof="0"/>
                      </a:br>
                      <a:r>
                        <a:rPr lang="fr-BE" noProof="0"/>
                        <a:t>(Avec achat masque)</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Pharma</a:t>
                      </a:r>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8BD39B65-18ED-22D4-01B4-87AAF81CE3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CFEFD-2930-0B67-70E7-A462DAD47227}"/>
              </a:ext>
            </a:extLst>
          </p:cNvPr>
          <p:cNvSpPr>
            <a:spLocks noGrp="1"/>
          </p:cNvSpPr>
          <p:nvPr>
            <p:ph type="title"/>
          </p:nvPr>
        </p:nvSpPr>
        <p:spPr>
          <a:xfrm>
            <a:off x="0" y="1005588"/>
            <a:ext cx="8846003" cy="932940"/>
          </a:xfrm>
        </p:spPr>
        <p:txBody>
          <a:bodyPr>
            <a:normAutofit fontScale="90000"/>
          </a:bodyPr>
          <a:lstStyle/>
          <a:p>
            <a:r>
              <a:rPr lang="fr-BE" noProof="0"/>
              <a:t>Aérosol: Remboursement Ao pour </a:t>
            </a:r>
            <a:r>
              <a:rPr lang="fr-BE" sz="3000" noProof="0"/>
              <a:t>Mucoviscidose</a:t>
            </a:r>
          </a:p>
        </p:txBody>
      </p:sp>
      <p:graphicFrame>
        <p:nvGraphicFramePr>
          <p:cNvPr id="4" name="Espace réservé du contenu 2">
            <a:extLst>
              <a:ext uri="{FF2B5EF4-FFF2-40B4-BE49-F238E27FC236}">
                <a16:creationId xmlns:a16="http://schemas.microsoft.com/office/drawing/2014/main" id="{90B7BB73-37C6-A8B4-192D-90CDD5E21B1A}"/>
              </a:ext>
            </a:extLst>
          </p:cNvPr>
          <p:cNvGraphicFramePr>
            <a:graphicFrameLocks noGrp="1"/>
          </p:cNvGraphicFramePr>
          <p:nvPr>
            <p:ph idx="1"/>
            <p:extLst>
              <p:ext uri="{D42A27DB-BD31-4B8C-83A1-F6EECF244321}">
                <p14:modId xmlns:p14="http://schemas.microsoft.com/office/powerpoint/2010/main" val="4293350862"/>
              </p:ext>
            </p:extLst>
          </p:nvPr>
        </p:nvGraphicFramePr>
        <p:xfrm>
          <a:off x="128876" y="1938528"/>
          <a:ext cx="8887108" cy="265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48158DA3-9171-D311-B188-66DCE1F914ED}"/>
              </a:ext>
            </a:extLst>
          </p:cNvPr>
          <p:cNvSpPr txBox="1"/>
          <p:nvPr/>
        </p:nvSpPr>
        <p:spPr>
          <a:xfrm>
            <a:off x="436152" y="5298214"/>
            <a:ext cx="2943764" cy="715581"/>
          </a:xfrm>
          <a:prstGeom prst="rect">
            <a:avLst/>
          </a:prstGeom>
          <a:noFill/>
        </p:spPr>
        <p:txBody>
          <a:bodyPr wrap="square" rtlCol="0">
            <a:spAutoFit/>
          </a:bodyPr>
          <a:lstStyle/>
          <a:p>
            <a:r>
              <a:rPr lang="fr-BE" sz="1350" b="1" noProof="0"/>
              <a:t>Délai de renouvellement:</a:t>
            </a:r>
          </a:p>
          <a:p>
            <a:pPr marL="214313" indent="-214313">
              <a:buFont typeface="Wingdings" panose="05000000000000000000" pitchFamily="2" charset="2"/>
              <a:buChar char="Ø"/>
            </a:pPr>
            <a:endParaRPr lang="fr-BE" sz="1350" noProof="0"/>
          </a:p>
          <a:p>
            <a:pPr marL="214313" indent="-214313">
              <a:buFont typeface="Wingdings" panose="05000000000000000000" pitchFamily="2" charset="2"/>
              <a:buChar char="Ø"/>
            </a:pPr>
            <a:r>
              <a:rPr lang="fr-BE" sz="1350" noProof="0"/>
              <a:t>5ans</a:t>
            </a:r>
          </a:p>
        </p:txBody>
      </p:sp>
      <p:sp>
        <p:nvSpPr>
          <p:cNvPr id="6" name="Rectangle : coins arrondis 5">
            <a:extLst>
              <a:ext uri="{FF2B5EF4-FFF2-40B4-BE49-F238E27FC236}">
                <a16:creationId xmlns:a16="http://schemas.microsoft.com/office/drawing/2014/main" id="{7A17C7E1-EEF0-87FD-02ED-88A229F6E27F}"/>
              </a:ext>
            </a:extLst>
          </p:cNvPr>
          <p:cNvSpPr/>
          <p:nvPr/>
        </p:nvSpPr>
        <p:spPr>
          <a:xfrm>
            <a:off x="305203" y="5144493"/>
            <a:ext cx="3021402" cy="10287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1350" noProof="0"/>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CE328988-AC3C-6E15-782D-343BD4582C9C}"/>
              </a:ext>
            </a:extLst>
          </p:cNvPr>
          <p:cNvPicPr>
            <a:picLocks noChangeAspect="1"/>
          </p:cNvPicPr>
          <p:nvPr/>
        </p:nvPicPr>
        <p:blipFill>
          <a:blip r:embed="rId8"/>
          <a:stretch>
            <a:fillRect/>
          </a:stretch>
        </p:blipFill>
        <p:spPr>
          <a:xfrm>
            <a:off x="0" y="0"/>
            <a:ext cx="1261534" cy="1261534"/>
          </a:xfrm>
          <a:prstGeom prst="rect">
            <a:avLst/>
          </a:prstGeom>
        </p:spPr>
      </p:pic>
      <p:pic>
        <p:nvPicPr>
          <p:cNvPr id="7" name="Picture 2" descr="10 400+ Flèche Retour Photos, taleaux et images libre de ...">
            <a:hlinkClick r:id="rId9" action="ppaction://hlinksldjump"/>
            <a:extLst>
              <a:ext uri="{FF2B5EF4-FFF2-40B4-BE49-F238E27FC236}">
                <a16:creationId xmlns:a16="http://schemas.microsoft.com/office/drawing/2014/main" id="{08349360-C3C5-D75C-C015-CB46893666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7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respiratoire</a:t>
            </a:r>
          </a:p>
        </p:txBody>
      </p:sp>
      <p:sp>
        <p:nvSpPr>
          <p:cNvPr id="4" name="Espace réservé du contenu 3">
            <a:extLst>
              <a:ext uri="{FF2B5EF4-FFF2-40B4-BE49-F238E27FC236}">
                <a16:creationId xmlns:a16="http://schemas.microsoft.com/office/drawing/2014/main" id="{8667D70C-05AF-85A5-83DC-164005994846}"/>
              </a:ext>
            </a:extLst>
          </p:cNvPr>
          <p:cNvSpPr>
            <a:spLocks noGrp="1"/>
          </p:cNvSpPr>
          <p:nvPr>
            <p:ph sz="half" idx="2"/>
          </p:nvPr>
        </p:nvSpPr>
        <p:spPr>
          <a:xfrm>
            <a:off x="457201" y="3752140"/>
            <a:ext cx="3078480" cy="2335776"/>
          </a:xfrm>
        </p:spPr>
        <p:txBody>
          <a:bodyPr vert="horz" lIns="91440" tIns="45720" rIns="91440" bIns="45720" rtlCol="0" anchor="t">
            <a:normAutofit/>
          </a:bodyPr>
          <a:lstStyle/>
          <a:p>
            <a:r>
              <a:rPr lang="fr-BE" sz="1600" noProof="0">
                <a:ea typeface="Calibri"/>
                <a:cs typeface="Calibri"/>
              </a:rPr>
              <a:t>Le masque pour aérosol,</a:t>
            </a:r>
            <a:r>
              <a:rPr lang="fr-BE" sz="1600" noProof="0">
                <a:ea typeface="+mn-lt"/>
                <a:cs typeface="+mn-lt"/>
              </a:rPr>
              <a:t> permet de recevoir directement par inhalation la solution médicamenteuse au cœur des voies respiratoires.</a:t>
            </a:r>
          </a:p>
          <a:p>
            <a:pPr marL="0" indent="0">
              <a:buNone/>
            </a:pPr>
            <a:endParaRPr lang="fr-BE" sz="1600" noProof="0">
              <a:ea typeface="Calibri"/>
              <a:cs typeface="Calibri"/>
            </a:endParaRPr>
          </a:p>
          <a:p>
            <a:r>
              <a:rPr lang="fr-BE" sz="1600" noProof="0">
                <a:ea typeface="Calibri"/>
                <a:cs typeface="Calibri"/>
              </a:rPr>
              <a:t>Existe pour nourrisson, enfant et adulte.</a:t>
            </a:r>
          </a:p>
        </p:txBody>
      </p:sp>
      <p:pic>
        <p:nvPicPr>
          <p:cNvPr id="7" name="Content Placeholder 6">
            <a:extLst>
              <a:ext uri="{FF2B5EF4-FFF2-40B4-BE49-F238E27FC236}">
                <a16:creationId xmlns:a16="http://schemas.microsoft.com/office/drawing/2014/main" id="{A634148E-895A-55C6-A932-130A591259C4}"/>
              </a:ext>
            </a:extLst>
          </p:cNvPr>
          <p:cNvPicPr>
            <a:picLocks noGrp="1" noChangeAspect="1"/>
          </p:cNvPicPr>
          <p:nvPr>
            <p:ph sz="half" idx="13"/>
          </p:nvPr>
        </p:nvPicPr>
        <p:blipFill>
          <a:blip r:embed="rId3"/>
          <a:stretch>
            <a:fillRect/>
          </a:stretch>
        </p:blipFill>
        <p:spPr>
          <a:xfrm>
            <a:off x="1418159" y="1543664"/>
            <a:ext cx="2116685" cy="2116685"/>
          </a:xfrm>
          <a:prstGeom prst="rect">
            <a:avLst/>
          </a:prstGeom>
        </p:spPr>
      </p:pic>
      <p:sp>
        <p:nvSpPr>
          <p:cNvPr id="6" name="Espace réservé du contenu 5">
            <a:extLst>
              <a:ext uri="{FF2B5EF4-FFF2-40B4-BE49-F238E27FC236}">
                <a16:creationId xmlns:a16="http://schemas.microsoft.com/office/drawing/2014/main" id="{8454D729-51D1-4780-7DC0-576BCF2AF071}"/>
              </a:ext>
            </a:extLst>
          </p:cNvPr>
          <p:cNvSpPr>
            <a:spLocks noGrp="1"/>
          </p:cNvSpPr>
          <p:nvPr>
            <p:ph sz="half" idx="14"/>
          </p:nvPr>
        </p:nvSpPr>
        <p:spPr>
          <a:xfrm>
            <a:off x="458345" y="640476"/>
            <a:ext cx="8229600" cy="768439"/>
          </a:xfrm>
        </p:spPr>
        <p:txBody>
          <a:bodyPr vert="horz" lIns="91440" tIns="45720" rIns="91440" bIns="45720" rtlCol="0" anchor="t">
            <a:normAutofit/>
          </a:bodyPr>
          <a:lstStyle/>
          <a:p>
            <a:pPr algn="ctr"/>
            <a:r>
              <a:rPr lang="fr-BE" b="1" noProof="0">
                <a:solidFill>
                  <a:srgbClr val="92D050"/>
                </a:solidFill>
              </a:rPr>
              <a:t>Masque</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A9F30934-09D4-7813-7189-2A6AD01FFB07}"/>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11" name="Tableau 6">
            <a:extLst>
              <a:ext uri="{FF2B5EF4-FFF2-40B4-BE49-F238E27FC236}">
                <a16:creationId xmlns:a16="http://schemas.microsoft.com/office/drawing/2014/main" id="{3F33CD10-8D0C-63EE-F73D-84A6E1A58DE5}"/>
              </a:ext>
            </a:extLst>
          </p:cNvPr>
          <p:cNvGraphicFramePr>
            <a:graphicFrameLocks noGrp="1"/>
          </p:cNvGraphicFramePr>
          <p:nvPr>
            <p:extLst>
              <p:ext uri="{D42A27DB-BD31-4B8C-83A1-F6EECF244321}">
                <p14:modId xmlns:p14="http://schemas.microsoft.com/office/powerpoint/2010/main" val="2367273116"/>
              </p:ext>
            </p:extLst>
          </p:nvPr>
        </p:nvGraphicFramePr>
        <p:xfrm>
          <a:off x="4413713" y="1264842"/>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Information/ Orientation</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CSD, Pharma</a:t>
                      </a:r>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1BDF41C7-04A4-41D9-9989-B7EDDA36CE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Aide respiratoire</a:t>
            </a:r>
            <a:endParaRPr lang="fr-BE" noProof="0">
              <a:ea typeface="Calibri"/>
              <a:cs typeface="Calibri"/>
            </a:endParaRPr>
          </a:p>
        </p:txBody>
      </p:sp>
      <p:pic>
        <p:nvPicPr>
          <p:cNvPr id="7" name="Content Placeholder 6" descr="Oxycure">
            <a:extLst>
              <a:ext uri="{FF2B5EF4-FFF2-40B4-BE49-F238E27FC236}">
                <a16:creationId xmlns:a16="http://schemas.microsoft.com/office/drawing/2014/main" id="{E4DFC081-8ADB-C2AF-638F-3A03BB3682CF}"/>
              </a:ext>
            </a:extLst>
          </p:cNvPr>
          <p:cNvPicPr>
            <a:picLocks noGrp="1" noChangeAspect="1"/>
          </p:cNvPicPr>
          <p:nvPr>
            <p:ph sz="half" idx="2"/>
          </p:nvPr>
        </p:nvPicPr>
        <p:blipFill>
          <a:blip r:embed="rId3"/>
          <a:srcRect l="20763" r="22284" b="971"/>
          <a:stretch>
            <a:fillRect/>
          </a:stretch>
        </p:blipFill>
        <p:spPr>
          <a:xfrm>
            <a:off x="255064" y="1568073"/>
            <a:ext cx="4068726" cy="1411752"/>
          </a:xfrm>
          <a:prstGeom prst="rect">
            <a:avLst/>
          </a:prstGeom>
        </p:spPr>
      </p:pic>
      <p:sp>
        <p:nvSpPr>
          <p:cNvPr id="6" name="Espace réservé du contenu 5">
            <a:extLst>
              <a:ext uri="{FF2B5EF4-FFF2-40B4-BE49-F238E27FC236}">
                <a16:creationId xmlns:a16="http://schemas.microsoft.com/office/drawing/2014/main" id="{5149BCED-4178-4837-B383-2A0BEDFDCFD5}"/>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Oxygénothérapie</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13520F95-3B2F-58A7-4224-0910FF03E53B}"/>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FD4396F9-35D2-CF4D-7B92-865CBF89AEA1}"/>
              </a:ext>
            </a:extLst>
          </p:cNvPr>
          <p:cNvGraphicFramePr>
            <a:graphicFrameLocks noGrp="1"/>
          </p:cNvGraphicFramePr>
          <p:nvPr>
            <p:extLst>
              <p:ext uri="{D42A27DB-BD31-4B8C-83A1-F6EECF244321}">
                <p14:modId xmlns:p14="http://schemas.microsoft.com/office/powerpoint/2010/main" val="922066243"/>
              </p:ext>
            </p:extLst>
          </p:nvPr>
        </p:nvGraphicFramePr>
        <p:xfrm>
          <a:off x="4567440" y="1257326"/>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hlinkClick r:id="rId5" action="ppaction://hlinksldjump"/>
                        </a:rPr>
                        <a:t>Besoin d'accord</a:t>
                      </a:r>
                      <a:endParaRPr lang="fr-BE" noProof="0"/>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AO</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Information/ Orientation</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Pharma</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p>
                      <a:endParaRPr lang="fr-BE" noProof="0"/>
                    </a:p>
                  </a:txBody>
                  <a:tcPr/>
                </a:tc>
                <a:extLst>
                  <a:ext uri="{0D108BD9-81ED-4DB2-BD59-A6C34878D82A}">
                    <a16:rowId xmlns:a16="http://schemas.microsoft.com/office/drawing/2014/main" val="2837604669"/>
                  </a:ext>
                </a:extLst>
              </a:tr>
            </a:tbl>
          </a:graphicData>
        </a:graphic>
      </p:graphicFrame>
      <p:sp>
        <p:nvSpPr>
          <p:cNvPr id="13" name="TextBox 12">
            <a:extLst>
              <a:ext uri="{FF2B5EF4-FFF2-40B4-BE49-F238E27FC236}">
                <a16:creationId xmlns:a16="http://schemas.microsoft.com/office/drawing/2014/main" id="{C33D9D92-26FC-5359-87E6-55F72617EAD3}"/>
              </a:ext>
            </a:extLst>
          </p:cNvPr>
          <p:cNvSpPr txBox="1"/>
          <p:nvPr/>
        </p:nvSpPr>
        <p:spPr>
          <a:xfrm>
            <a:off x="459367" y="3427917"/>
            <a:ext cx="32632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BE" noProof="0">
                <a:solidFill>
                  <a:srgbClr val="001D35"/>
                </a:solidFill>
                <a:latin typeface="Google Sans"/>
              </a:rPr>
              <a:t>Traitement médical qui consiste à administrer de l'oxygène pur ou à une concentration plus élevée que l'air ambiant à un bénéficiaire pour compenser un apport insuffisant des poumons</a:t>
            </a:r>
            <a:endParaRPr lang="fr-BE" noProof="0">
              <a:ea typeface="Calibri"/>
              <a:cs typeface="Calibri"/>
            </a:endParaRPr>
          </a:p>
        </p:txBody>
      </p:sp>
      <p:pic>
        <p:nvPicPr>
          <p:cNvPr id="3" name="Picture 2" descr="10 400+ Flèche Retour Photos, taleaux et images libre de ...">
            <a:hlinkClick r:id="rId6" action="ppaction://hlinksldjump"/>
            <a:extLst>
              <a:ext uri="{FF2B5EF4-FFF2-40B4-BE49-F238E27FC236}">
                <a16:creationId xmlns:a16="http://schemas.microsoft.com/office/drawing/2014/main" id="{773DBAF0-EE60-AED0-AF32-E74AA62EF7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7C82C-E710-A795-A657-507552D69EC1}"/>
              </a:ext>
            </a:extLst>
          </p:cNvPr>
          <p:cNvSpPr>
            <a:spLocks noGrp="1"/>
          </p:cNvSpPr>
          <p:nvPr>
            <p:ph type="title"/>
          </p:nvPr>
        </p:nvSpPr>
        <p:spPr>
          <a:xfrm>
            <a:off x="457200" y="274638"/>
            <a:ext cx="8229600" cy="1808162"/>
          </a:xfrm>
        </p:spPr>
        <p:txBody>
          <a:bodyPr>
            <a:normAutofit/>
          </a:bodyPr>
          <a:lstStyle/>
          <a:p>
            <a:r>
              <a:rPr lang="fr-BE" b="1" noProof="0">
                <a:solidFill>
                  <a:srgbClr val="FF0000"/>
                </a:solidFill>
              </a:rPr>
              <a:t>Analyse de la demande</a:t>
            </a:r>
            <a:br>
              <a:rPr lang="fr-BE" b="1" noProof="0">
                <a:solidFill>
                  <a:srgbClr val="FF0000"/>
                </a:solidFill>
              </a:rPr>
            </a:br>
            <a:r>
              <a:rPr lang="fr-BE" sz="2400"/>
              <a:t>Qui? Quoi? Quand? Combien?</a:t>
            </a:r>
            <a:br>
              <a:rPr lang="fr-BE" sz="2400"/>
            </a:br>
            <a:r>
              <a:rPr lang="fr-BE" sz="2400"/>
              <a:t>Où? Comment? Pourquoi?</a:t>
            </a:r>
            <a:endParaRPr lang="fr-BE" b="1" noProof="0">
              <a:solidFill>
                <a:srgbClr val="FF0000"/>
              </a:solidFill>
            </a:endParaRPr>
          </a:p>
        </p:txBody>
      </p:sp>
      <p:sp>
        <p:nvSpPr>
          <p:cNvPr id="4" name="Espace réservé du contenu 3">
            <a:extLst>
              <a:ext uri="{FF2B5EF4-FFF2-40B4-BE49-F238E27FC236}">
                <a16:creationId xmlns:a16="http://schemas.microsoft.com/office/drawing/2014/main" id="{680EC7C7-C688-7BED-3781-D35037381798}"/>
              </a:ext>
            </a:extLst>
          </p:cNvPr>
          <p:cNvSpPr>
            <a:spLocks noGrp="1"/>
          </p:cNvSpPr>
          <p:nvPr>
            <p:ph idx="1"/>
          </p:nvPr>
        </p:nvSpPr>
        <p:spPr>
          <a:xfrm>
            <a:off x="381000" y="2357438"/>
            <a:ext cx="8229600" cy="3298295"/>
          </a:xfrm>
        </p:spPr>
        <p:txBody>
          <a:bodyPr vert="horz" lIns="91440" tIns="45720" rIns="91440" bIns="45720" rtlCol="0" anchor="t">
            <a:normAutofit/>
          </a:bodyPr>
          <a:lstStyle/>
          <a:p>
            <a:r>
              <a:rPr lang="fr-BE" noProof="0"/>
              <a:t>Proximité et </a:t>
            </a:r>
            <a:r>
              <a:rPr lang="fr-BE"/>
              <a:t>A</a:t>
            </a:r>
            <a:r>
              <a:rPr lang="fr-BE" noProof="0" err="1"/>
              <a:t>ccessibilité</a:t>
            </a:r>
            <a:endParaRPr lang="fr-BE" noProof="0">
              <a:ea typeface="Calibri"/>
              <a:cs typeface="Calibri"/>
            </a:endParaRPr>
          </a:p>
          <a:p>
            <a:pPr marL="457200" lvl="1" indent="0">
              <a:buNone/>
            </a:pPr>
            <a:endParaRPr lang="fr-BE" sz="1900" noProof="0">
              <a:ea typeface="Calibri"/>
              <a:cs typeface="Calibri"/>
            </a:endParaRPr>
          </a:p>
          <a:p>
            <a:r>
              <a:rPr lang="fr-BE" noProof="0"/>
              <a:t>Degré d'urgence</a:t>
            </a:r>
          </a:p>
          <a:p>
            <a:pPr marL="457200" lvl="1" indent="0">
              <a:buNone/>
            </a:pPr>
            <a:r>
              <a:rPr lang="fr-BE" noProof="0"/>
              <a:t>Service technique: </a:t>
            </a:r>
          </a:p>
          <a:p>
            <a:pPr lvl="2">
              <a:buFont typeface="Courier New"/>
              <a:buChar char="o"/>
            </a:pPr>
            <a:r>
              <a:rPr lang="fr-BE" sz="1700"/>
              <a:t>V</a:t>
            </a:r>
            <a:r>
              <a:rPr lang="fr-BE" sz="1700" noProof="0" err="1"/>
              <a:t>érifier</a:t>
            </a:r>
            <a:r>
              <a:rPr lang="fr-BE" sz="1700" noProof="0"/>
              <a:t> la nécessité de dépannage </a:t>
            </a:r>
            <a:endParaRPr lang="fr-BE" sz="1700" noProof="0">
              <a:ea typeface="Calibri"/>
              <a:cs typeface="Calibri"/>
            </a:endParaRPr>
          </a:p>
          <a:p>
            <a:pPr lvl="2">
              <a:buFont typeface="Courier New"/>
              <a:buChar char="o"/>
            </a:pPr>
            <a:r>
              <a:rPr lang="fr-BE" sz="1700" noProof="0">
                <a:ea typeface="Calibri"/>
                <a:cs typeface="Calibri"/>
              </a:rPr>
              <a:t>Evaluation technique de la faisabilité</a:t>
            </a:r>
            <a:br>
              <a:rPr lang="fr-BE" sz="1700" noProof="0">
                <a:ea typeface="Calibri"/>
                <a:cs typeface="Calibri"/>
              </a:rPr>
            </a:br>
            <a:endParaRPr lang="fr-BE" sz="1700" noProof="0"/>
          </a:p>
          <a:p>
            <a:r>
              <a:rPr lang="fr-BE" noProof="0"/>
              <a:t>Aspects financiers</a:t>
            </a:r>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1D8275B0-D519-D05E-7381-D313AF93E40C}"/>
              </a:ext>
            </a:extLst>
          </p:cNvPr>
          <p:cNvPicPr>
            <a:picLocks noChangeAspect="1"/>
          </p:cNvPicPr>
          <p:nvPr/>
        </p:nvPicPr>
        <p:blipFill>
          <a:blip r:embed="rId3"/>
          <a:stretch>
            <a:fillRect/>
          </a:stretch>
        </p:blipFill>
        <p:spPr>
          <a:xfrm>
            <a:off x="0" y="0"/>
            <a:ext cx="1261534" cy="1261534"/>
          </a:xfrm>
          <a:prstGeom prst="rect">
            <a:avLst/>
          </a:prstGeom>
        </p:spPr>
      </p:pic>
    </p:spTree>
    <p:extLst>
      <p:ext uri="{BB962C8B-B14F-4D97-AF65-F5344CB8AC3E}">
        <p14:creationId xmlns:p14="http://schemas.microsoft.com/office/powerpoint/2010/main" val="1253196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DEE24-6ECE-FE1A-F00F-80655F819D0D}"/>
              </a:ext>
            </a:extLst>
          </p:cNvPr>
          <p:cNvSpPr>
            <a:spLocks noGrp="1"/>
          </p:cNvSpPr>
          <p:nvPr>
            <p:ph type="title"/>
          </p:nvPr>
        </p:nvSpPr>
        <p:spPr>
          <a:xfrm>
            <a:off x="5041" y="157239"/>
            <a:ext cx="8373533" cy="994172"/>
          </a:xfrm>
        </p:spPr>
        <p:txBody>
          <a:bodyPr>
            <a:normAutofit fontScale="90000"/>
          </a:bodyPr>
          <a:lstStyle/>
          <a:p>
            <a:r>
              <a:rPr lang="fr-BE" noProof="0"/>
              <a:t>Oxygène courte durée et longue durée</a:t>
            </a:r>
          </a:p>
        </p:txBody>
      </p:sp>
      <p:sp>
        <p:nvSpPr>
          <p:cNvPr id="3" name="Espace réservé du texte 2">
            <a:extLst>
              <a:ext uri="{FF2B5EF4-FFF2-40B4-BE49-F238E27FC236}">
                <a16:creationId xmlns:a16="http://schemas.microsoft.com/office/drawing/2014/main" id="{30960133-6BEB-BEAB-1409-FBA595EA6F9F}"/>
              </a:ext>
            </a:extLst>
          </p:cNvPr>
          <p:cNvSpPr>
            <a:spLocks noGrp="1"/>
          </p:cNvSpPr>
          <p:nvPr>
            <p:ph type="body" idx="1"/>
          </p:nvPr>
        </p:nvSpPr>
        <p:spPr>
          <a:xfrm>
            <a:off x="318811" y="1565913"/>
            <a:ext cx="4154090" cy="670850"/>
          </a:xfrm>
        </p:spPr>
        <p:txBody>
          <a:bodyPr>
            <a:noAutofit/>
          </a:bodyPr>
          <a:lstStyle/>
          <a:p>
            <a:r>
              <a:rPr lang="fr-BE" sz="2000" noProof="0"/>
              <a:t>Courte durée-&gt;délivrance pharmacie ambulatoire</a:t>
            </a:r>
          </a:p>
        </p:txBody>
      </p:sp>
      <p:sp>
        <p:nvSpPr>
          <p:cNvPr id="4" name="Espace réservé du contenu 3">
            <a:extLst>
              <a:ext uri="{FF2B5EF4-FFF2-40B4-BE49-F238E27FC236}">
                <a16:creationId xmlns:a16="http://schemas.microsoft.com/office/drawing/2014/main" id="{8412AAF1-30DE-2DDC-CFA7-47DBABB8574D}"/>
              </a:ext>
            </a:extLst>
          </p:cNvPr>
          <p:cNvSpPr>
            <a:spLocks noGrp="1"/>
          </p:cNvSpPr>
          <p:nvPr>
            <p:ph sz="half" idx="2"/>
          </p:nvPr>
        </p:nvSpPr>
        <p:spPr>
          <a:xfrm>
            <a:off x="312342" y="2460890"/>
            <a:ext cx="4175257" cy="3789107"/>
          </a:xfrm>
        </p:spPr>
        <p:txBody>
          <a:bodyPr>
            <a:normAutofit lnSpcReduction="10000"/>
          </a:bodyPr>
          <a:lstStyle/>
          <a:p>
            <a:pPr marL="0" indent="0">
              <a:buNone/>
            </a:pPr>
            <a:r>
              <a:rPr lang="fr-BE" sz="1575" noProof="0">
                <a:highlight>
                  <a:srgbClr val="FFFF00"/>
                </a:highlight>
              </a:rPr>
              <a:t>Conditions générales :</a:t>
            </a:r>
          </a:p>
          <a:p>
            <a:pPr>
              <a:buFont typeface="Wingdings" panose="05000000000000000000" pitchFamily="2" charset="2"/>
              <a:buChar char="ü"/>
            </a:pPr>
            <a:r>
              <a:rPr lang="fr-BE" sz="1575"/>
              <a:t>Demande</a:t>
            </a:r>
            <a:r>
              <a:rPr lang="fr-BE" sz="1575" noProof="0"/>
              <a:t> doit être faite par le médecin traitant au médecin-conseil</a:t>
            </a:r>
          </a:p>
          <a:p>
            <a:pPr>
              <a:buFont typeface="Wingdings" panose="05000000000000000000" pitchFamily="2" charset="2"/>
              <a:buChar char="ü"/>
            </a:pPr>
            <a:r>
              <a:rPr lang="fr-BE" sz="1575" noProof="0">
                <a:solidFill>
                  <a:prstClr val="black"/>
                </a:solidFill>
                <a:latin typeface="Calibri" panose="020F0502020204030204" pitchFamily="34" charset="0"/>
                <a:ea typeface="Calibri" panose="020F0502020204030204" pitchFamily="34" charset="0"/>
                <a:cs typeface="Calibri" panose="020F0502020204030204" pitchFamily="34" charset="0"/>
              </a:rPr>
              <a:t>R</a:t>
            </a:r>
            <a:r>
              <a:rPr lang="fr-BE" sz="1575"/>
              <a:t>econnaissance en soins palliatifs → Mention spécifique requise sur l’ordonnance</a:t>
            </a:r>
          </a:p>
          <a:p>
            <a:pPr marL="0" indent="0">
              <a:buNone/>
            </a:pPr>
            <a:r>
              <a:rPr lang="fr-BE" sz="1575"/>
              <a:t>Type d’o2: gazeux et </a:t>
            </a:r>
            <a:r>
              <a:rPr lang="fr-BE" sz="1575" err="1"/>
              <a:t>oxyconcentrateur</a:t>
            </a:r>
            <a:endParaRPr lang="fr-BE" sz="1575"/>
          </a:p>
          <a:p>
            <a:pPr marL="0" indent="0">
              <a:buNone/>
            </a:pPr>
            <a:r>
              <a:rPr lang="fr-BE" sz="1575" noProof="0"/>
              <a:t>🔄</a:t>
            </a:r>
            <a:r>
              <a:rPr lang="fr-BE" sz="1575" b="1" i="1" noProof="0"/>
              <a:t> Cumul </a:t>
            </a:r>
            <a:r>
              <a:rPr lang="fr-BE" sz="1575" noProof="0"/>
              <a:t>:</a:t>
            </a:r>
            <a:endParaRPr lang="fr-BE" sz="1575" i="1" noProof="0"/>
          </a:p>
          <a:p>
            <a:pPr>
              <a:buFont typeface="Wingdings" panose="05000000000000000000" pitchFamily="2" charset="2"/>
              <a:buChar char="Ø"/>
            </a:pPr>
            <a:r>
              <a:rPr lang="fr-BE" sz="1575" noProof="0"/>
              <a:t> </a:t>
            </a:r>
            <a:r>
              <a:rPr lang="fr-BE" sz="1575"/>
              <a:t>possible mais uniquement pendant 1 mois avec la convention longue durée.</a:t>
            </a:r>
          </a:p>
          <a:p>
            <a:pPr marL="0" indent="0">
              <a:buNone/>
            </a:pPr>
            <a:r>
              <a:rPr lang="fr-BE" sz="1575" noProof="0"/>
              <a:t>📅 </a:t>
            </a:r>
            <a:r>
              <a:rPr lang="fr-BE" sz="1575" b="1" i="1" noProof="0"/>
              <a:t>Validité</a:t>
            </a:r>
            <a:r>
              <a:rPr lang="fr-BE" sz="1575" noProof="0"/>
              <a:t>:</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lang="fr-BE" sz="1575"/>
              <a:t>Accord 3 mois sur une période de 12 mois-&gt;renouvellement possible</a:t>
            </a:r>
          </a:p>
          <a:p>
            <a:pPr marL="0" indent="0">
              <a:buNone/>
            </a:pPr>
            <a:endParaRPr lang="fr-BE" sz="1500" noProof="0"/>
          </a:p>
        </p:txBody>
      </p:sp>
      <p:sp>
        <p:nvSpPr>
          <p:cNvPr id="5" name="Espace réservé du texte 4">
            <a:extLst>
              <a:ext uri="{FF2B5EF4-FFF2-40B4-BE49-F238E27FC236}">
                <a16:creationId xmlns:a16="http://schemas.microsoft.com/office/drawing/2014/main" id="{26A3DB93-7746-4196-FAC8-E75FADCFC7E6}"/>
              </a:ext>
            </a:extLst>
          </p:cNvPr>
          <p:cNvSpPr>
            <a:spLocks noGrp="1"/>
          </p:cNvSpPr>
          <p:nvPr>
            <p:ph type="body" sz="quarter" idx="3"/>
          </p:nvPr>
        </p:nvSpPr>
        <p:spPr>
          <a:xfrm>
            <a:off x="4502150" y="1152004"/>
            <a:ext cx="4567766" cy="1030682"/>
          </a:xfrm>
        </p:spPr>
        <p:txBody>
          <a:bodyPr>
            <a:normAutofit/>
          </a:bodyPr>
          <a:lstStyle/>
          <a:p>
            <a:r>
              <a:rPr lang="fr-BE" noProof="0"/>
              <a:t>Convention longue durée-&gt;délivrance firme de l’hôpital</a:t>
            </a:r>
          </a:p>
        </p:txBody>
      </p:sp>
      <p:sp>
        <p:nvSpPr>
          <p:cNvPr id="6" name="Espace réservé du contenu 5">
            <a:extLst>
              <a:ext uri="{FF2B5EF4-FFF2-40B4-BE49-F238E27FC236}">
                <a16:creationId xmlns:a16="http://schemas.microsoft.com/office/drawing/2014/main" id="{4EDC0C13-EEEE-DDF1-E146-DEF5AE919C3E}"/>
              </a:ext>
            </a:extLst>
          </p:cNvPr>
          <p:cNvSpPr>
            <a:spLocks noGrp="1"/>
          </p:cNvSpPr>
          <p:nvPr>
            <p:ph sz="quarter" idx="4"/>
          </p:nvPr>
        </p:nvSpPr>
        <p:spPr>
          <a:xfrm>
            <a:off x="4576234" y="2460890"/>
            <a:ext cx="4226057" cy="3794419"/>
          </a:xfrm>
        </p:spPr>
        <p:txBody>
          <a:bodyPr vert="horz" lIns="91440" tIns="45720" rIns="91440" bIns="45720" rtlCol="0" anchor="t">
            <a:normAutofit lnSpcReduction="10000"/>
          </a:bodyPr>
          <a:lstStyle/>
          <a:p>
            <a:pPr marL="0" indent="0">
              <a:buNone/>
            </a:pPr>
            <a:r>
              <a:rPr lang="fr-BE" sz="1550" noProof="0">
                <a:highlight>
                  <a:srgbClr val="FFFF00"/>
                </a:highlight>
              </a:rPr>
              <a:t>Conditions générales :</a:t>
            </a:r>
            <a:endParaRPr lang="fr-BE" sz="1550" noProof="0"/>
          </a:p>
          <a:p>
            <a:pPr marL="0" indent="0">
              <a:buNone/>
            </a:pPr>
            <a:endParaRPr lang="fr-BE" sz="1550" noProof="0">
              <a:ea typeface="Calibri"/>
              <a:cs typeface="Calibri"/>
            </a:endParaRPr>
          </a:p>
          <a:p>
            <a:pPr>
              <a:buFont typeface="Wingdings" panose="05000000000000000000" pitchFamily="2" charset="2"/>
              <a:buChar char="ü"/>
            </a:pPr>
            <a:r>
              <a:rPr lang="fr-BE" sz="1575"/>
              <a:t>Demande doit être faite par le pneumologue au médecin-conseil.</a:t>
            </a:r>
          </a:p>
          <a:p>
            <a:pPr marL="0" indent="0" defTabSz="685800">
              <a:lnSpc>
                <a:spcPct val="90000"/>
              </a:lnSpc>
              <a:spcBef>
                <a:spcPts val="750"/>
              </a:spcBef>
              <a:buNone/>
              <a:defRPr/>
            </a:pPr>
            <a:r>
              <a:rPr lang="fr-BE" sz="1575"/>
              <a:t>Type d’o2: gazeux, liquide, </a:t>
            </a:r>
            <a:r>
              <a:rPr lang="fr-BE" sz="1575" err="1"/>
              <a:t>oxyconcentrateur</a:t>
            </a:r>
            <a:r>
              <a:rPr lang="fr-BE" sz="1575"/>
              <a:t>, oxygène portable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BE" sz="1550"/>
              <a:t>🔄 </a:t>
            </a:r>
            <a:r>
              <a:rPr lang="fr-BE" sz="1550" b="1" i="1"/>
              <a:t>Cumul :</a:t>
            </a:r>
            <a:endParaRPr lang="fr-BE" sz="1550" b="1" i="1">
              <a:ea typeface="Calibri"/>
              <a:cs typeface="Calibri"/>
            </a:endParaRP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lang="fr-BE" sz="1575"/>
              <a:t>possible mais uniquement pendant 1 mois avec l’accord courte durée.</a:t>
            </a:r>
          </a:p>
          <a:p>
            <a:pPr marL="0" indent="0">
              <a:buNone/>
            </a:pPr>
            <a:r>
              <a:rPr lang="fr-BE" sz="1550" noProof="0"/>
              <a:t>📅 </a:t>
            </a:r>
            <a:r>
              <a:rPr lang="fr-BE" sz="1550" b="1" i="1" noProof="0"/>
              <a:t>Validité</a:t>
            </a:r>
            <a:r>
              <a:rPr lang="fr-BE" sz="1550" u="sng" noProof="0"/>
              <a:t>:</a:t>
            </a:r>
            <a:endParaRPr lang="fr-BE" sz="1550" u="sng" noProof="0">
              <a:ea typeface="Calibri"/>
              <a:cs typeface="Calibri"/>
            </a:endParaRP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lang="fr-BE" sz="1575"/>
              <a:t>Accord pour une période 12 mois-&gt;renouvellement possible.</a:t>
            </a:r>
          </a:p>
          <a:p>
            <a:pPr marL="0" indent="0">
              <a:buNone/>
            </a:pPr>
            <a:r>
              <a:rPr lang="fr-BE" sz="1550" noProof="0"/>
              <a:t>⚡</a:t>
            </a:r>
            <a:r>
              <a:rPr lang="fr-BE" sz="1550" b="1" i="1" noProof="0"/>
              <a:t>Intervention complémentaire :</a:t>
            </a:r>
            <a:endParaRPr lang="fr-BE" sz="1550" b="1" i="1" noProof="0">
              <a:ea typeface="Calibri"/>
              <a:cs typeface="Calibri"/>
            </a:endParaRPr>
          </a:p>
          <a:p>
            <a:pPr>
              <a:buFont typeface="Arial" panose="020B0604020202020204" pitchFamily="34" charset="0"/>
              <a:buChar char="•"/>
            </a:pPr>
            <a:r>
              <a:rPr lang="fr-BE" sz="1550" noProof="0"/>
              <a:t>Prise en charge partielle de l’électricité</a:t>
            </a:r>
            <a:endParaRPr lang="fr-BE" sz="1550" noProof="0">
              <a:ea typeface="Calibri"/>
              <a:cs typeface="Calibri"/>
            </a:endParaRPr>
          </a:p>
          <a:p>
            <a:endParaRPr lang="fr-BE" noProof="0"/>
          </a:p>
          <a:p>
            <a:endParaRPr lang="fr-BE" noProof="0"/>
          </a:p>
        </p:txBody>
      </p:sp>
      <p:pic>
        <p:nvPicPr>
          <p:cNvPr id="7" name="Picture 2" descr="10 400+ Flèche Retour Photos, taleaux et images libre de ...">
            <a:hlinkClick r:id="rId3" action="ppaction://hlinksldjump"/>
            <a:extLst>
              <a:ext uri="{FF2B5EF4-FFF2-40B4-BE49-F238E27FC236}">
                <a16:creationId xmlns:a16="http://schemas.microsoft.com/office/drawing/2014/main" id="{2255BDAF-284D-B8E5-7D85-AE516B9D1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73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74B52-47FE-9937-19D8-0439F47D84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DC9801-1884-0048-255D-970BD381E177}"/>
              </a:ext>
            </a:extLst>
          </p:cNvPr>
          <p:cNvSpPr>
            <a:spLocks noGrp="1"/>
          </p:cNvSpPr>
          <p:nvPr>
            <p:ph type="title"/>
          </p:nvPr>
        </p:nvSpPr>
        <p:spPr>
          <a:xfrm>
            <a:off x="5041" y="157239"/>
            <a:ext cx="8373533" cy="994172"/>
          </a:xfrm>
        </p:spPr>
        <p:txBody>
          <a:bodyPr>
            <a:normAutofit/>
          </a:bodyPr>
          <a:lstStyle/>
          <a:p>
            <a:r>
              <a:rPr lang="fr-BE" noProof="0"/>
              <a:t>Oxygène</a:t>
            </a:r>
            <a:r>
              <a:rPr lang="fr-BE"/>
              <a:t> </a:t>
            </a:r>
            <a:r>
              <a:rPr lang="fr-BE" noProof="0"/>
              <a:t>longue durée</a:t>
            </a:r>
          </a:p>
        </p:txBody>
      </p:sp>
      <p:pic>
        <p:nvPicPr>
          <p:cNvPr id="7" name="Picture 2" descr="10 400+ Flèche Retour Photos, taleaux et images libre de ...">
            <a:hlinkClick r:id="rId3" action="ppaction://hlinksldjump"/>
            <a:extLst>
              <a:ext uri="{FF2B5EF4-FFF2-40B4-BE49-F238E27FC236}">
                <a16:creationId xmlns:a16="http://schemas.microsoft.com/office/drawing/2014/main" id="{885921F5-B589-9E5F-1F59-DA65F2F0C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contenu 12">
            <a:extLst>
              <a:ext uri="{FF2B5EF4-FFF2-40B4-BE49-F238E27FC236}">
                <a16:creationId xmlns:a16="http://schemas.microsoft.com/office/drawing/2014/main" id="{99FF4351-49EB-A5E3-506F-0C9A3184DDAE}"/>
              </a:ext>
            </a:extLst>
          </p:cNvPr>
          <p:cNvSpPr>
            <a:spLocks noGrp="1"/>
          </p:cNvSpPr>
          <p:nvPr>
            <p:ph sz="half" idx="2"/>
          </p:nvPr>
        </p:nvSpPr>
        <p:spPr>
          <a:xfrm>
            <a:off x="457200" y="1492898"/>
            <a:ext cx="7933157" cy="2406183"/>
          </a:xfrm>
        </p:spPr>
        <p:txBody>
          <a:bodyPr vert="horz" lIns="91440" tIns="45720" rIns="91440" bIns="45720" rtlCol="0" anchor="t">
            <a:normAutofit/>
          </a:bodyPr>
          <a:lstStyle/>
          <a:p>
            <a:r>
              <a:rPr lang="fr-BE"/>
              <a:t>Pour pouvoir en bénéficier, il faut se faire tester de nuit à l’hôpital. Après ça, il faut introduire une demande à la mutuelle pour obtenir un accord.</a:t>
            </a:r>
          </a:p>
          <a:p>
            <a:r>
              <a:rPr lang="fr-BE"/>
              <a:t>Il faut une prescription médicale du médecin généraliste, tous les mois, pour accéder à l'oxygénothérapie </a:t>
            </a:r>
            <a:endParaRPr lang="fr-BE">
              <a:ea typeface="Calibri"/>
              <a:cs typeface="Calibri"/>
            </a:endParaRPr>
          </a:p>
          <a:p>
            <a:endParaRPr lang="fr-BE"/>
          </a:p>
          <a:p>
            <a:pPr marL="0" indent="0">
              <a:buNone/>
            </a:pPr>
            <a:endParaRPr lang="fr-BE">
              <a:ea typeface="Calibri"/>
              <a:cs typeface="Calibri"/>
            </a:endParaRPr>
          </a:p>
        </p:txBody>
      </p:sp>
      <p:sp>
        <p:nvSpPr>
          <p:cNvPr id="3" name="TextBox 2">
            <a:extLst>
              <a:ext uri="{FF2B5EF4-FFF2-40B4-BE49-F238E27FC236}">
                <a16:creationId xmlns:a16="http://schemas.microsoft.com/office/drawing/2014/main" id="{5BB73B4C-CD25-DEF7-C02D-468F6410F194}"/>
              </a:ext>
            </a:extLst>
          </p:cNvPr>
          <p:cNvSpPr txBox="1"/>
          <p:nvPr/>
        </p:nvSpPr>
        <p:spPr>
          <a:xfrm>
            <a:off x="1429210" y="4287630"/>
            <a:ext cx="7013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Calibri"/>
                <a:cs typeface="Calibri"/>
              </a:rPr>
              <a:t>Oxygène</a:t>
            </a:r>
            <a:r>
              <a:rPr lang="en-US">
                <a:ea typeface="Calibri"/>
                <a:cs typeface="Calibri"/>
              </a:rPr>
              <a:t> </a:t>
            </a:r>
            <a:r>
              <a:rPr lang="en-US" err="1">
                <a:ea typeface="Calibri"/>
                <a:cs typeface="Calibri"/>
              </a:rPr>
              <a:t>courte</a:t>
            </a:r>
            <a:r>
              <a:rPr lang="en-US">
                <a:ea typeface="Calibri"/>
                <a:cs typeface="Calibri"/>
              </a:rPr>
              <a:t> durée</a:t>
            </a:r>
            <a:endParaRPr lang="en-US"/>
          </a:p>
        </p:txBody>
      </p:sp>
    </p:spTree>
    <p:extLst>
      <p:ext uri="{BB962C8B-B14F-4D97-AF65-F5344CB8AC3E}">
        <p14:creationId xmlns:p14="http://schemas.microsoft.com/office/powerpoint/2010/main" val="276161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a:t>Aide respiratoire</a:t>
            </a:r>
            <a:endParaRPr/>
          </a:p>
        </p:txBody>
      </p:sp>
      <p:pic>
        <p:nvPicPr>
          <p:cNvPr id="12" name="Content Placeholder 11" descr="Schlafapnoe.com: Traitement avec un dispositif à CPAP">
            <a:extLst>
              <a:ext uri="{FF2B5EF4-FFF2-40B4-BE49-F238E27FC236}">
                <a16:creationId xmlns:a16="http://schemas.microsoft.com/office/drawing/2014/main" id="{CC47FE58-CF19-0610-0AA6-CEDD00C3AEB0}"/>
              </a:ext>
            </a:extLst>
          </p:cNvPr>
          <p:cNvPicPr>
            <a:picLocks noGrp="1" noChangeAspect="1"/>
          </p:cNvPicPr>
          <p:nvPr>
            <p:ph sz="half" idx="2"/>
          </p:nvPr>
        </p:nvPicPr>
        <p:blipFill>
          <a:blip r:embed="rId3"/>
          <a:stretch>
            <a:fillRect/>
          </a:stretch>
        </p:blipFill>
        <p:spPr>
          <a:xfrm>
            <a:off x="460716" y="3232102"/>
            <a:ext cx="3489864" cy="2317488"/>
          </a:xfrm>
          <a:prstGeom prst="rect">
            <a:avLst/>
          </a:prstGeom>
        </p:spPr>
      </p:pic>
      <p:sp>
        <p:nvSpPr>
          <p:cNvPr id="5" name="Espace réservé du contenu 4">
            <a:extLst>
              <a:ext uri="{FF2B5EF4-FFF2-40B4-BE49-F238E27FC236}">
                <a16:creationId xmlns:a16="http://schemas.microsoft.com/office/drawing/2014/main" id="{AA32F1CD-FEAE-B4B2-0285-CAE403C71AA8}"/>
              </a:ext>
            </a:extLst>
          </p:cNvPr>
          <p:cNvSpPr>
            <a:spLocks noGrp="1"/>
          </p:cNvSpPr>
          <p:nvPr>
            <p:ph sz="half" idx="13"/>
          </p:nvPr>
        </p:nvSpPr>
        <p:spPr/>
        <p:txBody>
          <a:bodyPr vert="horz" lIns="91440" tIns="45720" rIns="91440" bIns="45720" rtlCol="0" anchor="t">
            <a:normAutofit/>
          </a:bodyPr>
          <a:lstStyle/>
          <a:p>
            <a:r>
              <a:rPr lang="fr-BE">
                <a:ea typeface="Calibri"/>
                <a:cs typeface="Calibri"/>
              </a:rPr>
              <a:t>Syndrome des apnées du sommeil </a:t>
            </a:r>
            <a:endParaRPr lang="fr-BE"/>
          </a:p>
        </p:txBody>
      </p:sp>
      <p:sp>
        <p:nvSpPr>
          <p:cNvPr id="6" name="Espace réservé du contenu 5">
            <a:extLst>
              <a:ext uri="{FF2B5EF4-FFF2-40B4-BE49-F238E27FC236}">
                <a16:creationId xmlns:a16="http://schemas.microsoft.com/office/drawing/2014/main" id="{12960D3A-0897-0A4D-AEF5-34FAF07B9169}"/>
              </a:ext>
            </a:extLst>
          </p:cNvPr>
          <p:cNvSpPr>
            <a:spLocks noGrp="1"/>
          </p:cNvSpPr>
          <p:nvPr>
            <p:ph sz="half" idx="14"/>
          </p:nvPr>
        </p:nvSpPr>
        <p:spPr>
          <a:xfrm>
            <a:off x="458345" y="636653"/>
            <a:ext cx="8229600" cy="768439"/>
          </a:xfrm>
        </p:spPr>
        <p:txBody>
          <a:bodyPr vert="horz" lIns="91440" tIns="45720" rIns="91440" bIns="45720" rtlCol="0" anchor="t">
            <a:normAutofit/>
          </a:bodyPr>
          <a:lstStyle/>
          <a:p>
            <a:pPr algn="ctr"/>
            <a:r>
              <a:rPr lang="fr-BE" b="1">
                <a:solidFill>
                  <a:srgbClr val="92D050"/>
                </a:solidFill>
              </a:rPr>
              <a:t>CPAP</a:t>
            </a:r>
            <a:endParaRPr lang="en-US"/>
          </a:p>
          <a:p>
            <a:endParaRPr lang="fr-BE"/>
          </a:p>
        </p:txBody>
      </p:sp>
      <p:pic>
        <p:nvPicPr>
          <p:cNvPr id="7" name="Image 6" descr="Une image contenant Police, cercle, Graphique, conception&#10;&#10;Le contenu généré par l’IA peut être incorrect.">
            <a:extLst>
              <a:ext uri="{FF2B5EF4-FFF2-40B4-BE49-F238E27FC236}">
                <a16:creationId xmlns:a16="http://schemas.microsoft.com/office/drawing/2014/main" id="{1C0CF9FA-58AE-0D44-4487-AA19282F296B}"/>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847944DC-C061-FA6D-15B3-55E255139228}"/>
              </a:ext>
            </a:extLst>
          </p:cNvPr>
          <p:cNvGraphicFramePr>
            <a:graphicFrameLocks noGrp="1"/>
          </p:cNvGraphicFramePr>
          <p:nvPr>
            <p:extLst>
              <p:ext uri="{D42A27DB-BD31-4B8C-83A1-F6EECF244321}">
                <p14:modId xmlns:p14="http://schemas.microsoft.com/office/powerpoint/2010/main" val="2180977689"/>
              </p:ext>
            </p:extLst>
          </p:nvPr>
        </p:nvGraphicFramePr>
        <p:xfrm>
          <a:off x="4268574" y="1126691"/>
          <a:ext cx="4517890" cy="563663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a:p>
                  </a:txBody>
                  <a:tcPr/>
                </a:tc>
                <a:tc>
                  <a:txBody>
                    <a:bodyPr/>
                    <a:lstStyle/>
                    <a:p>
                      <a:endParaRPr lang="fr-BE"/>
                    </a:p>
                  </a:txBody>
                  <a:tcPr/>
                </a:tc>
                <a:extLst>
                  <a:ext uri="{0D108BD9-81ED-4DB2-BD59-A6C34878D82A}">
                    <a16:rowId xmlns:a16="http://schemas.microsoft.com/office/drawing/2014/main" val="2753352291"/>
                  </a:ext>
                </a:extLst>
              </a:tr>
              <a:tr h="555493">
                <a:tc>
                  <a:txBody>
                    <a:bodyPr/>
                    <a:lstStyle/>
                    <a:p>
                      <a:r>
                        <a:rPr lang="fr-BE"/>
                        <a:t>Accord </a:t>
                      </a:r>
                    </a:p>
                    <a:p>
                      <a:endParaRPr lang="fr-BE"/>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a:t>Accord possible si 15 apnées par heure</a:t>
                      </a:r>
                    </a:p>
                    <a:p>
                      <a:r>
                        <a:rPr lang="fr-BE"/>
                        <a:t>Min 16 ans</a:t>
                      </a:r>
                    </a:p>
                  </a:txBody>
                  <a:tcPr/>
                </a:tc>
                <a:extLst>
                  <a:ext uri="{0D108BD9-81ED-4DB2-BD59-A6C34878D82A}">
                    <a16:rowId xmlns:a16="http://schemas.microsoft.com/office/drawing/2014/main" val="472937635"/>
                  </a:ext>
                </a:extLst>
              </a:tr>
              <a:tr h="315621">
                <a:tc>
                  <a:txBody>
                    <a:bodyPr/>
                    <a:lstStyle/>
                    <a:p>
                      <a:r>
                        <a:rPr lang="fr-BE"/>
                        <a:t>AO/AC : </a:t>
                      </a:r>
                    </a:p>
                  </a:txBody>
                  <a:tcPr/>
                </a:tc>
                <a:tc>
                  <a:txBody>
                    <a:bodyPr/>
                    <a:lstStyle/>
                    <a:p>
                      <a:r>
                        <a:rPr lang="fr-BE"/>
                        <a:t>AO</a:t>
                      </a:r>
                    </a:p>
                  </a:txBody>
                  <a:tcPr/>
                </a:tc>
                <a:extLst>
                  <a:ext uri="{0D108BD9-81ED-4DB2-BD59-A6C34878D82A}">
                    <a16:rowId xmlns:a16="http://schemas.microsoft.com/office/drawing/2014/main" val="1473001316"/>
                  </a:ext>
                </a:extLst>
              </a:tr>
              <a:tr h="1035236">
                <a:tc>
                  <a:txBody>
                    <a:bodyPr/>
                    <a:lstStyle/>
                    <a:p>
                      <a:r>
                        <a:rPr lang="fr-BE"/>
                        <a:t>AS : </a:t>
                      </a:r>
                    </a:p>
                  </a:txBody>
                  <a:tcPr/>
                </a:tc>
                <a:tc>
                  <a:txBody>
                    <a:bodyPr/>
                    <a:lstStyle/>
                    <a:p>
                      <a:r>
                        <a:rPr lang="fr-BE"/>
                        <a:t>/</a:t>
                      </a:r>
                    </a:p>
                  </a:txBody>
                  <a:tcPr/>
                </a:tc>
                <a:extLst>
                  <a:ext uri="{0D108BD9-81ED-4DB2-BD59-A6C34878D82A}">
                    <a16:rowId xmlns:a16="http://schemas.microsoft.com/office/drawing/2014/main" val="2970724570"/>
                  </a:ext>
                </a:extLst>
              </a:tr>
              <a:tr h="1035236">
                <a:tc>
                  <a:txBody>
                    <a:bodyPr/>
                    <a:lstStyle/>
                    <a:p>
                      <a:r>
                        <a:rPr lang="fr-BE"/>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a:t>Location : </a:t>
                      </a:r>
                    </a:p>
                    <a:p>
                      <a:endParaRPr lang="fr-BE"/>
                    </a:p>
                  </a:txBody>
                  <a:tcPr/>
                </a:tc>
                <a:tc>
                  <a:txBody>
                    <a:bodyPr/>
                    <a:lstStyle/>
                    <a:p>
                      <a:r>
                        <a:rPr lang="fr-BE"/>
                        <a:t>/</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a:t>Dépôt :</a:t>
                      </a:r>
                    </a:p>
                    <a:p>
                      <a:endParaRPr lang="fr-BE"/>
                    </a:p>
                  </a:txBody>
                  <a:tcPr/>
                </a:tc>
                <a:tc>
                  <a:txBody>
                    <a:bodyPr/>
                    <a:lstStyle/>
                    <a:p>
                      <a:r>
                        <a:rPr lang="fr-BE"/>
                        <a:t>/</a:t>
                      </a:r>
                    </a:p>
                  </a:txBody>
                  <a:tcPr/>
                </a:tc>
                <a:extLst>
                  <a:ext uri="{0D108BD9-81ED-4DB2-BD59-A6C34878D82A}">
                    <a16:rowId xmlns:a16="http://schemas.microsoft.com/office/drawing/2014/main" val="3868450487"/>
                  </a:ext>
                </a:extLst>
              </a:tr>
              <a:tr h="555493">
                <a:tc>
                  <a:txBody>
                    <a:bodyPr/>
                    <a:lstStyle/>
                    <a:p>
                      <a:r>
                        <a:rPr lang="fr-BE"/>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a:t>/</a:t>
                      </a:r>
                    </a:p>
                    <a:p>
                      <a:endParaRPr lang="fr-BE"/>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 action="ppaction://noaction"/>
            <a:extLst>
              <a:ext uri="{FF2B5EF4-FFF2-40B4-BE49-F238E27FC236}">
                <a16:creationId xmlns:a16="http://schemas.microsoft.com/office/drawing/2014/main" id="{FB913178-BF22-E9BA-585B-45040BFC6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2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5CEA-1DBA-54B3-7103-39B06AD212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24B8C8-61EE-B850-AEA0-B010F76709B8}"/>
              </a:ext>
            </a:extLst>
          </p:cNvPr>
          <p:cNvSpPr>
            <a:spLocks noGrp="1"/>
          </p:cNvSpPr>
          <p:nvPr>
            <p:ph type="title"/>
          </p:nvPr>
        </p:nvSpPr>
        <p:spPr>
          <a:xfrm>
            <a:off x="0" y="1005588"/>
            <a:ext cx="8846003" cy="932940"/>
          </a:xfrm>
        </p:spPr>
        <p:txBody>
          <a:bodyPr>
            <a:normAutofit/>
          </a:bodyPr>
          <a:lstStyle/>
          <a:p>
            <a:r>
              <a:rPr lang="fr-BE"/>
              <a:t>CPAP: </a:t>
            </a:r>
            <a:r>
              <a:rPr lang="fr-BE" err="1"/>
              <a:t>Syndrôme</a:t>
            </a:r>
            <a:r>
              <a:rPr lang="fr-BE"/>
              <a:t> des apnées du sommeil </a:t>
            </a:r>
            <a:endParaRPr lang="fr-BE" sz="3000"/>
          </a:p>
        </p:txBody>
      </p:sp>
      <p:graphicFrame>
        <p:nvGraphicFramePr>
          <p:cNvPr id="4" name="Espace réservé du contenu 2">
            <a:extLst>
              <a:ext uri="{FF2B5EF4-FFF2-40B4-BE49-F238E27FC236}">
                <a16:creationId xmlns:a16="http://schemas.microsoft.com/office/drawing/2014/main" id="{D2CFA4F6-CFCF-B276-AACF-B59E0E7DA43B}"/>
              </a:ext>
            </a:extLst>
          </p:cNvPr>
          <p:cNvGraphicFramePr>
            <a:graphicFrameLocks noGrp="1"/>
          </p:cNvGraphicFramePr>
          <p:nvPr>
            <p:ph idx="1"/>
            <p:extLst>
              <p:ext uri="{D42A27DB-BD31-4B8C-83A1-F6EECF244321}">
                <p14:modId xmlns:p14="http://schemas.microsoft.com/office/powerpoint/2010/main" val="2841391922"/>
              </p:ext>
            </p:extLst>
          </p:nvPr>
        </p:nvGraphicFramePr>
        <p:xfrm>
          <a:off x="128876" y="1938528"/>
          <a:ext cx="8887108" cy="265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 coins arrondis 5">
            <a:extLst>
              <a:ext uri="{FF2B5EF4-FFF2-40B4-BE49-F238E27FC236}">
                <a16:creationId xmlns:a16="http://schemas.microsoft.com/office/drawing/2014/main" id="{95BA6107-E9BC-F87B-CF82-0B8BCDE295AE}"/>
              </a:ext>
            </a:extLst>
          </p:cNvPr>
          <p:cNvSpPr/>
          <p:nvPr/>
        </p:nvSpPr>
        <p:spPr>
          <a:xfrm>
            <a:off x="305203" y="5144493"/>
            <a:ext cx="5671054" cy="147732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1350"/>
          </a:p>
        </p:txBody>
      </p:sp>
      <p:pic>
        <p:nvPicPr>
          <p:cNvPr id="3" name="Image 2" descr="Une image contenant Police, cercle, Graphique, conception&#10;&#10;Le contenu généré par l’IA peut être incorrect.">
            <a:extLst>
              <a:ext uri="{FF2B5EF4-FFF2-40B4-BE49-F238E27FC236}">
                <a16:creationId xmlns:a16="http://schemas.microsoft.com/office/drawing/2014/main" id="{2BE9BED1-799E-C5CE-7BB5-7ADF1445E8D8}"/>
              </a:ext>
            </a:extLst>
          </p:cNvPr>
          <p:cNvPicPr>
            <a:picLocks noChangeAspect="1"/>
          </p:cNvPicPr>
          <p:nvPr/>
        </p:nvPicPr>
        <p:blipFill>
          <a:blip r:embed="rId8"/>
          <a:stretch>
            <a:fillRect/>
          </a:stretch>
        </p:blipFill>
        <p:spPr>
          <a:xfrm>
            <a:off x="0" y="0"/>
            <a:ext cx="1261534" cy="1261534"/>
          </a:xfrm>
          <a:prstGeom prst="rect">
            <a:avLst/>
          </a:prstGeom>
        </p:spPr>
      </p:pic>
      <p:pic>
        <p:nvPicPr>
          <p:cNvPr id="7" name="Picture 2" descr="10 400+ Flèche Retour Photos, taleaux et images libre de ...">
            <a:hlinkClick r:id="" action="ppaction://noaction"/>
            <a:extLst>
              <a:ext uri="{FF2B5EF4-FFF2-40B4-BE49-F238E27FC236}">
                <a16:creationId xmlns:a16="http://schemas.microsoft.com/office/drawing/2014/main" id="{AA08F600-7AA3-08E4-4B7E-662EC0242E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8B34421-5A90-7F15-590B-C097812961A6}"/>
              </a:ext>
            </a:extLst>
          </p:cNvPr>
          <p:cNvSpPr txBox="1"/>
          <p:nvPr/>
        </p:nvSpPr>
        <p:spPr>
          <a:xfrm>
            <a:off x="630767" y="5249863"/>
            <a:ext cx="5138662" cy="1477328"/>
          </a:xfrm>
          <a:prstGeom prst="rect">
            <a:avLst/>
          </a:prstGeom>
          <a:noFill/>
        </p:spPr>
        <p:txBody>
          <a:bodyPr wrap="square" rtlCol="0">
            <a:spAutoFit/>
          </a:bodyPr>
          <a:lstStyle/>
          <a:p>
            <a:r>
              <a:rPr lang="fr-BE" u="sng">
                <a:solidFill>
                  <a:srgbClr val="FF0000"/>
                </a:solidFill>
              </a:rPr>
              <a:t>Info</a:t>
            </a:r>
            <a:r>
              <a:rPr lang="fr-BE"/>
              <a:t> : </a:t>
            </a:r>
          </a:p>
          <a:p>
            <a:r>
              <a:rPr lang="fr-BE"/>
              <a:t>Si souci avec le masque ou au niveau du matériel, retourner vers l’hôpital</a:t>
            </a:r>
          </a:p>
          <a:p>
            <a:r>
              <a:rPr lang="fr-BE"/>
              <a:t>Si achat de la machine, pas d’intervention AO</a:t>
            </a:r>
          </a:p>
          <a:p>
            <a:endParaRPr lang="fr-BE"/>
          </a:p>
        </p:txBody>
      </p:sp>
    </p:spTree>
    <p:extLst>
      <p:ext uri="{BB962C8B-B14F-4D97-AF65-F5344CB8AC3E}">
        <p14:creationId xmlns:p14="http://schemas.microsoft.com/office/powerpoint/2010/main" val="202822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BD5DE0-1D08-40AC-7CE3-FF56AB1E39E7}"/>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CF65F18-B8ED-01AC-176E-1C050B76E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19" name="Freeform: Shape 18">
            <a:extLst>
              <a:ext uri="{FF2B5EF4-FFF2-40B4-BE49-F238E27FC236}">
                <a16:creationId xmlns:a16="http://schemas.microsoft.com/office/drawing/2014/main" id="{31B834EA-FD67-2D10-7D89-6EE9B81C5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noProof="0">
              <a:solidFill>
                <a:schemeClr val="bg1"/>
              </a:solidFill>
            </a:endParaRPr>
          </a:p>
        </p:txBody>
      </p:sp>
      <p:sp>
        <p:nvSpPr>
          <p:cNvPr id="2" name="Title 1">
            <a:extLst>
              <a:ext uri="{FF2B5EF4-FFF2-40B4-BE49-F238E27FC236}">
                <a16:creationId xmlns:a16="http://schemas.microsoft.com/office/drawing/2014/main" id="{935BB5AF-671B-133D-08F9-B6AA486073CE}"/>
              </a:ext>
            </a:extLst>
          </p:cNvPr>
          <p:cNvSpPr>
            <a:spLocks noGrp="1"/>
          </p:cNvSpPr>
          <p:nvPr>
            <p:ph type="title"/>
          </p:nvPr>
        </p:nvSpPr>
        <p:spPr>
          <a:xfrm>
            <a:off x="271" y="632633"/>
            <a:ext cx="3112635" cy="5538564"/>
          </a:xfrm>
        </p:spPr>
        <p:txBody>
          <a:bodyPr>
            <a:normAutofit/>
          </a:bodyPr>
          <a:lstStyle/>
          <a:p>
            <a:r>
              <a:rPr lang="fr-BE" sz="3100" b="1" noProof="0">
                <a:solidFill>
                  <a:srgbClr val="FFFFFF"/>
                </a:solidFill>
                <a:ea typeface="Calibri"/>
                <a:cs typeface="Calibri"/>
              </a:rPr>
              <a:t>Aide à l'aménagement du domicile </a:t>
            </a:r>
          </a:p>
        </p:txBody>
      </p:sp>
      <p:graphicFrame>
        <p:nvGraphicFramePr>
          <p:cNvPr id="6" name="Content Placeholder 2">
            <a:extLst>
              <a:ext uri="{FF2B5EF4-FFF2-40B4-BE49-F238E27FC236}">
                <a16:creationId xmlns:a16="http://schemas.microsoft.com/office/drawing/2014/main" id="{3BFEBFDC-5141-F88F-9C31-4A7C8771EEB1}"/>
              </a:ext>
            </a:extLst>
          </p:cNvPr>
          <p:cNvGraphicFramePr>
            <a:graphicFrameLocks noGrp="1"/>
          </p:cNvGraphicFramePr>
          <p:nvPr>
            <p:ph idx="1"/>
            <p:extLst>
              <p:ext uri="{D42A27DB-BD31-4B8C-83A1-F6EECF244321}">
                <p14:modId xmlns:p14="http://schemas.microsoft.com/office/powerpoint/2010/main" val="164106579"/>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10 400+ Flèche Retour Photos, taleaux et images libre de ...">
            <a:hlinkClick r:id="rId8" action="ppaction://hlinksldjump"/>
            <a:extLst>
              <a:ext uri="{FF2B5EF4-FFF2-40B4-BE49-F238E27FC236}">
                <a16:creationId xmlns:a16="http://schemas.microsoft.com/office/drawing/2014/main" id="{5A8460DB-E4B7-FDCB-D5A9-BF4DD1D074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3">
            <a:extLst>
              <a:ext uri="{FF2B5EF4-FFF2-40B4-BE49-F238E27FC236}">
                <a16:creationId xmlns:a16="http://schemas.microsoft.com/office/drawing/2014/main" id="{9F515A0E-3EAA-9A9B-4E01-77CB9B99B7E1}"/>
              </a:ext>
            </a:extLst>
          </p:cNvPr>
          <p:cNvPicPr>
            <a:picLocks noChangeAspect="1"/>
          </p:cNvPicPr>
          <p:nvPr/>
        </p:nvPicPr>
        <p:blipFill>
          <a:blip r:embed="rId10"/>
          <a:stretch>
            <a:fillRect/>
          </a:stretch>
        </p:blipFill>
        <p:spPr>
          <a:xfrm>
            <a:off x="321640" y="220362"/>
            <a:ext cx="1488261" cy="1488261"/>
          </a:xfrm>
          <a:prstGeom prst="rect">
            <a:avLst/>
          </a:prstGeom>
        </p:spPr>
      </p:pic>
    </p:spTree>
    <p:extLst>
      <p:ext uri="{BB962C8B-B14F-4D97-AF65-F5344CB8AC3E}">
        <p14:creationId xmlns:p14="http://schemas.microsoft.com/office/powerpoint/2010/main" val="292868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Aménagement</a:t>
            </a:r>
          </a:p>
        </p:txBody>
      </p:sp>
      <p:sp>
        <p:nvSpPr>
          <p:cNvPr id="4" name="Espace réservé du contenu 3">
            <a:extLst>
              <a:ext uri="{FF2B5EF4-FFF2-40B4-BE49-F238E27FC236}">
                <a16:creationId xmlns:a16="http://schemas.microsoft.com/office/drawing/2014/main" id="{25D18661-2EA6-02CB-E844-AA3A4DD6E750}"/>
              </a:ext>
            </a:extLst>
          </p:cNvPr>
          <p:cNvSpPr>
            <a:spLocks noGrp="1"/>
          </p:cNvSpPr>
          <p:nvPr>
            <p:ph sz="half" idx="2"/>
          </p:nvPr>
        </p:nvSpPr>
        <p:spPr/>
        <p:txBody>
          <a:bodyPr vert="horz" lIns="91440" tIns="45720" rIns="91440" bIns="45720" rtlCol="0" anchor="t">
            <a:normAutofit/>
          </a:bodyPr>
          <a:lstStyle/>
          <a:p>
            <a:r>
              <a:rPr lang="fr-BE" sz="1600" noProof="0">
                <a:ea typeface="Calibri"/>
                <a:cs typeface="Calibri"/>
              </a:rPr>
              <a:t>Lit médicalisé électrique 3 fonctions (dossier, pieds et hauteur).</a:t>
            </a:r>
          </a:p>
          <a:p>
            <a:r>
              <a:rPr lang="fr-BE" sz="1600" noProof="0">
                <a:ea typeface="Calibri"/>
                <a:cs typeface="Calibri"/>
              </a:rPr>
              <a:t>-&gt; potence (perroquet)</a:t>
            </a:r>
          </a:p>
          <a:p>
            <a:r>
              <a:rPr lang="fr-BE" sz="1600" noProof="0">
                <a:ea typeface="Calibri"/>
                <a:cs typeface="Calibri"/>
              </a:rPr>
              <a:t>-&gt; 2 barrières de sécurité</a:t>
            </a:r>
          </a:p>
          <a:p>
            <a:r>
              <a:rPr lang="fr-BE" sz="1600" noProof="0">
                <a:ea typeface="Calibri"/>
                <a:cs typeface="Calibri"/>
              </a:rPr>
              <a:t>-&gt; 4 roues freinées</a:t>
            </a:r>
          </a:p>
        </p:txBody>
      </p:sp>
      <p:pic>
        <p:nvPicPr>
          <p:cNvPr id="7" name="Content Placeholder 6">
            <a:extLst>
              <a:ext uri="{FF2B5EF4-FFF2-40B4-BE49-F238E27FC236}">
                <a16:creationId xmlns:a16="http://schemas.microsoft.com/office/drawing/2014/main" id="{6DE625A4-3854-FF84-3A64-86027B859526}"/>
              </a:ext>
            </a:extLst>
          </p:cNvPr>
          <p:cNvPicPr>
            <a:picLocks noGrp="1" noChangeAspect="1"/>
          </p:cNvPicPr>
          <p:nvPr>
            <p:ph sz="half" idx="13"/>
          </p:nvPr>
        </p:nvPicPr>
        <p:blipFill>
          <a:blip r:embed="rId3"/>
          <a:stretch>
            <a:fillRect/>
          </a:stretch>
        </p:blipFill>
        <p:spPr>
          <a:xfrm>
            <a:off x="833360" y="1543664"/>
            <a:ext cx="3286282" cy="2116685"/>
          </a:xfrm>
          <a:prstGeom prst="rect">
            <a:avLst/>
          </a:prstGeom>
        </p:spPr>
      </p:pic>
      <p:sp>
        <p:nvSpPr>
          <p:cNvPr id="6" name="Espace réservé du contenu 5">
            <a:extLst>
              <a:ext uri="{FF2B5EF4-FFF2-40B4-BE49-F238E27FC236}">
                <a16:creationId xmlns:a16="http://schemas.microsoft.com/office/drawing/2014/main" id="{D9F9CC3D-4641-C3DA-8CE5-1C412ABA28DF}"/>
              </a:ext>
            </a:extLst>
          </p:cNvPr>
          <p:cNvSpPr>
            <a:spLocks noGrp="1"/>
          </p:cNvSpPr>
          <p:nvPr>
            <p:ph sz="half" idx="14"/>
          </p:nvPr>
        </p:nvSpPr>
        <p:spPr>
          <a:xfrm>
            <a:off x="389978" y="632809"/>
            <a:ext cx="8229600" cy="768439"/>
          </a:xfrm>
        </p:spPr>
        <p:txBody>
          <a:bodyPr vert="horz" lIns="91440" tIns="45720" rIns="91440" bIns="45720" rtlCol="0" anchor="t">
            <a:normAutofit/>
          </a:bodyPr>
          <a:lstStyle/>
          <a:p>
            <a:pPr algn="ctr"/>
            <a:r>
              <a:rPr lang="fr-BE" b="1" noProof="0">
                <a:solidFill>
                  <a:srgbClr val="92D050"/>
                </a:solidFill>
              </a:rPr>
              <a:t>Lit</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147AC5AD-C7AA-8084-704B-8A3D8FE86CF1}"/>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0CC9867A-5400-A339-BA05-07092DEEDE05}"/>
              </a:ext>
            </a:extLst>
          </p:cNvPr>
          <p:cNvGraphicFramePr>
            <a:graphicFrameLocks noGrp="1"/>
          </p:cNvGraphicFramePr>
          <p:nvPr>
            <p:extLst>
              <p:ext uri="{D42A27DB-BD31-4B8C-83A1-F6EECF244321}">
                <p14:modId xmlns:p14="http://schemas.microsoft.com/office/powerpoint/2010/main" val="3352695878"/>
              </p:ext>
            </p:extLst>
          </p:nvPr>
        </p:nvGraphicFramePr>
        <p:xfrm>
          <a:off x="4411761" y="1267624"/>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Procédure / démarches</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Aménagement du domicile – Ergo CSD</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F452055F-59D7-3713-81C9-9296BB45F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Aménagement</a:t>
            </a:r>
          </a:p>
        </p:txBody>
      </p:sp>
      <p:sp>
        <p:nvSpPr>
          <p:cNvPr id="4" name="Espace réservé du contenu 3">
            <a:extLst>
              <a:ext uri="{FF2B5EF4-FFF2-40B4-BE49-F238E27FC236}">
                <a16:creationId xmlns:a16="http://schemas.microsoft.com/office/drawing/2014/main" id="{7952608F-BCB7-9CD4-B87D-0AE4EE87768F}"/>
              </a:ext>
            </a:extLst>
          </p:cNvPr>
          <p:cNvSpPr>
            <a:spLocks noGrp="1"/>
          </p:cNvSpPr>
          <p:nvPr>
            <p:ph sz="half" idx="2"/>
          </p:nvPr>
        </p:nvSpPr>
        <p:spPr/>
        <p:txBody>
          <a:bodyPr vert="horz" lIns="91440" tIns="45720" rIns="91440" bIns="45720" rtlCol="0" anchor="t">
            <a:normAutofit lnSpcReduction="10000"/>
          </a:bodyPr>
          <a:lstStyle/>
          <a:p>
            <a:r>
              <a:rPr lang="fr-BE" sz="1600" noProof="0">
                <a:ea typeface="Calibri"/>
                <a:cs typeface="Calibri"/>
              </a:rPr>
              <a:t>Matelas monobloc en mousse polyuréthane haute résilience.</a:t>
            </a:r>
          </a:p>
          <a:p>
            <a:r>
              <a:rPr lang="fr-BE" sz="1600" noProof="0">
                <a:ea typeface="Calibri"/>
                <a:cs typeface="Calibri"/>
              </a:rPr>
              <a:t>Matelas avec découpes innovantes pour limiter les effets de frottement et de cisaillement (uniquement vente chez </a:t>
            </a:r>
            <a:r>
              <a:rPr lang="fr-BE" sz="1600" noProof="0" err="1">
                <a:ea typeface="Calibri"/>
                <a:cs typeface="Calibri"/>
              </a:rPr>
              <a:t>Actimed</a:t>
            </a:r>
            <a:r>
              <a:rPr lang="fr-BE" sz="1600" noProof="0">
                <a:ea typeface="Calibri"/>
                <a:cs typeface="Calibri"/>
              </a:rPr>
              <a:t>)</a:t>
            </a:r>
          </a:p>
          <a:p>
            <a:r>
              <a:rPr lang="fr-BE" sz="1600" noProof="0">
                <a:ea typeface="Calibri"/>
                <a:cs typeface="Calibri"/>
              </a:rPr>
              <a:t>Dimensions: 90X195cm</a:t>
            </a:r>
          </a:p>
          <a:p>
            <a:r>
              <a:rPr lang="fr-BE" sz="1600" noProof="0">
                <a:ea typeface="Calibri"/>
                <a:cs typeface="Calibri"/>
              </a:rPr>
              <a:t>Dimensions couchage: 90X200cm</a:t>
            </a:r>
          </a:p>
          <a:p>
            <a:r>
              <a:rPr lang="fr-BE" sz="1600" noProof="0">
                <a:ea typeface="Calibri"/>
                <a:cs typeface="Calibri"/>
              </a:rPr>
              <a:t>Hauteur: 14cm</a:t>
            </a:r>
          </a:p>
        </p:txBody>
      </p:sp>
      <p:pic>
        <p:nvPicPr>
          <p:cNvPr id="7" name="Content Placeholder 6">
            <a:extLst>
              <a:ext uri="{FF2B5EF4-FFF2-40B4-BE49-F238E27FC236}">
                <a16:creationId xmlns:a16="http://schemas.microsoft.com/office/drawing/2014/main" id="{C346F070-AA73-DBBB-CFB9-D88A3DEFDB8F}"/>
              </a:ext>
            </a:extLst>
          </p:cNvPr>
          <p:cNvPicPr>
            <a:picLocks noGrp="1" noChangeAspect="1"/>
          </p:cNvPicPr>
          <p:nvPr>
            <p:ph sz="half" idx="13"/>
          </p:nvPr>
        </p:nvPicPr>
        <p:blipFill>
          <a:blip r:embed="rId3"/>
          <a:stretch>
            <a:fillRect/>
          </a:stretch>
        </p:blipFill>
        <p:spPr>
          <a:xfrm>
            <a:off x="457201" y="1793574"/>
            <a:ext cx="4038600" cy="1616865"/>
          </a:xfrm>
          <a:prstGeom prst="rect">
            <a:avLst/>
          </a:prstGeom>
        </p:spPr>
      </p:pic>
      <p:sp>
        <p:nvSpPr>
          <p:cNvPr id="6" name="Espace réservé du contenu 5">
            <a:extLst>
              <a:ext uri="{FF2B5EF4-FFF2-40B4-BE49-F238E27FC236}">
                <a16:creationId xmlns:a16="http://schemas.microsoft.com/office/drawing/2014/main" id="{0FE74A90-05A1-6807-106E-7DBAB80F8BAF}"/>
              </a:ext>
            </a:extLst>
          </p:cNvPr>
          <p:cNvSpPr>
            <a:spLocks noGrp="1"/>
          </p:cNvSpPr>
          <p:nvPr>
            <p:ph sz="half" idx="14"/>
          </p:nvPr>
        </p:nvSpPr>
        <p:spPr>
          <a:xfrm>
            <a:off x="630936" y="633913"/>
            <a:ext cx="8229600" cy="768439"/>
          </a:xfrm>
        </p:spPr>
        <p:txBody>
          <a:bodyPr vert="horz" lIns="91440" tIns="45720" rIns="91440" bIns="45720" rtlCol="0" anchor="t">
            <a:normAutofit/>
          </a:bodyPr>
          <a:lstStyle/>
          <a:p>
            <a:pPr algn="ctr"/>
            <a:r>
              <a:rPr lang="fr-BE" b="1" noProof="0">
                <a:solidFill>
                  <a:srgbClr val="92D050"/>
                </a:solidFill>
              </a:rPr>
              <a:t>Matelas statique</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28295D14-DE60-C9A3-18DD-60427677AA10}"/>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C1216288-2ED1-D1B5-75BC-FA5B94E34E13}"/>
              </a:ext>
            </a:extLst>
          </p:cNvPr>
          <p:cNvGraphicFramePr>
            <a:graphicFrameLocks noGrp="1"/>
          </p:cNvGraphicFramePr>
          <p:nvPr>
            <p:extLst>
              <p:ext uri="{D42A27DB-BD31-4B8C-83A1-F6EECF244321}">
                <p14:modId xmlns:p14="http://schemas.microsoft.com/office/powerpoint/2010/main" val="3160242003"/>
              </p:ext>
            </p:extLst>
          </p:nvPr>
        </p:nvGraphicFramePr>
        <p:xfrm>
          <a:off x="4506926" y="1263769"/>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Actimed, CSD (sous condition location de lit)</a:t>
                      </a:r>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90ACCA68-9A46-4419-0B70-A2FEB85B5A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Aménagement</a:t>
            </a:r>
            <a:endParaRPr lang="fr-BE" noProof="0">
              <a:ea typeface="Calibri"/>
              <a:cs typeface="Calibri"/>
            </a:endParaRPr>
          </a:p>
        </p:txBody>
      </p:sp>
      <p:sp>
        <p:nvSpPr>
          <p:cNvPr id="4" name="Espace réservé du contenu 3">
            <a:extLst>
              <a:ext uri="{FF2B5EF4-FFF2-40B4-BE49-F238E27FC236}">
                <a16:creationId xmlns:a16="http://schemas.microsoft.com/office/drawing/2014/main" id="{F4E749FD-666B-A3E2-E9B3-09E4580653B1}"/>
              </a:ext>
            </a:extLst>
          </p:cNvPr>
          <p:cNvSpPr>
            <a:spLocks noGrp="1"/>
          </p:cNvSpPr>
          <p:nvPr>
            <p:ph sz="half" idx="2"/>
          </p:nvPr>
        </p:nvSpPr>
        <p:spPr/>
        <p:txBody>
          <a:bodyPr vert="horz" lIns="91440" tIns="45720" rIns="91440" bIns="45720" rtlCol="0" anchor="t">
            <a:normAutofit/>
          </a:bodyPr>
          <a:lstStyle/>
          <a:p>
            <a:endParaRPr lang="fr-BE" sz="1600" noProof="0">
              <a:ea typeface="Calibri"/>
              <a:cs typeface="Calibri"/>
            </a:endParaRPr>
          </a:p>
          <a:p>
            <a:r>
              <a:rPr lang="fr-BE" sz="1600" noProof="0">
                <a:ea typeface="Calibri"/>
                <a:cs typeface="Calibri"/>
              </a:rPr>
              <a:t>Aide à la prévention des escarres pour personnes alitées plus de 15h/jour.</a:t>
            </a:r>
          </a:p>
          <a:p>
            <a:r>
              <a:rPr lang="fr-BE" sz="1600" noProof="0">
                <a:ea typeface="Calibri"/>
                <a:cs typeface="Calibri"/>
              </a:rPr>
              <a:t>Système breveté de calcul automatique et continu de la pression de gonflage en fonction de la morphologie du bénéficiaire.</a:t>
            </a:r>
          </a:p>
        </p:txBody>
      </p:sp>
      <p:pic>
        <p:nvPicPr>
          <p:cNvPr id="7" name="Content Placeholder 6">
            <a:extLst>
              <a:ext uri="{FF2B5EF4-FFF2-40B4-BE49-F238E27FC236}">
                <a16:creationId xmlns:a16="http://schemas.microsoft.com/office/drawing/2014/main" id="{E5A04C5F-FAEF-0278-9294-CF4F9481EE8F}"/>
              </a:ext>
            </a:extLst>
          </p:cNvPr>
          <p:cNvPicPr>
            <a:picLocks noGrp="1" noChangeAspect="1"/>
          </p:cNvPicPr>
          <p:nvPr>
            <p:ph sz="half" idx="13"/>
          </p:nvPr>
        </p:nvPicPr>
        <p:blipFill>
          <a:blip r:embed="rId3"/>
          <a:stretch>
            <a:fillRect/>
          </a:stretch>
        </p:blipFill>
        <p:spPr>
          <a:xfrm>
            <a:off x="810662" y="1543664"/>
            <a:ext cx="3331677" cy="2116685"/>
          </a:xfrm>
          <a:prstGeom prst="rect">
            <a:avLst/>
          </a:prstGeom>
        </p:spPr>
      </p:pic>
      <p:sp>
        <p:nvSpPr>
          <p:cNvPr id="6" name="Espace réservé du contenu 5">
            <a:extLst>
              <a:ext uri="{FF2B5EF4-FFF2-40B4-BE49-F238E27FC236}">
                <a16:creationId xmlns:a16="http://schemas.microsoft.com/office/drawing/2014/main" id="{405008C0-38AD-D121-A88E-27E93573BB4E}"/>
              </a:ext>
            </a:extLst>
          </p:cNvPr>
          <p:cNvSpPr>
            <a:spLocks noGrp="1"/>
          </p:cNvSpPr>
          <p:nvPr>
            <p:ph sz="half" idx="14"/>
          </p:nvPr>
        </p:nvSpPr>
        <p:spPr/>
        <p:txBody>
          <a:bodyPr vert="horz" lIns="91440" tIns="45720" rIns="91440" bIns="45720" rtlCol="0" anchor="t">
            <a:normAutofit/>
          </a:bodyPr>
          <a:lstStyle/>
          <a:p>
            <a:pPr algn="ctr"/>
            <a:r>
              <a:rPr lang="fr-BE" b="1" noProof="0">
                <a:solidFill>
                  <a:srgbClr val="92D050"/>
                </a:solidFill>
              </a:rPr>
              <a:t>Matelas dynamique/anti-escarre</a:t>
            </a:r>
            <a:endParaRPr lang="fr-BE" noProof="0"/>
          </a:p>
          <a:p>
            <a:endParaRPr lang="fr-BE" noProof="0"/>
          </a:p>
        </p:txBody>
      </p:sp>
      <p:graphicFrame>
        <p:nvGraphicFramePr>
          <p:cNvPr id="8" name="Tableau 6">
            <a:extLst>
              <a:ext uri="{FF2B5EF4-FFF2-40B4-BE49-F238E27FC236}">
                <a16:creationId xmlns:a16="http://schemas.microsoft.com/office/drawing/2014/main" id="{BCB1E300-0AED-D260-CF30-D22B190BD153}"/>
              </a:ext>
            </a:extLst>
          </p:cNvPr>
          <p:cNvGraphicFramePr>
            <a:graphicFrameLocks noGrp="1"/>
          </p:cNvGraphicFramePr>
          <p:nvPr>
            <p:extLst>
              <p:ext uri="{D42A27DB-BD31-4B8C-83A1-F6EECF244321}">
                <p14:modId xmlns:p14="http://schemas.microsoft.com/office/powerpoint/2010/main" val="2844478334"/>
              </p:ext>
            </p:extLst>
          </p:nvPr>
        </p:nvGraphicFramePr>
        <p:xfrm>
          <a:off x="4501460" y="1271284"/>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Procédure / démarches</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Aménagement du domicile - Ergo CSD</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 (sous condition)</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10" name="Image 4" descr="Une image contenant Police, cercle, Graphique, conception&#10;&#10;Le contenu généré par l’IA peut être incorrect.">
            <a:extLst>
              <a:ext uri="{FF2B5EF4-FFF2-40B4-BE49-F238E27FC236}">
                <a16:creationId xmlns:a16="http://schemas.microsoft.com/office/drawing/2014/main" id="{1B2B3AFF-6F24-433A-3DA4-4784AF1BDF45}"/>
              </a:ext>
            </a:extLst>
          </p:cNvPr>
          <p:cNvPicPr>
            <a:picLocks noChangeAspect="1"/>
          </p:cNvPicPr>
          <p:nvPr/>
        </p:nvPicPr>
        <p:blipFill>
          <a:blip r:embed="rId4"/>
          <a:stretch>
            <a:fillRect/>
          </a:stretch>
        </p:blipFill>
        <p:spPr>
          <a:xfrm>
            <a:off x="0" y="0"/>
            <a:ext cx="1261534" cy="1261534"/>
          </a:xfrm>
          <a:prstGeom prst="rect">
            <a:avLst/>
          </a:prstGeom>
        </p:spPr>
      </p:pic>
      <p:pic>
        <p:nvPicPr>
          <p:cNvPr id="3" name="Picture 2" descr="10 400+ Flèche Retour Photos, taleaux et images libre de ...">
            <a:hlinkClick r:id="rId5" action="ppaction://hlinksldjump"/>
            <a:extLst>
              <a:ext uri="{FF2B5EF4-FFF2-40B4-BE49-F238E27FC236}">
                <a16:creationId xmlns:a16="http://schemas.microsoft.com/office/drawing/2014/main" id="{8145A373-A138-FF93-20EC-DAB196A7DA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Aménagement</a:t>
            </a:r>
          </a:p>
        </p:txBody>
      </p:sp>
      <p:sp>
        <p:nvSpPr>
          <p:cNvPr id="4" name="Espace réservé du contenu 3">
            <a:extLst>
              <a:ext uri="{FF2B5EF4-FFF2-40B4-BE49-F238E27FC236}">
                <a16:creationId xmlns:a16="http://schemas.microsoft.com/office/drawing/2014/main" id="{704E7AA0-717E-EEF7-0069-6A1D09111428}"/>
              </a:ext>
            </a:extLst>
          </p:cNvPr>
          <p:cNvSpPr>
            <a:spLocks noGrp="1"/>
          </p:cNvSpPr>
          <p:nvPr>
            <p:ph sz="half" idx="2"/>
          </p:nvPr>
        </p:nvSpPr>
        <p:spPr/>
        <p:txBody>
          <a:bodyPr vert="horz" lIns="91440" tIns="45720" rIns="91440" bIns="45720" rtlCol="0" anchor="t">
            <a:normAutofit/>
          </a:bodyPr>
          <a:lstStyle/>
          <a:p>
            <a:endParaRPr lang="fr-BE" sz="1600" noProof="0">
              <a:ea typeface="Calibri"/>
              <a:cs typeface="Calibri"/>
            </a:endParaRPr>
          </a:p>
          <a:p>
            <a:r>
              <a:rPr lang="fr-BE" sz="1600" noProof="0">
                <a:ea typeface="Calibri"/>
                <a:cs typeface="Calibri"/>
              </a:rPr>
              <a:t>Lève-personne conçu pour le transfert et le déplacement des bénéficiaires tout en veillant à son confort et sa sécurité.</a:t>
            </a:r>
            <a:endParaRPr lang="fr-BE" noProof="0"/>
          </a:p>
          <a:p>
            <a:r>
              <a:rPr lang="fr-BE" sz="1600" noProof="0">
                <a:ea typeface="Calibri"/>
                <a:cs typeface="Calibri"/>
              </a:rPr>
              <a:t>Poids bénéficiaires &gt;175Kg</a:t>
            </a:r>
          </a:p>
          <a:p>
            <a:endParaRPr lang="fr-BE" sz="1600" noProof="0">
              <a:ea typeface="Calibri"/>
              <a:cs typeface="Calibri"/>
            </a:endParaRPr>
          </a:p>
        </p:txBody>
      </p:sp>
      <p:pic>
        <p:nvPicPr>
          <p:cNvPr id="7" name="Content Placeholder 6">
            <a:extLst>
              <a:ext uri="{FF2B5EF4-FFF2-40B4-BE49-F238E27FC236}">
                <a16:creationId xmlns:a16="http://schemas.microsoft.com/office/drawing/2014/main" id="{A071FD24-BEB4-21A6-B389-04D203486CE7}"/>
              </a:ext>
            </a:extLst>
          </p:cNvPr>
          <p:cNvPicPr>
            <a:picLocks noGrp="1" noChangeAspect="1"/>
          </p:cNvPicPr>
          <p:nvPr>
            <p:ph sz="half" idx="13"/>
          </p:nvPr>
        </p:nvPicPr>
        <p:blipFill>
          <a:blip r:embed="rId3"/>
          <a:stretch>
            <a:fillRect/>
          </a:stretch>
        </p:blipFill>
        <p:spPr>
          <a:xfrm>
            <a:off x="1682744" y="1543664"/>
            <a:ext cx="1587514" cy="2116685"/>
          </a:xfrm>
          <a:prstGeom prst="rect">
            <a:avLst/>
          </a:prstGeom>
        </p:spPr>
      </p:pic>
      <p:sp>
        <p:nvSpPr>
          <p:cNvPr id="6" name="Espace réservé du contenu 5">
            <a:extLst>
              <a:ext uri="{FF2B5EF4-FFF2-40B4-BE49-F238E27FC236}">
                <a16:creationId xmlns:a16="http://schemas.microsoft.com/office/drawing/2014/main" id="{49611AE6-6043-12CA-EDEC-308F3ADA5AD6}"/>
              </a:ext>
            </a:extLst>
          </p:cNvPr>
          <p:cNvSpPr>
            <a:spLocks noGrp="1"/>
          </p:cNvSpPr>
          <p:nvPr>
            <p:ph sz="half" idx="14"/>
          </p:nvPr>
        </p:nvSpPr>
        <p:spPr>
          <a:xfrm>
            <a:off x="464708" y="636653"/>
            <a:ext cx="8229600" cy="768439"/>
          </a:xfrm>
        </p:spPr>
        <p:txBody>
          <a:bodyPr vert="horz" lIns="91440" tIns="45720" rIns="91440" bIns="45720" rtlCol="0" anchor="t">
            <a:normAutofit/>
          </a:bodyPr>
          <a:lstStyle/>
          <a:p>
            <a:pPr algn="ctr"/>
            <a:r>
              <a:rPr lang="fr-BE" b="1" noProof="0">
                <a:solidFill>
                  <a:srgbClr val="92D050"/>
                </a:solidFill>
              </a:rPr>
              <a:t>Lève personne</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20E7B65A-FC0E-EDE7-1BF2-5107AA9108B8}"/>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60E8C9AD-4581-EF42-CDA6-2A9C0CA20A75}"/>
              </a:ext>
            </a:extLst>
          </p:cNvPr>
          <p:cNvGraphicFramePr>
            <a:graphicFrameLocks noGrp="1"/>
          </p:cNvGraphicFramePr>
          <p:nvPr>
            <p:extLst>
              <p:ext uri="{D42A27DB-BD31-4B8C-83A1-F6EECF244321}">
                <p14:modId xmlns:p14="http://schemas.microsoft.com/office/powerpoint/2010/main" val="2577651567"/>
              </p:ext>
            </p:extLst>
          </p:nvPr>
        </p:nvGraphicFramePr>
        <p:xfrm>
          <a:off x="4412103" y="1262695"/>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Procédure / démarches</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Aménagement du domicile - Ergo CSD</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endParaRPr lang="fr-BE" noProof="0"/>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937FAEA4-DBDC-AC88-634A-0FA0E3DECE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023ED0-777E-294F-B616-0DC0A30414B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CC9961-D813-1A4E-2526-C6E8CC102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19" name="Freeform: Shape 18">
            <a:extLst>
              <a:ext uri="{FF2B5EF4-FFF2-40B4-BE49-F238E27FC236}">
                <a16:creationId xmlns:a16="http://schemas.microsoft.com/office/drawing/2014/main" id="{94D4802B-9616-DC1C-1962-C94972CE8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noProof="0">
              <a:solidFill>
                <a:schemeClr val="bg1"/>
              </a:solidFill>
            </a:endParaRPr>
          </a:p>
        </p:txBody>
      </p:sp>
      <p:sp>
        <p:nvSpPr>
          <p:cNvPr id="2" name="Title 1">
            <a:extLst>
              <a:ext uri="{FF2B5EF4-FFF2-40B4-BE49-F238E27FC236}">
                <a16:creationId xmlns:a16="http://schemas.microsoft.com/office/drawing/2014/main" id="{93AC00EE-CAD6-47FE-E175-C0FA9406F9D6}"/>
              </a:ext>
            </a:extLst>
          </p:cNvPr>
          <p:cNvSpPr>
            <a:spLocks noGrp="1"/>
          </p:cNvSpPr>
          <p:nvPr>
            <p:ph type="title"/>
          </p:nvPr>
        </p:nvSpPr>
        <p:spPr>
          <a:xfrm>
            <a:off x="271" y="632633"/>
            <a:ext cx="3112635" cy="5538564"/>
          </a:xfrm>
        </p:spPr>
        <p:txBody>
          <a:bodyPr>
            <a:normAutofit/>
          </a:bodyPr>
          <a:lstStyle/>
          <a:p>
            <a:r>
              <a:rPr lang="fr-BE" sz="3100" b="1" noProof="0">
                <a:solidFill>
                  <a:srgbClr val="FFFFFF"/>
                </a:solidFill>
                <a:ea typeface="Calibri"/>
                <a:cs typeface="Calibri"/>
              </a:rPr>
              <a:t>Incontinence et Langes </a:t>
            </a:r>
          </a:p>
        </p:txBody>
      </p:sp>
      <p:graphicFrame>
        <p:nvGraphicFramePr>
          <p:cNvPr id="6" name="Content Placeholder 2">
            <a:extLst>
              <a:ext uri="{FF2B5EF4-FFF2-40B4-BE49-F238E27FC236}">
                <a16:creationId xmlns:a16="http://schemas.microsoft.com/office/drawing/2014/main" id="{435AFC2C-55A8-37D0-174B-785F0354476A}"/>
              </a:ext>
            </a:extLst>
          </p:cNvPr>
          <p:cNvGraphicFramePr>
            <a:graphicFrameLocks noGrp="1"/>
          </p:cNvGraphicFramePr>
          <p:nvPr>
            <p:ph idx="1"/>
            <p:extLst>
              <p:ext uri="{D42A27DB-BD31-4B8C-83A1-F6EECF244321}">
                <p14:modId xmlns:p14="http://schemas.microsoft.com/office/powerpoint/2010/main" val="2062792376"/>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10 400+ Flèche Retour Photos, taleaux et images libre de ...">
            <a:hlinkClick r:id="rId8" action="ppaction://hlinksldjump"/>
            <a:extLst>
              <a:ext uri="{FF2B5EF4-FFF2-40B4-BE49-F238E27FC236}">
                <a16:creationId xmlns:a16="http://schemas.microsoft.com/office/drawing/2014/main" id="{A3445AA6-29E1-3D89-A5E1-5E380B3300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3">
            <a:extLst>
              <a:ext uri="{FF2B5EF4-FFF2-40B4-BE49-F238E27FC236}">
                <a16:creationId xmlns:a16="http://schemas.microsoft.com/office/drawing/2014/main" id="{999E9504-69B2-B8DC-405A-B7FD37A2D84A}"/>
              </a:ext>
            </a:extLst>
          </p:cNvPr>
          <p:cNvPicPr>
            <a:picLocks noChangeAspect="1"/>
          </p:cNvPicPr>
          <p:nvPr/>
        </p:nvPicPr>
        <p:blipFill>
          <a:blip r:embed="rId10"/>
          <a:stretch>
            <a:fillRect/>
          </a:stretch>
        </p:blipFill>
        <p:spPr>
          <a:xfrm>
            <a:off x="321640" y="220362"/>
            <a:ext cx="1488261" cy="1488261"/>
          </a:xfrm>
          <a:prstGeom prst="rect">
            <a:avLst/>
          </a:prstGeom>
        </p:spPr>
      </p:pic>
    </p:spTree>
    <p:extLst>
      <p:ext uri="{BB962C8B-B14F-4D97-AF65-F5344CB8AC3E}">
        <p14:creationId xmlns:p14="http://schemas.microsoft.com/office/powerpoint/2010/main" val="40656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E573-538E-E023-863D-D2DEDE92FBD8}"/>
              </a:ext>
            </a:extLst>
          </p:cNvPr>
          <p:cNvSpPr>
            <a:spLocks noGrp="1"/>
          </p:cNvSpPr>
          <p:nvPr>
            <p:ph type="title"/>
          </p:nvPr>
        </p:nvSpPr>
        <p:spPr/>
        <p:txBody>
          <a:bodyPr/>
          <a:lstStyle/>
          <a:p>
            <a:r>
              <a:rPr lang="fr-BE" b="1" noProof="0">
                <a:solidFill>
                  <a:srgbClr val="FF0000"/>
                </a:solidFill>
                <a:ea typeface="Calibri"/>
                <a:cs typeface="Calibri"/>
              </a:rPr>
              <a:t>Données de contact</a:t>
            </a:r>
          </a:p>
        </p:txBody>
      </p:sp>
      <p:sp>
        <p:nvSpPr>
          <p:cNvPr id="3" name="Content Placeholder 2">
            <a:extLst>
              <a:ext uri="{FF2B5EF4-FFF2-40B4-BE49-F238E27FC236}">
                <a16:creationId xmlns:a16="http://schemas.microsoft.com/office/drawing/2014/main" id="{380BB630-419D-3B07-DC8F-8F025C7C43AC}"/>
              </a:ext>
            </a:extLst>
          </p:cNvPr>
          <p:cNvSpPr>
            <a:spLocks noGrp="1"/>
          </p:cNvSpPr>
          <p:nvPr>
            <p:ph idx="1"/>
          </p:nvPr>
        </p:nvSpPr>
        <p:spPr>
          <a:xfrm>
            <a:off x="457200" y="1600200"/>
            <a:ext cx="8497329" cy="4525963"/>
          </a:xfrm>
        </p:spPr>
        <p:txBody>
          <a:bodyPr vert="horz" lIns="91440" tIns="45720" rIns="91440" bIns="45720" rtlCol="0" anchor="t">
            <a:normAutofit/>
          </a:bodyPr>
          <a:lstStyle/>
          <a:p>
            <a:pPr marL="0" indent="0">
              <a:buNone/>
            </a:pPr>
            <a:r>
              <a:rPr lang="fr-BE" noProof="0">
                <a:ea typeface="Calibri"/>
                <a:cs typeface="Calibri"/>
              </a:rPr>
              <a:t>Uniquement à destination du réseau</a:t>
            </a:r>
            <a:r>
              <a:rPr lang="fr-BE">
                <a:ea typeface="Calibri"/>
                <a:cs typeface="Calibri"/>
              </a:rPr>
              <a:t> </a:t>
            </a:r>
            <a:r>
              <a:rPr lang="fr-BE" err="1">
                <a:ea typeface="Calibri"/>
                <a:cs typeface="Calibri"/>
              </a:rPr>
              <a:t>Solidaris</a:t>
            </a:r>
            <a:endParaRPr lang="fr-BE" noProof="0" err="1"/>
          </a:p>
          <a:p>
            <a:endParaRPr lang="fr-BE" noProof="0">
              <a:ea typeface="Calibri"/>
              <a:cs typeface="Calibri"/>
            </a:endParaRPr>
          </a:p>
          <a:p>
            <a:endParaRPr lang="fr-BE" noProof="0">
              <a:ea typeface="Calibri"/>
              <a:cs typeface="Calibri"/>
            </a:endParaRPr>
          </a:p>
          <a:p>
            <a:pPr marL="0" indent="0">
              <a:buNone/>
            </a:pPr>
            <a:endParaRPr lang="fr-BE" noProof="0">
              <a:ea typeface="Calibri"/>
              <a:cs typeface="Calibri"/>
            </a:endParaRPr>
          </a:p>
        </p:txBody>
      </p:sp>
      <p:graphicFrame>
        <p:nvGraphicFramePr>
          <p:cNvPr id="4" name="Table 3">
            <a:extLst>
              <a:ext uri="{FF2B5EF4-FFF2-40B4-BE49-F238E27FC236}">
                <a16:creationId xmlns:a16="http://schemas.microsoft.com/office/drawing/2014/main" id="{B4E7BE5B-B15A-29F1-970C-BDF581997A75}"/>
              </a:ext>
            </a:extLst>
          </p:cNvPr>
          <p:cNvGraphicFramePr>
            <a:graphicFrameLocks noGrp="1"/>
          </p:cNvGraphicFramePr>
          <p:nvPr>
            <p:extLst>
              <p:ext uri="{D42A27DB-BD31-4B8C-83A1-F6EECF244321}">
                <p14:modId xmlns:p14="http://schemas.microsoft.com/office/powerpoint/2010/main" val="294100337"/>
              </p:ext>
            </p:extLst>
          </p:nvPr>
        </p:nvGraphicFramePr>
        <p:xfrm>
          <a:off x="370702" y="2636108"/>
          <a:ext cx="8522167" cy="3388353"/>
        </p:xfrm>
        <a:graphic>
          <a:graphicData uri="http://schemas.openxmlformats.org/drawingml/2006/table">
            <a:tbl>
              <a:tblPr firstRow="1" bandRow="1">
                <a:tableStyleId>{5C22544A-7EE6-4342-B048-85BDC9FD1C3A}</a:tableStyleId>
              </a:tblPr>
              <a:tblGrid>
                <a:gridCol w="2047383">
                  <a:extLst>
                    <a:ext uri="{9D8B030D-6E8A-4147-A177-3AD203B41FA5}">
                      <a16:colId xmlns:a16="http://schemas.microsoft.com/office/drawing/2014/main" val="2702701745"/>
                    </a:ext>
                  </a:extLst>
                </a:gridCol>
                <a:gridCol w="2661688">
                  <a:extLst>
                    <a:ext uri="{9D8B030D-6E8A-4147-A177-3AD203B41FA5}">
                      <a16:colId xmlns:a16="http://schemas.microsoft.com/office/drawing/2014/main" val="1371169257"/>
                    </a:ext>
                  </a:extLst>
                </a:gridCol>
                <a:gridCol w="3813096">
                  <a:extLst>
                    <a:ext uri="{9D8B030D-6E8A-4147-A177-3AD203B41FA5}">
                      <a16:colId xmlns:a16="http://schemas.microsoft.com/office/drawing/2014/main" val="435602627"/>
                    </a:ext>
                  </a:extLst>
                </a:gridCol>
              </a:tblGrid>
              <a:tr h="370840">
                <a:tc>
                  <a:txBody>
                    <a:bodyPr/>
                    <a:lstStyle/>
                    <a:p>
                      <a:r>
                        <a:rPr lang="fr-BE" noProof="0"/>
                        <a:t>Entité</a:t>
                      </a:r>
                    </a:p>
                  </a:txBody>
                  <a:tcPr/>
                </a:tc>
                <a:tc>
                  <a:txBody>
                    <a:bodyPr/>
                    <a:lstStyle/>
                    <a:p>
                      <a:r>
                        <a:rPr lang="fr-BE" noProof="0"/>
                        <a:t>Numéro</a:t>
                      </a:r>
                    </a:p>
                  </a:txBody>
                  <a:tcPr/>
                </a:tc>
                <a:tc>
                  <a:txBody>
                    <a:bodyPr/>
                    <a:lstStyle/>
                    <a:p>
                      <a:r>
                        <a:rPr lang="fr-BE" noProof="0"/>
                        <a:t>Adresse mail</a:t>
                      </a:r>
                    </a:p>
                  </a:txBody>
                  <a:tcPr/>
                </a:tc>
                <a:extLst>
                  <a:ext uri="{0D108BD9-81ED-4DB2-BD59-A6C34878D82A}">
                    <a16:rowId xmlns:a16="http://schemas.microsoft.com/office/drawing/2014/main" val="3015092890"/>
                  </a:ext>
                </a:extLst>
              </a:tr>
              <a:tr h="370840">
                <a:tc>
                  <a:txBody>
                    <a:bodyPr/>
                    <a:lstStyle/>
                    <a:p>
                      <a:r>
                        <a:rPr lang="fr-BE" noProof="0" err="1"/>
                        <a:t>Actimed</a:t>
                      </a:r>
                      <a:endParaRPr lang="fr-BE" noProof="0"/>
                    </a:p>
                  </a:txBody>
                  <a:tcPr/>
                </a:tc>
                <a:tc>
                  <a:txBody>
                    <a:bodyPr/>
                    <a:lstStyle/>
                    <a:p>
                      <a:r>
                        <a:rPr lang="fr-BE" noProof="0"/>
                        <a:t>04/ 338 88 39</a:t>
                      </a:r>
                    </a:p>
                  </a:txBody>
                  <a:tcPr/>
                </a:tc>
                <a:tc>
                  <a:txBody>
                    <a:bodyPr/>
                    <a:lstStyle/>
                    <a:p>
                      <a:r>
                        <a:rPr lang="fr-BE" noProof="0">
                          <a:solidFill>
                            <a:schemeClr val="tx1"/>
                          </a:solidFill>
                        </a:rPr>
                        <a:t>info@actimed.be</a:t>
                      </a:r>
                    </a:p>
                  </a:txBody>
                  <a:tcPr/>
                </a:tc>
                <a:extLst>
                  <a:ext uri="{0D108BD9-81ED-4DB2-BD59-A6C34878D82A}">
                    <a16:rowId xmlns:a16="http://schemas.microsoft.com/office/drawing/2014/main" val="3137803569"/>
                  </a:ext>
                </a:extLst>
              </a:tr>
              <a:tr h="370840">
                <a:tc>
                  <a:txBody>
                    <a:bodyPr/>
                    <a:lstStyle/>
                    <a:p>
                      <a:pPr lvl="0">
                        <a:buNone/>
                      </a:pPr>
                      <a:r>
                        <a:rPr lang="fr-BE" noProof="0"/>
                        <a:t>Conseillers CSD</a:t>
                      </a:r>
                    </a:p>
                  </a:txBody>
                  <a:tcPr/>
                </a:tc>
                <a:tc>
                  <a:txBody>
                    <a:bodyPr/>
                    <a:lstStyle/>
                    <a:p>
                      <a:pPr lvl="0">
                        <a:buNone/>
                      </a:pPr>
                      <a:r>
                        <a:rPr lang="fr-BE" noProof="0"/>
                        <a:t>04/242 48 81</a:t>
                      </a:r>
                    </a:p>
                  </a:txBody>
                  <a:tcPr/>
                </a:tc>
                <a:tc>
                  <a:txBody>
                    <a:bodyPr/>
                    <a:lstStyle/>
                    <a:p>
                      <a:pPr lvl="0">
                        <a:buNone/>
                      </a:pPr>
                      <a:r>
                        <a:rPr lang="fr-BE" noProof="0"/>
                        <a:t>Conseillers.csdliege@solidaris.be</a:t>
                      </a:r>
                    </a:p>
                  </a:txBody>
                  <a:tcPr/>
                </a:tc>
                <a:extLst>
                  <a:ext uri="{0D108BD9-81ED-4DB2-BD59-A6C34878D82A}">
                    <a16:rowId xmlns:a16="http://schemas.microsoft.com/office/drawing/2014/main" val="2266241589"/>
                  </a:ext>
                </a:extLst>
              </a:tr>
              <a:tr h="515528">
                <a:tc>
                  <a:txBody>
                    <a:bodyPr/>
                    <a:lstStyle/>
                    <a:p>
                      <a:r>
                        <a:rPr lang="fr-BE" noProof="0"/>
                        <a:t>Mut / FSA </a:t>
                      </a:r>
                      <a:r>
                        <a:rPr lang="fr-BE" sz="1400" noProof="0"/>
                        <a:t>(service de remboursement de </a:t>
                      </a:r>
                      <a:r>
                        <a:rPr lang="fr-BE" sz="1400" noProof="0" err="1"/>
                        <a:t>Solidaris</a:t>
                      </a:r>
                      <a:r>
                        <a:rPr lang="fr-BE" sz="1400" noProof="0"/>
                        <a:t>)</a:t>
                      </a:r>
                      <a:endParaRPr lang="fr-BE" noProof="0"/>
                    </a:p>
                  </a:txBody>
                  <a:tcPr/>
                </a:tc>
                <a:tc>
                  <a:txBody>
                    <a:bodyPr/>
                    <a:lstStyle/>
                    <a:p>
                      <a:r>
                        <a:rPr lang="fr-BE" noProof="0">
                          <a:solidFill>
                            <a:schemeClr val="tx1"/>
                          </a:solidFill>
                        </a:rPr>
                        <a:t>04/341 64 44</a:t>
                      </a:r>
                    </a:p>
                  </a:txBody>
                  <a:tcPr/>
                </a:tc>
                <a:tc>
                  <a:txBody>
                    <a:bodyPr/>
                    <a:lstStyle/>
                    <a:p>
                      <a:r>
                        <a:rPr lang="fr-BE" noProof="0">
                          <a:solidFill>
                            <a:schemeClr val="tx1"/>
                          </a:solidFill>
                        </a:rPr>
                        <a:t>Fsa.liege@solidaris.be</a:t>
                      </a:r>
                    </a:p>
                  </a:txBody>
                  <a:tcPr/>
                </a:tc>
                <a:extLst>
                  <a:ext uri="{0D108BD9-81ED-4DB2-BD59-A6C34878D82A}">
                    <a16:rowId xmlns:a16="http://schemas.microsoft.com/office/drawing/2014/main" val="3150043337"/>
                  </a:ext>
                </a:extLst>
              </a:tr>
              <a:tr h="370839">
                <a:tc>
                  <a:txBody>
                    <a:bodyPr/>
                    <a:lstStyle/>
                    <a:p>
                      <a:pPr lvl="0">
                        <a:buNone/>
                      </a:pPr>
                      <a:r>
                        <a:rPr lang="fr-BE" noProof="0"/>
                        <a:t>Mut / Facturation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800" kern="1200" noProof="0">
                          <a:solidFill>
                            <a:schemeClr val="tx1"/>
                          </a:solidFill>
                          <a:effectLst/>
                          <a:latin typeface="+mn-lt"/>
                          <a:ea typeface="+mn-ea"/>
                          <a:cs typeface="+mn-cs"/>
                        </a:rPr>
                        <a:t>071/50 73 79</a:t>
                      </a:r>
                    </a:p>
                  </a:txBody>
                  <a:tcPr/>
                </a:tc>
                <a:tc>
                  <a:txBody>
                    <a:bodyPr/>
                    <a:lstStyle/>
                    <a:p>
                      <a:pPr lvl="0">
                        <a:buNone/>
                      </a:pPr>
                      <a:r>
                        <a:rPr lang="fr-BE" sz="1800" b="0" i="0" u="none" strike="noStrike" noProof="0">
                          <a:solidFill>
                            <a:schemeClr val="tx1"/>
                          </a:solidFill>
                          <a:latin typeface="Calibri"/>
                          <a:hlinkClick r:id="rId3">
                            <a:extLst>
                              <a:ext uri="{A12FA001-AC4F-418D-AE19-62706E023703}">
                                <ahyp:hlinkClr xmlns:ahyp="http://schemas.microsoft.com/office/drawing/2018/hyperlinkcolor" val="tx"/>
                              </a:ext>
                            </a:extLst>
                          </a:hlinkClick>
                        </a:rPr>
                        <a:t>DepartementSante.317@solidaris.be</a:t>
                      </a:r>
                      <a:endParaRPr lang="en-US" sz="1800" u="none">
                        <a:solidFill>
                          <a:schemeClr val="tx1"/>
                        </a:solidFill>
                        <a:latin typeface="Calibri"/>
                        <a:hlinkClick r:id="rId3">
                          <a:extLst>
                            <a:ext uri="{A12FA001-AC4F-418D-AE19-62706E023703}">
                              <ahyp:hlinkClr xmlns:ahyp="http://schemas.microsoft.com/office/drawing/2018/hyperlinkcolor" val="tx"/>
                            </a:ext>
                          </a:extLst>
                        </a:hlinkClick>
                      </a:endParaRPr>
                    </a:p>
                  </a:txBody>
                  <a:tcPr/>
                </a:tc>
                <a:extLst>
                  <a:ext uri="{0D108BD9-81ED-4DB2-BD59-A6C34878D82A}">
                    <a16:rowId xmlns:a16="http://schemas.microsoft.com/office/drawing/2014/main" val="1172300570"/>
                  </a:ext>
                </a:extLst>
              </a:tr>
              <a:tr h="370838">
                <a:tc>
                  <a:txBody>
                    <a:bodyPr/>
                    <a:lstStyle/>
                    <a:p>
                      <a:pPr lvl="0">
                        <a:buNone/>
                      </a:pPr>
                      <a:r>
                        <a:rPr lang="fr-BE" noProof="0"/>
                        <a:t>Mut / Accord</a:t>
                      </a:r>
                    </a:p>
                  </a:txBody>
                  <a:tcPr/>
                </a:tc>
                <a:tc>
                  <a:txBody>
                    <a:bodyPr/>
                    <a:lstStyle/>
                    <a:p>
                      <a:pPr lvl="0">
                        <a:buNone/>
                      </a:pPr>
                      <a:r>
                        <a:rPr lang="fr-BE" noProof="0"/>
                        <a:t>04/ 341 75 99</a:t>
                      </a:r>
                    </a:p>
                  </a:txBody>
                  <a:tcPr/>
                </a:tc>
                <a:tc>
                  <a:txBody>
                    <a:bodyPr/>
                    <a:lstStyle/>
                    <a:p>
                      <a:pPr lvl="0">
                        <a:buNone/>
                      </a:pPr>
                      <a:r>
                        <a:rPr lang="fr-BE" noProof="0"/>
                        <a:t>Info.liege@solidaris.be</a:t>
                      </a:r>
                    </a:p>
                  </a:txBody>
                  <a:tcPr/>
                </a:tc>
                <a:extLst>
                  <a:ext uri="{0D108BD9-81ED-4DB2-BD59-A6C34878D82A}">
                    <a16:rowId xmlns:a16="http://schemas.microsoft.com/office/drawing/2014/main" val="1707797986"/>
                  </a:ext>
                </a:extLst>
              </a:tr>
              <a:tr h="370838">
                <a:tc>
                  <a:txBody>
                    <a:bodyPr/>
                    <a:lstStyle/>
                    <a:p>
                      <a:pPr lvl="0">
                        <a:buNone/>
                      </a:pPr>
                      <a:r>
                        <a:rPr lang="fr-BE" noProof="0"/>
                        <a:t>Pharmacie</a:t>
                      </a:r>
                    </a:p>
                  </a:txBody>
                  <a:tcPr/>
                </a:tc>
                <a:tc>
                  <a:txBody>
                    <a:bodyPr/>
                    <a:lstStyle/>
                    <a:p>
                      <a:pPr lvl="0">
                        <a:buNone/>
                      </a:pPr>
                      <a:r>
                        <a:rPr lang="fr-BE" noProof="0"/>
                        <a:t>/</a:t>
                      </a:r>
                    </a:p>
                  </a:txBody>
                  <a:tcPr/>
                </a:tc>
                <a:tc>
                  <a:txBody>
                    <a:bodyPr/>
                    <a:lstStyle/>
                    <a:p>
                      <a:pPr lvl="0">
                        <a:buNone/>
                      </a:pPr>
                      <a:r>
                        <a:rPr lang="fr-BE" noProof="0"/>
                        <a:t>Clemence.robert@pharmasante.be</a:t>
                      </a:r>
                    </a:p>
                  </a:txBody>
                  <a:tcPr/>
                </a:tc>
                <a:extLst>
                  <a:ext uri="{0D108BD9-81ED-4DB2-BD59-A6C34878D82A}">
                    <a16:rowId xmlns:a16="http://schemas.microsoft.com/office/drawing/2014/main" val="1937521520"/>
                  </a:ext>
                </a:extLst>
              </a:tr>
              <a:tr h="370838">
                <a:tc>
                  <a:txBody>
                    <a:bodyPr/>
                    <a:lstStyle/>
                    <a:p>
                      <a:pPr lvl="0">
                        <a:buNone/>
                      </a:pPr>
                      <a:r>
                        <a:rPr lang="fr-BE" noProof="0"/>
                        <a:t>Service Social</a:t>
                      </a:r>
                    </a:p>
                  </a:txBody>
                  <a:tcPr/>
                </a:tc>
                <a:tc>
                  <a:txBody>
                    <a:bodyPr/>
                    <a:lstStyle/>
                    <a:p>
                      <a:pPr lvl="0">
                        <a:buNone/>
                      </a:pPr>
                      <a:r>
                        <a:rPr lang="fr-BE" noProof="0">
                          <a:solidFill>
                            <a:schemeClr val="tx1"/>
                          </a:solidFill>
                        </a:rPr>
                        <a:t>04/ 341 62 31</a:t>
                      </a:r>
                    </a:p>
                  </a:txBody>
                  <a:tcPr/>
                </a:tc>
                <a:tc>
                  <a:txBody>
                    <a:bodyPr/>
                    <a:lstStyle/>
                    <a:p>
                      <a:pPr lvl="0">
                        <a:buNone/>
                      </a:pPr>
                      <a:r>
                        <a:rPr lang="fr-BE" noProof="0">
                          <a:solidFill>
                            <a:schemeClr val="tx1"/>
                          </a:solidFill>
                        </a:rPr>
                        <a:t>Soc.liege@solidaris.be</a:t>
                      </a:r>
                    </a:p>
                  </a:txBody>
                  <a:tcPr/>
                </a:tc>
                <a:extLst>
                  <a:ext uri="{0D108BD9-81ED-4DB2-BD59-A6C34878D82A}">
                    <a16:rowId xmlns:a16="http://schemas.microsoft.com/office/drawing/2014/main" val="772693824"/>
                  </a:ext>
                </a:extLst>
              </a:tr>
            </a:tbl>
          </a:graphicData>
        </a:graphic>
      </p:graphicFrame>
      <p:pic>
        <p:nvPicPr>
          <p:cNvPr id="5" name="Image 4" descr="Une image contenant Police, cercle, Graphique, conception&#10;&#10;Le contenu généré par l’IA peut être incorrect.">
            <a:extLst>
              <a:ext uri="{FF2B5EF4-FFF2-40B4-BE49-F238E27FC236}">
                <a16:creationId xmlns:a16="http://schemas.microsoft.com/office/drawing/2014/main" id="{71A62E33-9B14-F4AA-C6F1-DF61662D1515}"/>
              </a:ext>
            </a:extLst>
          </p:cNvPr>
          <p:cNvPicPr>
            <a:picLocks noChangeAspect="1"/>
          </p:cNvPicPr>
          <p:nvPr/>
        </p:nvPicPr>
        <p:blipFill>
          <a:blip r:embed="rId4"/>
          <a:stretch>
            <a:fillRect/>
          </a:stretch>
        </p:blipFill>
        <p:spPr>
          <a:xfrm>
            <a:off x="0" y="0"/>
            <a:ext cx="1261534" cy="1261534"/>
          </a:xfrm>
          <a:prstGeom prst="rect">
            <a:avLst/>
          </a:prstGeom>
        </p:spPr>
      </p:pic>
    </p:spTree>
    <p:extLst>
      <p:ext uri="{BB962C8B-B14F-4D97-AF65-F5344CB8AC3E}">
        <p14:creationId xmlns:p14="http://schemas.microsoft.com/office/powerpoint/2010/main" val="4111048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Incontinence et langes</a:t>
            </a:r>
          </a:p>
        </p:txBody>
      </p:sp>
      <p:sp>
        <p:nvSpPr>
          <p:cNvPr id="4" name="Espace réservé du contenu 3">
            <a:extLst>
              <a:ext uri="{FF2B5EF4-FFF2-40B4-BE49-F238E27FC236}">
                <a16:creationId xmlns:a16="http://schemas.microsoft.com/office/drawing/2014/main" id="{F4B4ED69-4B48-7E52-29AA-A2DCBAE59911}"/>
              </a:ext>
            </a:extLst>
          </p:cNvPr>
          <p:cNvSpPr>
            <a:spLocks noGrp="1"/>
          </p:cNvSpPr>
          <p:nvPr>
            <p:ph sz="half" idx="2"/>
          </p:nvPr>
        </p:nvSpPr>
        <p:spPr/>
        <p:txBody>
          <a:bodyPr vert="horz" lIns="91440" tIns="45720" rIns="91440" bIns="45720" rtlCol="0" anchor="t">
            <a:normAutofit/>
          </a:bodyPr>
          <a:lstStyle/>
          <a:p>
            <a:r>
              <a:rPr lang="fr-BE" sz="1500" noProof="0">
                <a:solidFill>
                  <a:srgbClr val="040C28"/>
                </a:solidFill>
                <a:ea typeface="+mn-lt"/>
                <a:cs typeface="+mn-lt"/>
              </a:rPr>
              <a:t>Une chaise percée est un siège dans lequel a été aménagée une ouverture, généralement circulaire. Souvent utilisée pour les personnes qui éprouvent des difficultés à se déplacer jusqu'aux toilettes. Existe en plusieurs dimensions.</a:t>
            </a:r>
            <a:endParaRPr lang="fr-BE" sz="1500" noProof="0">
              <a:solidFill>
                <a:srgbClr val="1F1F1F"/>
              </a:solidFill>
              <a:ea typeface="+mn-lt"/>
              <a:cs typeface="+mn-lt"/>
            </a:endParaRPr>
          </a:p>
          <a:p>
            <a:pPr marL="0" indent="0">
              <a:buNone/>
            </a:pPr>
            <a:endParaRPr lang="fr-BE" sz="1500" noProof="0">
              <a:solidFill>
                <a:srgbClr val="1F1F1F"/>
              </a:solidFill>
              <a:ea typeface="Calibri"/>
              <a:cs typeface="Calibri"/>
            </a:endParaRPr>
          </a:p>
        </p:txBody>
      </p:sp>
      <p:pic>
        <p:nvPicPr>
          <p:cNvPr id="7" name="Content Placeholder 6">
            <a:extLst>
              <a:ext uri="{FF2B5EF4-FFF2-40B4-BE49-F238E27FC236}">
                <a16:creationId xmlns:a16="http://schemas.microsoft.com/office/drawing/2014/main" id="{DA127C00-7C31-2A90-6CB0-6625EE19A85D}"/>
              </a:ext>
            </a:extLst>
          </p:cNvPr>
          <p:cNvPicPr>
            <a:picLocks noGrp="1" noChangeAspect="1"/>
          </p:cNvPicPr>
          <p:nvPr>
            <p:ph sz="half" idx="13"/>
          </p:nvPr>
        </p:nvPicPr>
        <p:blipFill>
          <a:blip r:embed="rId3"/>
          <a:stretch>
            <a:fillRect/>
          </a:stretch>
        </p:blipFill>
        <p:spPr>
          <a:xfrm>
            <a:off x="1450975" y="1543664"/>
            <a:ext cx="2051051" cy="2116685"/>
          </a:xfrm>
          <a:prstGeom prst="rect">
            <a:avLst/>
          </a:prstGeom>
        </p:spPr>
      </p:pic>
      <p:sp>
        <p:nvSpPr>
          <p:cNvPr id="6" name="Espace réservé du contenu 5">
            <a:extLst>
              <a:ext uri="{FF2B5EF4-FFF2-40B4-BE49-F238E27FC236}">
                <a16:creationId xmlns:a16="http://schemas.microsoft.com/office/drawing/2014/main" id="{6ED24E15-5568-E894-F053-912D457BF64B}"/>
              </a:ext>
            </a:extLst>
          </p:cNvPr>
          <p:cNvSpPr>
            <a:spLocks noGrp="1"/>
          </p:cNvSpPr>
          <p:nvPr>
            <p:ph sz="half" idx="14"/>
          </p:nvPr>
        </p:nvSpPr>
        <p:spPr>
          <a:xfrm>
            <a:off x="1261534" y="663701"/>
            <a:ext cx="8229600" cy="768439"/>
          </a:xfrm>
        </p:spPr>
        <p:txBody>
          <a:bodyPr vert="horz" lIns="91440" tIns="45720" rIns="91440" bIns="45720" rtlCol="0" anchor="t">
            <a:normAutofit/>
          </a:bodyPr>
          <a:lstStyle/>
          <a:p>
            <a:pPr algn="ctr"/>
            <a:r>
              <a:rPr lang="fr-BE" b="1" noProof="0">
                <a:solidFill>
                  <a:srgbClr val="92D050"/>
                </a:solidFill>
              </a:rPr>
              <a:t>Chaise percée</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66636A0F-65E7-0BC1-CA61-9CA2B091A53D}"/>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CA919992-EE0C-8597-AFE1-79F8E5F8EA70}"/>
              </a:ext>
            </a:extLst>
          </p:cNvPr>
          <p:cNvGraphicFramePr>
            <a:graphicFrameLocks noGrp="1"/>
          </p:cNvGraphicFramePr>
          <p:nvPr>
            <p:extLst>
              <p:ext uri="{D42A27DB-BD31-4B8C-83A1-F6EECF244321}">
                <p14:modId xmlns:p14="http://schemas.microsoft.com/office/powerpoint/2010/main" val="2120262961"/>
              </p:ext>
            </p:extLst>
          </p:nvPr>
        </p:nvGraphicFramePr>
        <p:xfrm>
          <a:off x="4502729" y="1265574"/>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Procédure/ démarches</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Aménagement du domicile – Ergo CSD</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CSD (seau)</a:t>
                      </a:r>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571AB353-78F9-36B0-9926-FF85B5E8E4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41859-32B4-3490-118A-B237B8629777}"/>
              </a:ext>
            </a:extLst>
          </p:cNvPr>
          <p:cNvSpPr>
            <a:spLocks noGrp="1"/>
          </p:cNvSpPr>
          <p:nvPr>
            <p:ph type="title"/>
          </p:nvPr>
        </p:nvSpPr>
        <p:spPr>
          <a:xfrm>
            <a:off x="630893" y="521681"/>
            <a:ext cx="7886700" cy="690158"/>
          </a:xfrm>
        </p:spPr>
        <p:txBody>
          <a:bodyPr>
            <a:normAutofit/>
          </a:bodyPr>
          <a:lstStyle/>
          <a:p>
            <a:r>
              <a:rPr lang="fr-BE" sz="2700" noProof="0"/>
              <a:t>Forfait incontinence: 2 types de forfaits</a:t>
            </a:r>
          </a:p>
        </p:txBody>
      </p:sp>
      <p:sp>
        <p:nvSpPr>
          <p:cNvPr id="3" name="Espace réservé du texte 2">
            <a:extLst>
              <a:ext uri="{FF2B5EF4-FFF2-40B4-BE49-F238E27FC236}">
                <a16:creationId xmlns:a16="http://schemas.microsoft.com/office/drawing/2014/main" id="{1DE1CEC8-6DC3-F9F1-A073-439831D1975A}"/>
              </a:ext>
            </a:extLst>
          </p:cNvPr>
          <p:cNvSpPr>
            <a:spLocks noGrp="1"/>
          </p:cNvSpPr>
          <p:nvPr>
            <p:ph type="body" idx="1"/>
          </p:nvPr>
        </p:nvSpPr>
        <p:spPr>
          <a:xfrm>
            <a:off x="-5254" y="1619642"/>
            <a:ext cx="4007047" cy="936013"/>
          </a:xfrm>
        </p:spPr>
        <p:txBody>
          <a:bodyPr vert="horz" lIns="91440" tIns="45720" rIns="91440" bIns="45720" rtlCol="0" anchor="b">
            <a:noAutofit/>
          </a:bodyPr>
          <a:lstStyle/>
          <a:p>
            <a:endParaRPr lang="fr-BE" i="1" noProof="0"/>
          </a:p>
          <a:p>
            <a:endParaRPr lang="fr-BE" sz="2000" i="1" noProof="0">
              <a:ea typeface="Calibri"/>
              <a:cs typeface="Calibri"/>
            </a:endParaRPr>
          </a:p>
          <a:p>
            <a:r>
              <a:rPr lang="fr-BE" sz="2000" i="1" noProof="0"/>
              <a:t>1.Petit forfait: incontinence urinaire incurable</a:t>
            </a:r>
            <a:endParaRPr lang="fr-BE" sz="2000" i="1" noProof="0">
              <a:ea typeface="Calibri"/>
              <a:cs typeface="Calibri"/>
            </a:endParaRPr>
          </a:p>
          <a:p>
            <a:endParaRPr lang="fr-BE" noProof="0"/>
          </a:p>
        </p:txBody>
      </p:sp>
      <p:sp>
        <p:nvSpPr>
          <p:cNvPr id="4" name="Espace réservé du contenu 3">
            <a:extLst>
              <a:ext uri="{FF2B5EF4-FFF2-40B4-BE49-F238E27FC236}">
                <a16:creationId xmlns:a16="http://schemas.microsoft.com/office/drawing/2014/main" id="{A8775495-4266-DE8F-B1CE-065149BE54FA}"/>
              </a:ext>
            </a:extLst>
          </p:cNvPr>
          <p:cNvSpPr>
            <a:spLocks noGrp="1"/>
          </p:cNvSpPr>
          <p:nvPr>
            <p:ph sz="half" idx="2"/>
          </p:nvPr>
        </p:nvSpPr>
        <p:spPr>
          <a:xfrm>
            <a:off x="124165" y="2392352"/>
            <a:ext cx="4425271" cy="3414304"/>
          </a:xfrm>
        </p:spPr>
        <p:txBody>
          <a:bodyPr vert="horz" lIns="91440" tIns="45720" rIns="91440" bIns="45720" rtlCol="0" anchor="t">
            <a:normAutofit fontScale="92500" lnSpcReduction="10000"/>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fr-BE" sz="1350" b="0" i="0" u="none" strike="noStrike" kern="1200" cap="none" spc="0" normalizeH="0" baseline="0" noProof="0">
                <a:ln>
                  <a:noFill/>
                </a:ln>
                <a:solidFill>
                  <a:prstClr val="black"/>
                </a:solidFill>
                <a:effectLst/>
                <a:uLnTx/>
                <a:uFillTx/>
                <a:latin typeface="Aptos" panose="02110004020202020204"/>
                <a:ea typeface="+mn-ea"/>
                <a:cs typeface="+mn-cs"/>
              </a:rPr>
              <a:t>Demande doit être faite soit par le médecin traitant, gynéco, pédiatre, urologue</a:t>
            </a:r>
            <a:r>
              <a:rPr lang="fr-BE" sz="1350" noProof="0">
                <a:solidFill>
                  <a:prstClr val="black"/>
                </a:solidFill>
                <a:latin typeface="Aptos" panose="02110004020202020204"/>
              </a:rPr>
              <a:t> ou </a:t>
            </a:r>
            <a:r>
              <a:rPr kumimoji="0" lang="fr-BE" sz="1350" b="0" i="0" u="none" strike="noStrike" kern="1200" cap="none" spc="0" normalizeH="0" baseline="0" noProof="0">
                <a:ln>
                  <a:noFill/>
                </a:ln>
                <a:solidFill>
                  <a:prstClr val="black"/>
                </a:solidFill>
                <a:effectLst/>
                <a:uLnTx/>
                <a:uFillTx/>
                <a:latin typeface="Aptos" panose="02110004020202020204"/>
                <a:ea typeface="+mn-ea"/>
                <a:cs typeface="+mn-cs"/>
              </a:rPr>
              <a:t>gériatre</a:t>
            </a:r>
          </a:p>
          <a:p>
            <a:pPr marL="257175" marR="0" lvl="0" indent="-257175" algn="l" defTabSz="685800" rtl="0" eaLnBrk="1" fontAlgn="base" latinLnBrk="0" hangingPunct="1">
              <a:lnSpc>
                <a:spcPct val="100000"/>
              </a:lnSpc>
              <a:spcBef>
                <a:spcPts val="0"/>
              </a:spcBef>
              <a:spcAft>
                <a:spcPts val="0"/>
              </a:spcAft>
              <a:buClrTx/>
              <a:buSzTx/>
              <a:buFont typeface="+mj-lt"/>
              <a:buAutoNum type="arabicPeriod"/>
              <a:tabLst/>
              <a:defRPr/>
            </a:pPr>
            <a:r>
              <a:rPr kumimoji="0" lang="fr-BE" sz="1350" b="0" i="0" u="none" strike="noStrike" kern="1200" cap="none" spc="0" normalizeH="0" baseline="0" noProof="0">
                <a:ln>
                  <a:noFill/>
                </a:ln>
                <a:solidFill>
                  <a:srgbClr val="191414"/>
                </a:solidFill>
                <a:effectLst/>
                <a:uLnTx/>
                <a:uFillTx/>
                <a:latin typeface="elza-text"/>
                <a:ea typeface="+mn-ea"/>
                <a:cs typeface="+mn-cs"/>
              </a:rPr>
              <a:t>Ne pas séjourner dans une institution de soins (Maison de repos)</a:t>
            </a:r>
            <a:endParaRPr lang="fr-BE" sz="1350" b="0" i="0" u="none" strike="noStrike" kern="1200" cap="none" spc="0" normalizeH="0" baseline="0" noProof="0">
              <a:ln>
                <a:noFill/>
              </a:ln>
              <a:solidFill>
                <a:srgbClr val="191414"/>
              </a:solidFill>
              <a:effectLst/>
              <a:uLnTx/>
              <a:uFillTx/>
              <a:latin typeface="elza-text"/>
            </a:endParaRPr>
          </a:p>
          <a:p>
            <a:pPr marL="0" marR="0" lvl="0" indent="0" algn="l" defTabSz="685800" rtl="0" eaLnBrk="1" fontAlgn="base" latinLnBrk="0" hangingPunct="1">
              <a:lnSpc>
                <a:spcPct val="100000"/>
              </a:lnSpc>
              <a:spcBef>
                <a:spcPts val="0"/>
              </a:spcBef>
              <a:spcAft>
                <a:spcPts val="0"/>
              </a:spcAft>
              <a:buClrTx/>
              <a:buSzTx/>
              <a:buNone/>
              <a:tabLst/>
              <a:defRPr/>
            </a:pPr>
            <a:r>
              <a:rPr lang="fr-BE" sz="1200" i="1" noProof="0">
                <a:solidFill>
                  <a:srgbClr val="191414"/>
                </a:solidFill>
                <a:highlight>
                  <a:srgbClr val="FFFF00"/>
                </a:highlight>
                <a:latin typeface="elza-text"/>
              </a:rPr>
              <a:t>Pas de cumul possible avec le grand forfait.</a:t>
            </a:r>
            <a:r>
              <a:rPr kumimoji="0" lang="fr-BE" sz="1200" b="0" i="1" u="none" strike="noStrike" kern="1200" cap="none" spc="0" normalizeH="0" baseline="0" noProof="0">
                <a:ln>
                  <a:noFill/>
                </a:ln>
                <a:solidFill>
                  <a:srgbClr val="191414"/>
                </a:solidFill>
                <a:effectLst/>
                <a:highlight>
                  <a:srgbClr val="FFFF00"/>
                </a:highlight>
                <a:uLnTx/>
                <a:uFillTx/>
                <a:latin typeface="elza-text"/>
                <a:ea typeface="+mn-ea"/>
                <a:cs typeface="+mn-cs"/>
              </a:rPr>
              <a:t> </a:t>
            </a:r>
            <a:endParaRPr lang="fr-BE" sz="1200" b="0" i="1" u="none" strike="noStrike" kern="1200" cap="none" spc="0" normalizeH="0" baseline="0" noProof="0">
              <a:ln>
                <a:noFill/>
              </a:ln>
              <a:solidFill>
                <a:srgbClr val="191414"/>
              </a:solidFill>
              <a:effectLst/>
              <a:highlight>
                <a:srgbClr val="FFFF00"/>
              </a:highlight>
              <a:uLnTx/>
              <a:uFillTx/>
              <a:latin typeface="elza-text"/>
            </a:endParaRPr>
          </a:p>
          <a:p>
            <a:pPr marL="0" marR="0" lvl="0" indent="0" algn="l" defTabSz="685800">
              <a:lnSpc>
                <a:spcPct val="100000"/>
              </a:lnSpc>
              <a:spcBef>
                <a:spcPts val="0"/>
              </a:spcBef>
              <a:spcAft>
                <a:spcPts val="0"/>
              </a:spcAft>
              <a:buClrTx/>
              <a:buSzTx/>
              <a:buNone/>
              <a:tabLst/>
              <a:defRPr/>
            </a:pPr>
            <a:endParaRPr lang="fr-BE" sz="1200" b="0" i="1" u="none" strike="noStrike" kern="1200" cap="none" spc="0" normalizeH="0" baseline="0" noProof="0">
              <a:ln>
                <a:noFill/>
              </a:ln>
              <a:solidFill>
                <a:srgbClr val="191414"/>
              </a:solidFill>
              <a:effectLst/>
              <a:uLnTx/>
              <a:uFillTx/>
              <a:latin typeface="elza-text"/>
            </a:endParaRPr>
          </a:p>
          <a:p>
            <a:pPr marL="0" indent="0">
              <a:spcBef>
                <a:spcPts val="0"/>
              </a:spcBef>
              <a:buNone/>
            </a:pPr>
            <a:r>
              <a:rPr lang="fr-BE" sz="1200" i="1" noProof="0">
                <a:latin typeface="elza-text"/>
                <a:ea typeface="Calibri"/>
                <a:cs typeface="Calibri"/>
              </a:rPr>
              <a:t>Accord : 3 ans sur base du formulaire légal</a:t>
            </a:r>
            <a:endParaRPr lang="fr-BE" sz="1200" i="1" noProof="0">
              <a:latin typeface="elza-text"/>
              <a:ea typeface="Calibri" panose="020F0502020204030204" pitchFamily="34" charset="0"/>
              <a:cs typeface="Calibri" panose="020F0502020204030204" pitchFamily="34" charset="0"/>
            </a:endParaRPr>
          </a:p>
          <a:p>
            <a:pPr marL="0" indent="0">
              <a:spcBef>
                <a:spcPts val="0"/>
              </a:spcBef>
              <a:buNone/>
            </a:pPr>
            <a:r>
              <a:rPr lang="fr-BE" sz="1200" i="1" noProof="0">
                <a:solidFill>
                  <a:srgbClr val="000000"/>
                </a:solidFill>
                <a:latin typeface="elza-text"/>
                <a:ea typeface="Calibri"/>
                <a:cs typeface="Calibri"/>
              </a:rPr>
              <a:t>(accord indéterminé pour les + de 75 ans)</a:t>
            </a:r>
            <a:endParaRPr lang="fr-BE" sz="1200" i="1" noProof="0">
              <a:solidFill>
                <a:srgbClr val="000000"/>
              </a:solidFill>
              <a:latin typeface="elza-text"/>
              <a:ea typeface="Calibri" panose="020F0502020204030204" pitchFamily="34" charset="0"/>
              <a:cs typeface="Calibri" panose="020F0502020204030204" pitchFamily="34" charset="0"/>
            </a:endParaRPr>
          </a:p>
          <a:p>
            <a:pPr marL="257175" indent="-257175" fontAlgn="base">
              <a:spcBef>
                <a:spcPts val="0"/>
              </a:spcBef>
              <a:buFont typeface="Calibri"/>
              <a:buAutoNum type="arabicPeriod"/>
            </a:pPr>
            <a:endParaRPr lang="fr-BE" sz="1350" noProof="0">
              <a:solidFill>
                <a:srgbClr val="191414"/>
              </a:solidFill>
              <a:latin typeface="elza-text"/>
              <a:ea typeface="Calibri" panose="020F0502020204030204" pitchFamily="34" charset="0"/>
              <a:cs typeface="Calibri" panose="020F0502020204030204" pitchFamily="34" charset="0"/>
            </a:endParaRPr>
          </a:p>
          <a:p>
            <a:pPr marL="0" indent="0">
              <a:buNone/>
            </a:pPr>
            <a:r>
              <a:rPr lang="fr-BE" sz="1650" u="sng" noProof="0">
                <a:latin typeface="Calibri"/>
                <a:ea typeface="Calibri"/>
                <a:cs typeface="Calibri"/>
              </a:rPr>
              <a:t>Renouvellement:</a:t>
            </a:r>
          </a:p>
          <a:p>
            <a:pPr marL="213995" marR="0" lvl="0" indent="-213995"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BE" sz="1350" b="0" i="0" u="none" strike="noStrike" kern="1200" cap="none" spc="0" normalizeH="0" baseline="0" noProof="0">
                <a:ln>
                  <a:noFill/>
                </a:ln>
                <a:solidFill>
                  <a:srgbClr val="252738"/>
                </a:solidFill>
                <a:effectLst/>
                <a:uLnTx/>
                <a:uFillTx/>
                <a:latin typeface="Calibri"/>
                <a:ea typeface="+mn-ea"/>
                <a:cs typeface="+mn-cs"/>
              </a:rPr>
              <a:t>Le formulaire légal complété par le médecin, 3mois </a:t>
            </a:r>
            <a:endParaRPr lang="fr-BE" sz="1350" b="0" i="0" u="none" strike="noStrike" kern="1200" cap="none" spc="0" normalizeH="0" baseline="0" noProof="0">
              <a:ln>
                <a:noFill/>
              </a:ln>
              <a:solidFill>
                <a:srgbClr val="252738"/>
              </a:solidFill>
              <a:effectLst/>
              <a:uLnTx/>
              <a:uFillTx/>
              <a:latin typeface="Calibri"/>
              <a:ea typeface="Calibri"/>
              <a:cs typeface="Calibri"/>
            </a:endParaRPr>
          </a:p>
          <a:p>
            <a:pPr marL="0" marR="0" lvl="0" indent="0" algn="l" defTabSz="685800" rtl="0" eaLnBrk="1" fontAlgn="auto" latinLnBrk="0" hangingPunct="1">
              <a:lnSpc>
                <a:spcPct val="100000"/>
              </a:lnSpc>
              <a:spcBef>
                <a:spcPts val="0"/>
              </a:spcBef>
              <a:spcAft>
                <a:spcPts val="0"/>
              </a:spcAft>
              <a:buClrTx/>
              <a:buSzTx/>
              <a:buNone/>
              <a:tabLst/>
              <a:defRPr/>
            </a:pPr>
            <a:r>
              <a:rPr kumimoji="0" lang="fr-BE" sz="1350" b="0" i="0" u="none" strike="noStrike" kern="1200" cap="none" spc="0" normalizeH="0" baseline="0" noProof="0">
                <a:ln>
                  <a:noFill/>
                </a:ln>
                <a:solidFill>
                  <a:srgbClr val="252738"/>
                </a:solidFill>
                <a:effectLst/>
                <a:uLnTx/>
                <a:uFillTx/>
                <a:latin typeface="Calibri"/>
                <a:ea typeface="+mn-ea"/>
                <a:cs typeface="+mn-cs"/>
              </a:rPr>
              <a:t>avant l’échéance de l’accord précédent.</a:t>
            </a:r>
            <a:endParaRPr lang="fr-BE" sz="1350" b="0" i="0" u="none" strike="noStrike" kern="1200" cap="none" spc="0" normalizeH="0" baseline="0" noProof="0">
              <a:ln>
                <a:noFill/>
              </a:ln>
              <a:solidFill>
                <a:srgbClr val="252738"/>
              </a:solidFill>
              <a:effectLst/>
              <a:uLnTx/>
              <a:uFillTx/>
              <a:latin typeface="Calibri"/>
              <a:ea typeface="Calibri"/>
              <a:cs typeface="Calibri"/>
            </a:endParaRPr>
          </a:p>
          <a:p>
            <a:pPr marL="0" marR="0" lvl="0" indent="0" algn="l" defTabSz="685800">
              <a:lnSpc>
                <a:spcPct val="100000"/>
              </a:lnSpc>
              <a:spcBef>
                <a:spcPts val="0"/>
              </a:spcBef>
              <a:spcAft>
                <a:spcPts val="0"/>
              </a:spcAft>
              <a:buClrTx/>
              <a:buSzTx/>
              <a:buNone/>
              <a:tabLst/>
              <a:defRPr/>
            </a:pPr>
            <a:endParaRPr lang="fr-BE" sz="1350" i="0" strike="noStrike" kern="1200" cap="none" spc="0" normalizeH="0" baseline="0" noProof="0">
              <a:ln>
                <a:noFill/>
              </a:ln>
              <a:solidFill>
                <a:srgbClr val="252738"/>
              </a:solidFill>
              <a:effectLst/>
              <a:uLnTx/>
              <a:uFillTx/>
              <a:latin typeface="Calibri"/>
              <a:ea typeface="Calibri"/>
              <a:cs typeface="Calibri"/>
            </a:endParaRPr>
          </a:p>
          <a:p>
            <a:pPr marL="0" indent="0" defTabSz="685800">
              <a:spcBef>
                <a:spcPts val="0"/>
              </a:spcBef>
              <a:buNone/>
              <a:defRPr/>
            </a:pPr>
            <a:endParaRPr lang="fr-BE" sz="1350" u="sng" noProof="0">
              <a:solidFill>
                <a:srgbClr val="252738"/>
              </a:solidFill>
              <a:latin typeface="Calibri"/>
            </a:endParaRPr>
          </a:p>
          <a:p>
            <a:pPr marL="0" marR="0" lvl="0" indent="0" algn="l" defTabSz="685800" rtl="0" eaLnBrk="1" fontAlgn="auto" latinLnBrk="0" hangingPunct="1">
              <a:lnSpc>
                <a:spcPct val="100000"/>
              </a:lnSpc>
              <a:spcBef>
                <a:spcPts val="0"/>
              </a:spcBef>
              <a:spcAft>
                <a:spcPts val="0"/>
              </a:spcAft>
              <a:buClrTx/>
              <a:buSzTx/>
              <a:buNone/>
              <a:tabLst/>
              <a:defRPr/>
            </a:pPr>
            <a:r>
              <a:rPr lang="fr-BE" sz="1500" u="sng" noProof="0">
                <a:solidFill>
                  <a:srgbClr val="252738"/>
                </a:solidFill>
                <a:latin typeface="Calibri"/>
              </a:rPr>
              <a:t>Montant de l’intervention:</a:t>
            </a:r>
            <a:endParaRPr lang="fr-BE" sz="1350" noProof="0">
              <a:solidFill>
                <a:srgbClr val="252738"/>
              </a:solidFill>
              <a:latin typeface="Calibri"/>
            </a:endParaRPr>
          </a:p>
          <a:p>
            <a:pPr marL="213995" indent="-213995" defTabSz="685800">
              <a:spcBef>
                <a:spcPts val="0"/>
              </a:spcBef>
              <a:buFont typeface="Wingdings" panose="05000000000000000000" pitchFamily="2" charset="2"/>
              <a:buChar char="Ø"/>
              <a:defRPr/>
            </a:pPr>
            <a:r>
              <a:rPr kumimoji="0" lang="fr-BE" sz="1350" b="0" i="0" u="none" strike="noStrike" kern="1200" cap="none" spc="0" normalizeH="0" baseline="0" noProof="0">
                <a:ln>
                  <a:noFill/>
                </a:ln>
                <a:solidFill>
                  <a:prstClr val="black"/>
                </a:solidFill>
                <a:effectLst/>
                <a:uLnTx/>
                <a:uFillTx/>
                <a:latin typeface="Aptos" panose="02110004020202020204"/>
                <a:ea typeface="+mn-ea"/>
                <a:cs typeface="+mn-cs"/>
              </a:rPr>
              <a:t> 205,93€/an</a:t>
            </a:r>
            <a:r>
              <a:rPr lang="fr-BE" sz="1350" noProof="0">
                <a:solidFill>
                  <a:prstClr val="black"/>
                </a:solidFill>
                <a:latin typeface="Aptos" panose="02110004020202020204"/>
              </a:rPr>
              <a:t>  -  au 16/07/2025</a:t>
            </a:r>
            <a:endParaRPr lang="fr-BE" sz="1350" b="0" i="0" u="none" strike="noStrike" kern="1200" cap="none" spc="0" normalizeH="0" baseline="0" noProof="0">
              <a:ln>
                <a:noFill/>
              </a:ln>
              <a:solidFill>
                <a:prstClr val="black"/>
              </a:solidFill>
              <a:effectLst/>
              <a:uLnTx/>
              <a:uFillTx/>
              <a:latin typeface="Aptos" panose="02110004020202020204"/>
            </a:endParaRPr>
          </a:p>
          <a:p>
            <a:pPr marL="213995" indent="-213995" defTabSz="685800">
              <a:spcBef>
                <a:spcPts val="0"/>
              </a:spcBef>
              <a:buFont typeface="Wingdings" panose="05000000000000000000" pitchFamily="2" charset="2"/>
              <a:buChar char="Ø"/>
              <a:defRPr/>
            </a:pPr>
            <a:r>
              <a:rPr lang="fr-BE" sz="1350" noProof="0">
                <a:solidFill>
                  <a:prstClr val="black"/>
                </a:solidFill>
                <a:latin typeface="Aptos" panose="02110004020202020204"/>
              </a:rPr>
              <a:t>Versé automatiquement 1 mois après la réception du formulaire par la mutuelle</a:t>
            </a:r>
            <a:endParaRPr lang="fr-BE" sz="1350" b="0" i="0" u="none" strike="noStrike" kern="1200" cap="none" spc="0" normalizeH="0" baseline="0" noProof="0">
              <a:ln>
                <a:noFill/>
              </a:ln>
              <a:solidFill>
                <a:prstClr val="black"/>
              </a:solidFill>
              <a:effectLst/>
              <a:uLnTx/>
              <a:uFillTx/>
              <a:latin typeface="Aptos" panose="02110004020202020204"/>
            </a:endParaRPr>
          </a:p>
          <a:p>
            <a:pPr marL="0" indent="0">
              <a:buNone/>
            </a:pPr>
            <a:endParaRPr lang="fr-BE" noProof="0"/>
          </a:p>
        </p:txBody>
      </p:sp>
      <p:sp>
        <p:nvSpPr>
          <p:cNvPr id="5" name="Espace réservé du texte 4">
            <a:extLst>
              <a:ext uri="{FF2B5EF4-FFF2-40B4-BE49-F238E27FC236}">
                <a16:creationId xmlns:a16="http://schemas.microsoft.com/office/drawing/2014/main" id="{73F300BE-BEC5-D7A0-561B-BA0BDE54DED7}"/>
              </a:ext>
            </a:extLst>
          </p:cNvPr>
          <p:cNvSpPr>
            <a:spLocks noGrp="1"/>
          </p:cNvSpPr>
          <p:nvPr>
            <p:ph type="body" sz="quarter" idx="3"/>
          </p:nvPr>
        </p:nvSpPr>
        <p:spPr>
          <a:xfrm>
            <a:off x="4550835" y="1511939"/>
            <a:ext cx="4434956" cy="582283"/>
          </a:xfrm>
        </p:spPr>
        <p:txBody>
          <a:bodyPr>
            <a:noAutofit/>
          </a:bodyPr>
          <a:lstStyle/>
          <a:p>
            <a:r>
              <a:rPr lang="fr-BE" sz="2000" noProof="0"/>
              <a:t>2.Grand forfait: incontinence urinaire ou fécale</a:t>
            </a:r>
          </a:p>
        </p:txBody>
      </p:sp>
      <p:sp>
        <p:nvSpPr>
          <p:cNvPr id="6" name="Espace réservé du contenu 5">
            <a:extLst>
              <a:ext uri="{FF2B5EF4-FFF2-40B4-BE49-F238E27FC236}">
                <a16:creationId xmlns:a16="http://schemas.microsoft.com/office/drawing/2014/main" id="{44D3B65D-E5C1-861D-49AE-1C8B40C19151}"/>
              </a:ext>
            </a:extLst>
          </p:cNvPr>
          <p:cNvSpPr>
            <a:spLocks noGrp="1"/>
          </p:cNvSpPr>
          <p:nvPr>
            <p:ph sz="quarter" idx="4"/>
          </p:nvPr>
        </p:nvSpPr>
        <p:spPr>
          <a:xfrm>
            <a:off x="4572502" y="2440402"/>
            <a:ext cx="4573414" cy="4026216"/>
          </a:xfrm>
        </p:spPr>
        <p:txBody>
          <a:bodyPr vert="horz" lIns="91440" tIns="45720" rIns="91440" bIns="45720" rtlCol="0" anchor="t">
            <a:normAutofit fontScale="92500" lnSpcReduction="10000"/>
          </a:bodyPr>
          <a:lstStyle/>
          <a:p>
            <a:pPr marL="257175" indent="-257175" defTabSz="685800">
              <a:spcBef>
                <a:spcPts val="0"/>
              </a:spcBef>
              <a:buFont typeface="+mj-lt"/>
              <a:buAutoNum type="arabicPeriod"/>
              <a:defRPr/>
            </a:pPr>
            <a:r>
              <a:rPr kumimoji="0" lang="fr-BE" sz="1350" b="0" i="0" u="none" strike="noStrike" kern="1200" cap="none" spc="0" normalizeH="0" baseline="0" noProof="0">
                <a:ln>
                  <a:noFill/>
                </a:ln>
                <a:solidFill>
                  <a:prstClr val="black"/>
                </a:solidFill>
                <a:effectLst/>
                <a:uLnTx/>
                <a:uFillTx/>
                <a:latin typeface="Aptos" panose="02110004020202020204"/>
                <a:ea typeface="+mn-ea"/>
                <a:cs typeface="+mn-cs"/>
              </a:rPr>
              <a:t>Demande  doit être faite par le médecin traitant sur le formulaire légal </a:t>
            </a:r>
            <a:r>
              <a:rPr lang="fr-BE" sz="1350" noProof="0">
                <a:solidFill>
                  <a:srgbClr val="FF0000"/>
                </a:solidFill>
                <a:latin typeface="Aptos" panose="02110004020202020204"/>
              </a:rPr>
              <a:t>ou</a:t>
            </a:r>
            <a:r>
              <a:rPr kumimoji="0" lang="fr-BE" sz="1350" b="0" i="0" u="none" strike="noStrike" kern="1200" cap="none" spc="0" normalizeH="0" baseline="0" noProof="0">
                <a:ln>
                  <a:noFill/>
                </a:ln>
                <a:solidFill>
                  <a:prstClr val="black"/>
                </a:solidFill>
                <a:effectLst/>
                <a:uLnTx/>
                <a:uFillTx/>
                <a:latin typeface="Aptos" panose="02110004020202020204"/>
                <a:ea typeface="+mn-ea"/>
                <a:cs typeface="+mn-cs"/>
              </a:rPr>
              <a:t> soins infirmiers avec échelle de Katz avec un minimum de forfait B </a:t>
            </a:r>
            <a:r>
              <a:rPr lang="fr-BE" sz="1350" noProof="0">
                <a:solidFill>
                  <a:prstClr val="black"/>
                </a:solidFill>
                <a:latin typeface="Aptos" panose="02110004020202020204"/>
              </a:rPr>
              <a:t> ou C  durant 4 mois et</a:t>
            </a:r>
            <a:r>
              <a:rPr kumimoji="0" lang="fr-BE" sz="1350" b="0" i="0" u="none" strike="noStrike" kern="1200" cap="none" spc="0" normalizeH="0" baseline="0" noProof="0">
                <a:ln>
                  <a:noFill/>
                </a:ln>
                <a:solidFill>
                  <a:prstClr val="black"/>
                </a:solidFill>
                <a:effectLst/>
                <a:uLnTx/>
                <a:uFillTx/>
                <a:latin typeface="Aptos" panose="02110004020202020204"/>
                <a:ea typeface="+mn-ea"/>
                <a:cs typeface="+mn-cs"/>
              </a:rPr>
              <a:t> un score de 3 en incontinence</a:t>
            </a:r>
          </a:p>
          <a:p>
            <a:pPr marL="0" marR="0" lvl="0" indent="0" algn="l" defTabSz="685800" rtl="0" eaLnBrk="1" fontAlgn="auto" latinLnBrk="0" hangingPunct="1">
              <a:lnSpc>
                <a:spcPct val="100000"/>
              </a:lnSpc>
              <a:spcBef>
                <a:spcPts val="0"/>
              </a:spcBef>
              <a:spcAft>
                <a:spcPts val="0"/>
              </a:spcAft>
              <a:buClrTx/>
              <a:buSzTx/>
              <a:buNone/>
              <a:tabLst/>
              <a:defRPr/>
            </a:pPr>
            <a:r>
              <a:rPr kumimoji="0" lang="fr-BE" sz="1200" b="0" i="1" u="none" strike="noStrike" kern="1200" cap="none" spc="0" normalizeH="0" baseline="0" noProof="0">
                <a:ln>
                  <a:noFill/>
                </a:ln>
                <a:solidFill>
                  <a:prstClr val="black"/>
                </a:solidFill>
                <a:effectLst/>
                <a:highlight>
                  <a:srgbClr val="FFFF00"/>
                </a:highlight>
                <a:uLnTx/>
                <a:uFillTx/>
                <a:latin typeface="Aptos" panose="02110004020202020204"/>
                <a:ea typeface="+mn-ea"/>
                <a:cs typeface="+mn-cs"/>
              </a:rPr>
              <a:t>!Pas de cumul possible avec le petit forfait.</a:t>
            </a:r>
            <a:endParaRPr lang="fr-BE" sz="1200" b="0" i="1" u="none" strike="noStrike" kern="1200" cap="none" spc="0" normalizeH="0" baseline="0" noProof="0">
              <a:ln>
                <a:noFill/>
              </a:ln>
              <a:solidFill>
                <a:prstClr val="black"/>
              </a:solidFill>
              <a:effectLst/>
              <a:highlight>
                <a:srgbClr val="FFFF00"/>
              </a:highlight>
              <a:uLnTx/>
              <a:uFillTx/>
              <a:latin typeface="Aptos" panose="02110004020202020204"/>
            </a:endParaRPr>
          </a:p>
          <a:p>
            <a:pPr marL="0" indent="0" defTabSz="685800">
              <a:spcBef>
                <a:spcPts val="0"/>
              </a:spcBef>
              <a:buNone/>
              <a:defRPr/>
            </a:pPr>
            <a:r>
              <a:rPr lang="fr-BE" sz="1200" i="1" noProof="0">
                <a:solidFill>
                  <a:prstClr val="black"/>
                </a:solidFill>
                <a:highlight>
                  <a:srgbClr val="FFFF00"/>
                </a:highlight>
                <a:latin typeface="Aptos" panose="02110004020202020204"/>
              </a:rPr>
              <a:t>Accord : 12 mois sur base du formulaire légal</a:t>
            </a:r>
          </a:p>
          <a:p>
            <a:pPr marL="0" indent="0" defTabSz="685800">
              <a:spcBef>
                <a:spcPts val="0"/>
              </a:spcBef>
              <a:buNone/>
              <a:defRPr/>
            </a:pPr>
            <a:endParaRPr lang="fr-BE" sz="1200" i="1" noProof="0">
              <a:solidFill>
                <a:srgbClr val="000000"/>
              </a:solidFill>
              <a:highlight>
                <a:srgbClr val="FFFF00"/>
              </a:highlight>
              <a:latin typeface="Aptos" panose="02110004020202020204"/>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1650" b="0" i="1" u="sng" strike="noStrike" kern="1200" cap="none" spc="0" normalizeH="0" baseline="0" noProof="0">
                <a:ln>
                  <a:noFill/>
                </a:ln>
                <a:solidFill>
                  <a:srgbClr val="252738"/>
                </a:solidFill>
                <a:effectLst/>
                <a:uLnTx/>
                <a:uFillTx/>
                <a:latin typeface="Calibri"/>
                <a:ea typeface="+mn-ea"/>
                <a:cs typeface="+mn-cs"/>
              </a:rPr>
              <a:t>Renouvellement :</a:t>
            </a:r>
            <a:endParaRPr lang="fr-BE" sz="1650" b="0" i="1" u="sng" strike="noStrike" kern="1200" cap="none" spc="0" normalizeH="0" baseline="0" noProof="0">
              <a:ln>
                <a:noFill/>
              </a:ln>
              <a:solidFill>
                <a:srgbClr val="252738"/>
              </a:solidFill>
              <a:effectLst/>
              <a:uLnTx/>
              <a:uFillTx/>
              <a:latin typeface="Calibri"/>
              <a:ea typeface="Calibri"/>
              <a:cs typeface="Calibri"/>
            </a:endParaRPr>
          </a:p>
          <a:p>
            <a:pPr marL="213995" marR="0" lvl="0" indent="-213995"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BE" sz="1350" noProof="0">
                <a:solidFill>
                  <a:srgbClr val="252738"/>
                </a:solidFill>
                <a:latin typeface="Calibri"/>
              </a:rPr>
              <a:t>I</a:t>
            </a:r>
            <a:r>
              <a:rPr kumimoji="0" lang="fr-BE" sz="1350" b="0" i="0" u="none" strike="noStrike" kern="1200" cap="none" spc="0" normalizeH="0" baseline="0" noProof="0">
                <a:ln>
                  <a:noFill/>
                </a:ln>
                <a:solidFill>
                  <a:srgbClr val="252738"/>
                </a:solidFill>
                <a:effectLst/>
                <a:uLnTx/>
                <a:uFillTx/>
                <a:latin typeface="Calibri"/>
                <a:ea typeface="+mn-ea"/>
                <a:cs typeface="+mn-cs"/>
              </a:rPr>
              <a:t>ntroduire une nouvelle demande du médecin 3 mois maximum avant la date d’anniversaire du paiement.</a:t>
            </a:r>
            <a:endParaRPr lang="fr-BE" sz="1350" b="0" i="0" u="none" strike="noStrike" kern="1200" cap="none" spc="0" normalizeH="0" baseline="0" noProof="0">
              <a:ln>
                <a:noFill/>
              </a:ln>
              <a:solidFill>
                <a:srgbClr val="252738"/>
              </a:solidFill>
              <a:effectLst/>
              <a:uLnTx/>
              <a:uFillTx/>
              <a:latin typeface="Calibri"/>
              <a:ea typeface="Calibri"/>
              <a:cs typeface="Calibri"/>
            </a:endParaRPr>
          </a:p>
          <a:p>
            <a:pPr marL="0" marR="0" lvl="0" indent="0" algn="l" defTabSz="685800" rtl="0" eaLnBrk="1" fontAlgn="auto" latinLnBrk="0" hangingPunct="1">
              <a:lnSpc>
                <a:spcPct val="100000"/>
              </a:lnSpc>
              <a:spcBef>
                <a:spcPts val="0"/>
              </a:spcBef>
              <a:spcAft>
                <a:spcPts val="0"/>
              </a:spcAft>
              <a:buClrTx/>
              <a:buSzTx/>
              <a:buNone/>
              <a:tabLst/>
              <a:defRPr/>
            </a:pPr>
            <a:r>
              <a:rPr lang="fr-BE" sz="1350" noProof="0">
                <a:solidFill>
                  <a:srgbClr val="252738"/>
                </a:solidFill>
                <a:latin typeface="Calibri"/>
              </a:rPr>
              <a:t>ou</a:t>
            </a:r>
            <a:endParaRPr lang="fr-BE" sz="1350" b="0" i="0" u="none" strike="noStrike" kern="1200" cap="none" spc="0" normalizeH="0" baseline="0" noProof="0">
              <a:ln>
                <a:noFill/>
              </a:ln>
              <a:solidFill>
                <a:srgbClr val="252738"/>
              </a:solidFill>
              <a:effectLst/>
              <a:uLnTx/>
              <a:uFillTx/>
              <a:latin typeface="Calibri"/>
              <a:ea typeface="Calibri"/>
              <a:cs typeface="Calibri"/>
            </a:endParaRPr>
          </a:p>
          <a:p>
            <a:pPr marL="213995" marR="0" lvl="0" indent="-213995"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BE" sz="1350" noProof="0">
                <a:solidFill>
                  <a:srgbClr val="252738"/>
                </a:solidFill>
                <a:latin typeface="Calibri"/>
              </a:rPr>
              <a:t>Soins infirmiers en cours avec</a:t>
            </a:r>
            <a:r>
              <a:rPr kumimoji="0" lang="fr-BE" sz="1350" b="0" i="0" u="none" strike="noStrike" kern="1200" cap="none" spc="0" normalizeH="0" baseline="0" noProof="0">
                <a:ln>
                  <a:noFill/>
                </a:ln>
                <a:solidFill>
                  <a:srgbClr val="252738"/>
                </a:solidFill>
                <a:effectLst/>
                <a:uLnTx/>
                <a:uFillTx/>
                <a:latin typeface="Calibri"/>
                <a:ea typeface="+mn-ea"/>
                <a:cs typeface="+mn-cs"/>
              </a:rPr>
              <a:t> 4 mois en forfait B ou C avec une incontinence de 3 pendant l’année qui suit le paiement-&gt;paiement automatique.</a:t>
            </a:r>
            <a:endParaRPr lang="fr-BE" sz="1350" b="0" i="0" u="none" strike="noStrike" kern="1200" cap="none" spc="0" normalizeH="0" baseline="0" noProof="0">
              <a:ln>
                <a:noFill/>
              </a:ln>
              <a:solidFill>
                <a:srgbClr val="252738"/>
              </a:solidFill>
              <a:effectLst/>
              <a:uLnTx/>
              <a:uFillTx/>
              <a:latin typeface="Calibri"/>
              <a:ea typeface="Calibri"/>
              <a:cs typeface="Calibri"/>
            </a:endParaRPr>
          </a:p>
          <a:p>
            <a:pPr marL="213995" marR="0" lvl="0" indent="-213995"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BE" sz="1350" b="0" i="0" u="none" strike="noStrike" kern="1200" cap="none" spc="0" normalizeH="0" baseline="0" noProof="0">
              <a:ln>
                <a:noFill/>
              </a:ln>
              <a:solidFill>
                <a:srgbClr val="252738"/>
              </a:solidFill>
              <a:effectLst/>
              <a:uLnTx/>
              <a:uFillTx/>
              <a:latin typeface="Calibri"/>
              <a:ea typeface="Calibri"/>
              <a:cs typeface="Calibri"/>
            </a:endParaRPr>
          </a:p>
          <a:p>
            <a:pPr marL="0" marR="0" lvl="0" indent="0" algn="l" defTabSz="685800" rtl="0" eaLnBrk="1" fontAlgn="auto" latinLnBrk="0" hangingPunct="1">
              <a:lnSpc>
                <a:spcPct val="100000"/>
              </a:lnSpc>
              <a:spcBef>
                <a:spcPts val="0"/>
              </a:spcBef>
              <a:spcAft>
                <a:spcPts val="0"/>
              </a:spcAft>
              <a:buClrTx/>
              <a:buSzTx/>
              <a:buNone/>
              <a:tabLst/>
              <a:defRPr/>
            </a:pPr>
            <a:r>
              <a:rPr lang="fr-BE" sz="1650" u="sng" noProof="0">
                <a:solidFill>
                  <a:srgbClr val="252738"/>
                </a:solidFill>
                <a:latin typeface="Calibri"/>
              </a:rPr>
              <a:t>Montant de l’intervention:</a:t>
            </a:r>
            <a:endParaRPr lang="fr-BE" sz="1650" u="sng" noProof="0">
              <a:solidFill>
                <a:srgbClr val="252738"/>
              </a:solidFill>
              <a:latin typeface="Calibri"/>
              <a:ea typeface="Calibri"/>
              <a:cs typeface="Calibri"/>
            </a:endParaRPr>
          </a:p>
          <a:p>
            <a:pPr>
              <a:spcBef>
                <a:spcPts val="0"/>
              </a:spcBef>
              <a:buFont typeface="Wingdings" panose="05000000000000000000" pitchFamily="2" charset="2"/>
              <a:buChar char="Ø"/>
              <a:defRPr/>
            </a:pPr>
            <a:r>
              <a:rPr lang="fr-BE" sz="1350" noProof="0">
                <a:solidFill>
                  <a:prstClr val="black"/>
                </a:solidFill>
                <a:latin typeface="Aptos" panose="02110004020202020204"/>
              </a:rPr>
              <a:t>630,92</a:t>
            </a:r>
            <a:r>
              <a:rPr kumimoji="0" lang="fr-BE" sz="1350" b="0" i="0" u="none" strike="noStrike" kern="1200" cap="none" spc="0" normalizeH="0" baseline="0" noProof="0">
                <a:ln>
                  <a:noFill/>
                </a:ln>
                <a:solidFill>
                  <a:prstClr val="black"/>
                </a:solidFill>
                <a:effectLst/>
                <a:uLnTx/>
                <a:uFillTx/>
                <a:latin typeface="Aptos" panose="02110004020202020204"/>
                <a:ea typeface="+mn-ea"/>
                <a:cs typeface="+mn-cs"/>
              </a:rPr>
              <a:t>€/an – au </a:t>
            </a:r>
            <a:r>
              <a:rPr lang="fr-BE" sz="1350">
                <a:solidFill>
                  <a:prstClr val="black"/>
                </a:solidFill>
                <a:latin typeface="Aptos" panose="02110004020202020204"/>
              </a:rPr>
              <a:t> 16/07/2025</a:t>
            </a:r>
            <a:endParaRPr lang="fr-BE" sz="1350" b="0" i="0" u="none" strike="noStrike" kern="1200" cap="none" spc="0" normalizeH="0" baseline="0" noProof="0">
              <a:ln>
                <a:noFill/>
              </a:ln>
              <a:solidFill>
                <a:prstClr val="black"/>
              </a:solidFill>
              <a:effectLst/>
              <a:uLnTx/>
              <a:uFillTx/>
              <a:latin typeface="Aptos" panose="02110004020202020204"/>
            </a:endParaRPr>
          </a:p>
          <a:p>
            <a:pPr>
              <a:lnSpc>
                <a:spcPct val="100000"/>
              </a:lnSpc>
              <a:spcBef>
                <a:spcPts val="0"/>
              </a:spcBef>
              <a:buFont typeface="Wingdings" panose="05000000000000000000" pitchFamily="2" charset="2"/>
              <a:buChar char="Ø"/>
              <a:defRPr/>
            </a:pPr>
            <a:r>
              <a:rPr lang="fr-BE" sz="1350" noProof="0">
                <a:solidFill>
                  <a:prstClr val="black"/>
                </a:solidFill>
                <a:latin typeface="Aptos" panose="02110004020202020204"/>
              </a:rPr>
              <a:t>Versé automatiquement 4 mois à partir de la date de signature du médecin. </a:t>
            </a:r>
            <a:endParaRPr kumimoji="0" lang="fr-BE" sz="1350" b="0" i="0" u="none" strike="noStrike" kern="1200" cap="none" spc="0" normalizeH="0" baseline="0" noProof="0">
              <a:ln>
                <a:noFill/>
              </a:ln>
              <a:solidFill>
                <a:prstClr val="black"/>
              </a:solidFill>
              <a:effectLst/>
              <a:uLnTx/>
              <a:uFillTx/>
              <a:latin typeface="Calibri"/>
              <a:ea typeface="+mn-ea"/>
              <a:cs typeface="+mn-cs"/>
            </a:endParaRPr>
          </a:p>
          <a:p>
            <a:endParaRPr lang="fr-BE" noProof="0"/>
          </a:p>
        </p:txBody>
      </p:sp>
      <p:sp>
        <p:nvSpPr>
          <p:cNvPr id="7" name="TextBox 6">
            <a:extLst>
              <a:ext uri="{FF2B5EF4-FFF2-40B4-BE49-F238E27FC236}">
                <a16:creationId xmlns:a16="http://schemas.microsoft.com/office/drawing/2014/main" id="{B060A820-271A-7702-6AD6-90305B659CC7}"/>
              </a:ext>
            </a:extLst>
          </p:cNvPr>
          <p:cNvSpPr txBox="1"/>
          <p:nvPr/>
        </p:nvSpPr>
        <p:spPr>
          <a:xfrm>
            <a:off x="924984" y="6057900"/>
            <a:ext cx="82147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sz="2000" u="sng" noProof="0">
                <a:solidFill>
                  <a:srgbClr val="0000FF"/>
                </a:solidFill>
                <a:latin typeface="Aptos"/>
                <a:cs typeface="Segoe UI"/>
                <a:hlinkClick r:id="rId3"/>
              </a:rPr>
              <a:t>Lien </a:t>
            </a:r>
            <a:r>
              <a:rPr lang="fr-BE" sz="2000" u="sng">
                <a:solidFill>
                  <a:srgbClr val="0000FF"/>
                </a:solidFill>
                <a:latin typeface="Aptos"/>
                <a:cs typeface="Segoe UI"/>
                <a:hlinkClick r:id="rId3"/>
              </a:rPr>
              <a:t>formulaire</a:t>
            </a:r>
            <a:r>
              <a:rPr lang="fr-BE" sz="2000" u="sng" noProof="0">
                <a:solidFill>
                  <a:srgbClr val="0000FF"/>
                </a:solidFill>
                <a:latin typeface="Aptos"/>
                <a:cs typeface="Segoe UI"/>
                <a:hlinkClick r:id="rId3"/>
              </a:rPr>
              <a:t> légal</a:t>
            </a:r>
            <a:endParaRPr lang="fr-BE" noProof="0">
              <a:hlinkClick r:id="rId3"/>
            </a:endParaRPr>
          </a:p>
        </p:txBody>
      </p:sp>
      <p:pic>
        <p:nvPicPr>
          <p:cNvPr id="8" name="Image 7" descr="Une image contenant Police, cercle, Graphique, conception&#10;&#10;Le contenu généré par l’IA peut être incorrect.">
            <a:extLst>
              <a:ext uri="{FF2B5EF4-FFF2-40B4-BE49-F238E27FC236}">
                <a16:creationId xmlns:a16="http://schemas.microsoft.com/office/drawing/2014/main" id="{C8E27865-EDA7-B1AB-D8AB-5A753C53F831}"/>
              </a:ext>
            </a:extLst>
          </p:cNvPr>
          <p:cNvPicPr>
            <a:picLocks noChangeAspect="1"/>
          </p:cNvPicPr>
          <p:nvPr/>
        </p:nvPicPr>
        <p:blipFill>
          <a:blip r:embed="rId4"/>
          <a:stretch>
            <a:fillRect/>
          </a:stretch>
        </p:blipFill>
        <p:spPr>
          <a:xfrm>
            <a:off x="0" y="0"/>
            <a:ext cx="1261534" cy="1261534"/>
          </a:xfrm>
          <a:prstGeom prst="rect">
            <a:avLst/>
          </a:prstGeom>
        </p:spPr>
      </p:pic>
      <p:pic>
        <p:nvPicPr>
          <p:cNvPr id="9" name="Picture 2" descr="10 400+ Flèche Retour Photos, taleaux et images libre de ...">
            <a:hlinkClick r:id="rId5" action="ppaction://hlinksldjump"/>
            <a:extLst>
              <a:ext uri="{FF2B5EF4-FFF2-40B4-BE49-F238E27FC236}">
                <a16:creationId xmlns:a16="http://schemas.microsoft.com/office/drawing/2014/main" id="{E9030970-8FBD-E90D-041A-3A0C06C2BA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56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Incontinence et langes</a:t>
            </a:r>
          </a:p>
        </p:txBody>
      </p:sp>
      <p:pic>
        <p:nvPicPr>
          <p:cNvPr id="7" name="Content Placeholder 6">
            <a:extLst>
              <a:ext uri="{FF2B5EF4-FFF2-40B4-BE49-F238E27FC236}">
                <a16:creationId xmlns:a16="http://schemas.microsoft.com/office/drawing/2014/main" id="{38D95483-F930-9B11-AE08-EDE425C293B1}"/>
              </a:ext>
            </a:extLst>
          </p:cNvPr>
          <p:cNvPicPr>
            <a:picLocks noGrp="1" noChangeAspect="1"/>
          </p:cNvPicPr>
          <p:nvPr>
            <p:ph sz="half" idx="13"/>
          </p:nvPr>
        </p:nvPicPr>
        <p:blipFill>
          <a:blip r:embed="rId3"/>
          <a:stretch>
            <a:fillRect/>
          </a:stretch>
        </p:blipFill>
        <p:spPr>
          <a:xfrm>
            <a:off x="1063302" y="1543664"/>
            <a:ext cx="2826397" cy="2116685"/>
          </a:xfrm>
          <a:prstGeom prst="rect">
            <a:avLst/>
          </a:prstGeom>
        </p:spPr>
      </p:pic>
      <p:sp>
        <p:nvSpPr>
          <p:cNvPr id="6" name="Espace réservé du contenu 5">
            <a:extLst>
              <a:ext uri="{FF2B5EF4-FFF2-40B4-BE49-F238E27FC236}">
                <a16:creationId xmlns:a16="http://schemas.microsoft.com/office/drawing/2014/main" id="{D23FE243-3EB7-FD0A-E95B-1BA0068077E4}"/>
              </a:ext>
            </a:extLst>
          </p:cNvPr>
          <p:cNvSpPr>
            <a:spLocks noGrp="1"/>
          </p:cNvSpPr>
          <p:nvPr>
            <p:ph sz="half" idx="14"/>
          </p:nvPr>
        </p:nvSpPr>
        <p:spPr>
          <a:xfrm>
            <a:off x="786572" y="637098"/>
            <a:ext cx="8229600" cy="768439"/>
          </a:xfrm>
        </p:spPr>
        <p:txBody>
          <a:bodyPr vert="horz" lIns="91440" tIns="45720" rIns="91440" bIns="45720" rtlCol="0" anchor="t">
            <a:normAutofit/>
          </a:bodyPr>
          <a:lstStyle/>
          <a:p>
            <a:pPr algn="ctr"/>
            <a:r>
              <a:rPr lang="fr-BE" b="1" noProof="0">
                <a:solidFill>
                  <a:srgbClr val="92D050"/>
                </a:solidFill>
              </a:rPr>
              <a:t>Langes et </a:t>
            </a:r>
            <a:r>
              <a:rPr lang="fr-BE" b="1">
                <a:solidFill>
                  <a:srgbClr val="92D050"/>
                </a:solidFill>
              </a:rPr>
              <a:t>alèses</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0D3DC5AD-29F7-0BE8-1BF9-3C5B4349520F}"/>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685F4FB2-5212-D19E-48E6-C9414658B82C}"/>
              </a:ext>
            </a:extLst>
          </p:cNvPr>
          <p:cNvGraphicFramePr>
            <a:graphicFrameLocks noGrp="1"/>
          </p:cNvGraphicFramePr>
          <p:nvPr>
            <p:extLst>
              <p:ext uri="{D42A27DB-BD31-4B8C-83A1-F6EECF244321}">
                <p14:modId xmlns:p14="http://schemas.microsoft.com/office/powerpoint/2010/main" val="1193233833"/>
              </p:ext>
            </p:extLst>
          </p:nvPr>
        </p:nvGraphicFramePr>
        <p:xfrm>
          <a:off x="4381500" y="1154354"/>
          <a:ext cx="4638826" cy="5620499"/>
        </p:xfrm>
        <a:graphic>
          <a:graphicData uri="http://schemas.openxmlformats.org/drawingml/2006/table">
            <a:tbl>
              <a:tblPr firstRow="1" bandRow="1">
                <a:tableStyleId>{5C22544A-7EE6-4342-B048-85BDC9FD1C3A}</a:tableStyleId>
              </a:tblPr>
              <a:tblGrid>
                <a:gridCol w="1678726">
                  <a:extLst>
                    <a:ext uri="{9D8B030D-6E8A-4147-A177-3AD203B41FA5}">
                      <a16:colId xmlns:a16="http://schemas.microsoft.com/office/drawing/2014/main" val="2767490055"/>
                    </a:ext>
                  </a:extLst>
                </a:gridCol>
                <a:gridCol w="2960100">
                  <a:extLst>
                    <a:ext uri="{9D8B030D-6E8A-4147-A177-3AD203B41FA5}">
                      <a16:colId xmlns:a16="http://schemas.microsoft.com/office/drawing/2014/main" val="240323969"/>
                    </a:ext>
                  </a:extLst>
                </a:gridCol>
              </a:tblGrid>
              <a:tr h="34883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0">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Forfait incontinence</a:t>
                      </a:r>
                    </a:p>
                    <a:p>
                      <a:endParaRPr lang="fr-BE" noProof="0"/>
                    </a:p>
                  </a:txBody>
                  <a:tcPr/>
                </a:tc>
                <a:extLst>
                  <a:ext uri="{0D108BD9-81ED-4DB2-BD59-A6C34878D82A}">
                    <a16:rowId xmlns:a16="http://schemas.microsoft.com/office/drawing/2014/main" val="472937635"/>
                  </a:ext>
                </a:extLst>
              </a:tr>
              <a:tr h="348831">
                <a:tc>
                  <a:txBody>
                    <a:bodyPr/>
                    <a:lstStyle/>
                    <a:p>
                      <a:r>
                        <a:rPr lang="fr-BE" noProof="0"/>
                        <a:t>AO/AC : </a:t>
                      </a:r>
                    </a:p>
                  </a:txBody>
                  <a:tcPr/>
                </a:tc>
                <a:tc>
                  <a:txBody>
                    <a:bodyPr/>
                    <a:lstStyle/>
                    <a:p>
                      <a:r>
                        <a:rPr lang="fr-BE" noProof="0"/>
                        <a:t>AO</a:t>
                      </a:r>
                    </a:p>
                  </a:txBody>
                  <a:tcPr/>
                </a:tc>
                <a:extLst>
                  <a:ext uri="{0D108BD9-81ED-4DB2-BD59-A6C34878D82A}">
                    <a16:rowId xmlns:a16="http://schemas.microsoft.com/office/drawing/2014/main" val="1473001316"/>
                  </a:ext>
                </a:extLst>
              </a:tr>
              <a:tr h="615179">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Procédure/ démarches</a:t>
                      </a:r>
                    </a:p>
                    <a:p>
                      <a:endParaRPr lang="fr-BE" noProof="0"/>
                    </a:p>
                  </a:txBody>
                  <a:tcPr/>
                </a:tc>
                <a:extLst>
                  <a:ext uri="{0D108BD9-81ED-4DB2-BD59-A6C34878D82A}">
                    <a16:rowId xmlns:a16="http://schemas.microsoft.com/office/drawing/2014/main" val="2970724570"/>
                  </a:ext>
                </a:extLst>
              </a:tr>
              <a:tr h="917202">
                <a:tc>
                  <a:txBody>
                    <a:bodyPr/>
                    <a:lstStyle/>
                    <a:p>
                      <a:r>
                        <a:rPr lang="fr-BE" noProof="0"/>
                        <a:t>AVIQ via AS :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Pour les langes mais pas les alèses, pommade, tampon </a:t>
                      </a:r>
                      <a:r>
                        <a:rPr lang="fr-BE" noProof="0" err="1"/>
                        <a:t>etc</a:t>
                      </a:r>
                      <a:br>
                        <a:rPr lang="fr-BE" noProof="0"/>
                      </a:br>
                      <a:r>
                        <a:rPr lang="fr-BE" noProof="0"/>
                        <a:t>*</a:t>
                      </a:r>
                      <a:r>
                        <a:rPr lang="fr-BE" sz="1800" noProof="0"/>
                        <a:t>garder toutes les preuves d’achat pour être remboursé au niveau de l’AVIQ</a:t>
                      </a:r>
                      <a:endParaRPr lang="fr-BE" noProof="0"/>
                    </a:p>
                  </a:txBody>
                  <a:tcPr/>
                </a:tc>
                <a:extLst>
                  <a:ext uri="{0D108BD9-81ED-4DB2-BD59-A6C34878D82A}">
                    <a16:rowId xmlns:a16="http://schemas.microsoft.com/office/drawing/2014/main" val="310847293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3239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txBody>
                  <a:tcPr/>
                </a:tc>
                <a:tc>
                  <a:txBody>
                    <a:bodyPr/>
                    <a:lstStyle/>
                    <a:p>
                      <a:r>
                        <a:rPr lang="fr-BE" noProof="0"/>
                        <a:t>/</a:t>
                      </a:r>
                    </a:p>
                  </a:txBody>
                  <a:tcPr/>
                </a:tc>
                <a:extLst>
                  <a:ext uri="{0D108BD9-81ED-4DB2-BD59-A6C34878D82A}">
                    <a16:rowId xmlns:a16="http://schemas.microsoft.com/office/drawing/2014/main" val="3868450487"/>
                  </a:ext>
                </a:extLst>
              </a:tr>
              <a:tr h="865619">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CSD (sous conditions) , Pharma</a:t>
                      </a:r>
                      <a:endParaRPr lang="fr-BE" sz="1400"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32CFB32A-8CE0-E677-2D4E-3FE3D4079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0CC544-FDE8-DE3A-09F3-F4567B5D079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2329FC-0689-266E-6DEF-75154F4FB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a:p>
        </p:txBody>
      </p:sp>
      <p:sp>
        <p:nvSpPr>
          <p:cNvPr id="19" name="Freeform: Shape 18">
            <a:extLst>
              <a:ext uri="{FF2B5EF4-FFF2-40B4-BE49-F238E27FC236}">
                <a16:creationId xmlns:a16="http://schemas.microsoft.com/office/drawing/2014/main" id="{86F308C5-9077-AAE0-08EE-8651E3BA9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noProof="0">
              <a:solidFill>
                <a:schemeClr val="bg1"/>
              </a:solidFill>
            </a:endParaRPr>
          </a:p>
        </p:txBody>
      </p:sp>
      <p:sp>
        <p:nvSpPr>
          <p:cNvPr id="2" name="Title 1">
            <a:extLst>
              <a:ext uri="{FF2B5EF4-FFF2-40B4-BE49-F238E27FC236}">
                <a16:creationId xmlns:a16="http://schemas.microsoft.com/office/drawing/2014/main" id="{2A7FCC64-2F6D-0588-DE8E-C2BB5A946A9C}"/>
              </a:ext>
            </a:extLst>
          </p:cNvPr>
          <p:cNvSpPr>
            <a:spLocks noGrp="1"/>
          </p:cNvSpPr>
          <p:nvPr>
            <p:ph type="title"/>
          </p:nvPr>
        </p:nvSpPr>
        <p:spPr>
          <a:xfrm>
            <a:off x="271" y="632633"/>
            <a:ext cx="3112635" cy="5538564"/>
          </a:xfrm>
        </p:spPr>
        <p:txBody>
          <a:bodyPr>
            <a:normAutofit/>
          </a:bodyPr>
          <a:lstStyle/>
          <a:p>
            <a:r>
              <a:rPr lang="fr-BE" sz="3100" b="1">
                <a:solidFill>
                  <a:srgbClr val="FFFFFF"/>
                </a:solidFill>
                <a:ea typeface="Calibri"/>
                <a:cs typeface="Calibri"/>
              </a:rPr>
              <a:t>Maternité </a:t>
            </a:r>
            <a:endParaRPr lang="fr-BE" sz="3100" b="1" noProof="0">
              <a:solidFill>
                <a:srgbClr val="FFFFFF"/>
              </a:solidFill>
              <a:ea typeface="Calibri"/>
              <a:cs typeface="Calibri"/>
            </a:endParaRPr>
          </a:p>
        </p:txBody>
      </p:sp>
      <p:graphicFrame>
        <p:nvGraphicFramePr>
          <p:cNvPr id="6" name="Content Placeholder 2">
            <a:extLst>
              <a:ext uri="{FF2B5EF4-FFF2-40B4-BE49-F238E27FC236}">
                <a16:creationId xmlns:a16="http://schemas.microsoft.com/office/drawing/2014/main" id="{FF1285B4-560F-67D6-A19D-114A7DFB4279}"/>
              </a:ext>
            </a:extLst>
          </p:cNvPr>
          <p:cNvGraphicFramePr>
            <a:graphicFrameLocks noGrp="1"/>
          </p:cNvGraphicFramePr>
          <p:nvPr>
            <p:ph idx="1"/>
            <p:extLst>
              <p:ext uri="{D42A27DB-BD31-4B8C-83A1-F6EECF244321}">
                <p14:modId xmlns:p14="http://schemas.microsoft.com/office/powerpoint/2010/main" val="1473756088"/>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10 400+ Flèche Retour Photos, taleaux et images libre de ...">
            <a:hlinkClick r:id="rId8" action="ppaction://hlinksldjump"/>
            <a:extLst>
              <a:ext uri="{FF2B5EF4-FFF2-40B4-BE49-F238E27FC236}">
                <a16:creationId xmlns:a16="http://schemas.microsoft.com/office/drawing/2014/main" id="{BB36B266-98A6-40CB-B338-5FD49FF52B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3">
            <a:extLst>
              <a:ext uri="{FF2B5EF4-FFF2-40B4-BE49-F238E27FC236}">
                <a16:creationId xmlns:a16="http://schemas.microsoft.com/office/drawing/2014/main" id="{B128E73A-26E2-56A3-ABAD-AC9E5FB1D43F}"/>
              </a:ext>
            </a:extLst>
          </p:cNvPr>
          <p:cNvPicPr>
            <a:picLocks noChangeAspect="1"/>
          </p:cNvPicPr>
          <p:nvPr/>
        </p:nvPicPr>
        <p:blipFill>
          <a:blip r:embed="rId10"/>
          <a:stretch>
            <a:fillRect/>
          </a:stretch>
        </p:blipFill>
        <p:spPr>
          <a:xfrm>
            <a:off x="321640" y="220362"/>
            <a:ext cx="1488261" cy="1488261"/>
          </a:xfrm>
          <a:prstGeom prst="rect">
            <a:avLst/>
          </a:prstGeom>
        </p:spPr>
      </p:pic>
    </p:spTree>
    <p:extLst>
      <p:ext uri="{BB962C8B-B14F-4D97-AF65-F5344CB8AC3E}">
        <p14:creationId xmlns:p14="http://schemas.microsoft.com/office/powerpoint/2010/main" val="2478627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Maternité</a:t>
            </a:r>
          </a:p>
        </p:txBody>
      </p:sp>
      <p:sp>
        <p:nvSpPr>
          <p:cNvPr id="4" name="Espace réservé du contenu 3">
            <a:extLst>
              <a:ext uri="{FF2B5EF4-FFF2-40B4-BE49-F238E27FC236}">
                <a16:creationId xmlns:a16="http://schemas.microsoft.com/office/drawing/2014/main" id="{A0B9136B-3E6C-04C8-85F5-0C5038C84841}"/>
              </a:ext>
            </a:extLst>
          </p:cNvPr>
          <p:cNvSpPr>
            <a:spLocks noGrp="1"/>
          </p:cNvSpPr>
          <p:nvPr>
            <p:ph sz="half" idx="2"/>
          </p:nvPr>
        </p:nvSpPr>
        <p:spPr/>
        <p:txBody>
          <a:bodyPr vert="horz" lIns="91440" tIns="45720" rIns="91440" bIns="45720" rtlCol="0" anchor="t">
            <a:normAutofit/>
          </a:bodyPr>
          <a:lstStyle/>
          <a:p>
            <a:r>
              <a:rPr lang="fr-BE" sz="1600" noProof="0">
                <a:ea typeface="+mn-lt"/>
                <a:cs typeface="+mn-lt"/>
              </a:rPr>
              <a:t>Le tire lait permet l'extraction du lait maternel en le pompant pour le recueillir dans un biberon ou deux en fonction du model. Il est utilisé pour stimuler ou maintenir la lactation, pour soulager les seins engorgés, pour permettre au bébé de boire le lait en l'absence de la mère, ou en cas de difficulté à téter.</a:t>
            </a:r>
            <a:endParaRPr lang="fr-BE" sz="1600" noProof="0"/>
          </a:p>
        </p:txBody>
      </p:sp>
      <p:pic>
        <p:nvPicPr>
          <p:cNvPr id="7" name="Content Placeholder 6">
            <a:extLst>
              <a:ext uri="{FF2B5EF4-FFF2-40B4-BE49-F238E27FC236}">
                <a16:creationId xmlns:a16="http://schemas.microsoft.com/office/drawing/2014/main" id="{FA5C326D-94DD-D1D5-B21B-169DCFF2C119}"/>
              </a:ext>
            </a:extLst>
          </p:cNvPr>
          <p:cNvPicPr>
            <a:picLocks noGrp="1" noChangeAspect="1"/>
          </p:cNvPicPr>
          <p:nvPr>
            <p:ph sz="half" idx="13"/>
          </p:nvPr>
        </p:nvPicPr>
        <p:blipFill>
          <a:blip r:embed="rId3"/>
          <a:stretch>
            <a:fillRect/>
          </a:stretch>
        </p:blipFill>
        <p:spPr>
          <a:xfrm>
            <a:off x="1058287" y="1543664"/>
            <a:ext cx="2836429" cy="2116685"/>
          </a:xfrm>
          <a:prstGeom prst="rect">
            <a:avLst/>
          </a:prstGeom>
        </p:spPr>
      </p:pic>
      <p:sp>
        <p:nvSpPr>
          <p:cNvPr id="6" name="Espace réservé du contenu 5">
            <a:extLst>
              <a:ext uri="{FF2B5EF4-FFF2-40B4-BE49-F238E27FC236}">
                <a16:creationId xmlns:a16="http://schemas.microsoft.com/office/drawing/2014/main" id="{E0A32E8F-9AF9-BE63-B2AC-977A0C89190C}"/>
              </a:ext>
            </a:extLst>
          </p:cNvPr>
          <p:cNvSpPr>
            <a:spLocks noGrp="1"/>
          </p:cNvSpPr>
          <p:nvPr>
            <p:ph sz="half" idx="14"/>
          </p:nvPr>
        </p:nvSpPr>
        <p:spPr>
          <a:xfrm>
            <a:off x="1342919" y="672236"/>
            <a:ext cx="8229600" cy="768439"/>
          </a:xfrm>
        </p:spPr>
        <p:txBody>
          <a:bodyPr vert="horz" lIns="91440" tIns="45720" rIns="91440" bIns="45720" rtlCol="0" anchor="t">
            <a:normAutofit/>
          </a:bodyPr>
          <a:lstStyle/>
          <a:p>
            <a:pPr algn="ctr"/>
            <a:r>
              <a:rPr lang="fr-BE" b="1" noProof="0">
                <a:solidFill>
                  <a:srgbClr val="92D050"/>
                </a:solidFill>
              </a:rPr>
              <a:t>Tire-lait électrique</a:t>
            </a:r>
            <a:endParaRPr lang="fr-BE" b="1" noProof="0">
              <a:solidFill>
                <a:srgbClr val="92D050"/>
              </a:solidFill>
              <a:ea typeface="Calibri"/>
              <a:cs typeface="Calibri"/>
            </a:endParaRPr>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36EDF2BC-EC6A-9363-7755-FFC95534353D}"/>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51929A60-1C8F-79D1-64B3-848D0EF9FC24}"/>
              </a:ext>
            </a:extLst>
          </p:cNvPr>
          <p:cNvGraphicFramePr>
            <a:graphicFrameLocks noGrp="1"/>
          </p:cNvGraphicFramePr>
          <p:nvPr>
            <p:extLst>
              <p:ext uri="{D42A27DB-BD31-4B8C-83A1-F6EECF244321}">
                <p14:modId xmlns:p14="http://schemas.microsoft.com/office/powerpoint/2010/main" val="2483618277"/>
              </p:ext>
            </p:extLst>
          </p:nvPr>
        </p:nvGraphicFramePr>
        <p:xfrm>
          <a:off x="4404929" y="1441507"/>
          <a:ext cx="4517890" cy="4659965"/>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Gratuit 3 mois CSD</a:t>
                      </a:r>
                    </a:p>
                  </a:txBody>
                  <a:tcPr/>
                </a:tc>
                <a:extLst>
                  <a:ext uri="{0D108BD9-81ED-4DB2-BD59-A6C34878D82A}">
                    <a16:rowId xmlns:a16="http://schemas.microsoft.com/office/drawing/2014/main" val="1473001316"/>
                  </a:ext>
                </a:extLst>
              </a:tr>
              <a:tr h="711143">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p>
                      <a:endParaRPr lang="fr-BE" noProof="0"/>
                    </a:p>
                  </a:txBody>
                  <a:tcPr/>
                </a:tc>
                <a:extLst>
                  <a:ext uri="{0D108BD9-81ED-4DB2-BD59-A6C34878D82A}">
                    <a16:rowId xmlns:a16="http://schemas.microsoft.com/office/drawing/2014/main" val="2970724570"/>
                  </a:ext>
                </a:extLst>
              </a:tr>
              <a:tr h="656982">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CSD, Pharma</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Pharma</a:t>
                      </a:r>
                    </a:p>
                    <a:p>
                      <a:pPr lvl="0">
                        <a:buNone/>
                      </a:pPr>
                      <a:r>
                        <a:rPr lang="fr-BE" noProof="0"/>
                        <a:t>Agences </a:t>
                      </a:r>
                      <a:r>
                        <a:rPr lang="fr-BE" noProof="0" err="1"/>
                        <a:t>Solidaris</a:t>
                      </a:r>
                      <a:endParaRPr lang="fr-BE" noProof="0"/>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Pharma</a:t>
                      </a:r>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BC8A2165-DE82-E8C0-C89B-83D47B294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Maternité</a:t>
            </a:r>
          </a:p>
        </p:txBody>
      </p:sp>
      <p:sp>
        <p:nvSpPr>
          <p:cNvPr id="4" name="Espace réservé du contenu 3">
            <a:extLst>
              <a:ext uri="{FF2B5EF4-FFF2-40B4-BE49-F238E27FC236}">
                <a16:creationId xmlns:a16="http://schemas.microsoft.com/office/drawing/2014/main" id="{02C447F5-6296-7B80-7F6B-D0819397761C}"/>
              </a:ext>
            </a:extLst>
          </p:cNvPr>
          <p:cNvSpPr>
            <a:spLocks noGrp="1"/>
          </p:cNvSpPr>
          <p:nvPr>
            <p:ph sz="half" idx="2"/>
          </p:nvPr>
        </p:nvSpPr>
        <p:spPr>
          <a:xfrm>
            <a:off x="457201" y="3806310"/>
            <a:ext cx="3431890" cy="2263318"/>
          </a:xfrm>
        </p:spPr>
        <p:txBody>
          <a:bodyPr vert="horz" lIns="91440" tIns="45720" rIns="91440" bIns="45720" rtlCol="0" anchor="t">
            <a:normAutofit/>
          </a:bodyPr>
          <a:lstStyle/>
          <a:p>
            <a:r>
              <a:rPr lang="fr-BE" sz="1600" noProof="0">
                <a:ea typeface="Calibri"/>
                <a:cs typeface="Calibri"/>
              </a:rPr>
              <a:t>Il peut être fourni  avec l'appareil.</a:t>
            </a:r>
            <a:r>
              <a:rPr lang="fr-BE" sz="1600" noProof="0">
                <a:ea typeface="+mn-lt"/>
                <a:cs typeface="+mn-lt"/>
              </a:rPr>
              <a:t> Il peut être simple (pour un sein) ou double (pour deux seins simultanément), ce qui est plus efficace et permet de gagner du temps. </a:t>
            </a:r>
            <a:endParaRPr lang="fr-BE" sz="1600" noProof="0"/>
          </a:p>
        </p:txBody>
      </p:sp>
      <p:pic>
        <p:nvPicPr>
          <p:cNvPr id="7" name="Content Placeholder 6">
            <a:extLst>
              <a:ext uri="{FF2B5EF4-FFF2-40B4-BE49-F238E27FC236}">
                <a16:creationId xmlns:a16="http://schemas.microsoft.com/office/drawing/2014/main" id="{68FCA34D-700B-FC1B-5968-7FD411E4ED78}"/>
              </a:ext>
            </a:extLst>
          </p:cNvPr>
          <p:cNvPicPr>
            <a:picLocks noGrp="1" noChangeAspect="1"/>
          </p:cNvPicPr>
          <p:nvPr>
            <p:ph sz="half" idx="13"/>
          </p:nvPr>
        </p:nvPicPr>
        <p:blipFill>
          <a:blip r:embed="rId3"/>
          <a:stretch>
            <a:fillRect/>
          </a:stretch>
        </p:blipFill>
        <p:spPr>
          <a:xfrm>
            <a:off x="1400519" y="1543664"/>
            <a:ext cx="2151963" cy="2116685"/>
          </a:xfrm>
          <a:prstGeom prst="rect">
            <a:avLst/>
          </a:prstGeom>
        </p:spPr>
      </p:pic>
      <p:sp>
        <p:nvSpPr>
          <p:cNvPr id="6" name="Espace réservé du contenu 5">
            <a:extLst>
              <a:ext uri="{FF2B5EF4-FFF2-40B4-BE49-F238E27FC236}">
                <a16:creationId xmlns:a16="http://schemas.microsoft.com/office/drawing/2014/main" id="{F84C2DA5-7336-E9B6-0528-7155E8AABCEE}"/>
              </a:ext>
            </a:extLst>
          </p:cNvPr>
          <p:cNvSpPr>
            <a:spLocks noGrp="1"/>
          </p:cNvSpPr>
          <p:nvPr>
            <p:ph sz="half" idx="14"/>
          </p:nvPr>
        </p:nvSpPr>
        <p:spPr>
          <a:xfrm>
            <a:off x="1190520" y="683434"/>
            <a:ext cx="8229600" cy="768439"/>
          </a:xfrm>
        </p:spPr>
        <p:txBody>
          <a:bodyPr vert="horz" lIns="91440" tIns="45720" rIns="91440" bIns="45720" rtlCol="0" anchor="t">
            <a:normAutofit/>
          </a:bodyPr>
          <a:lstStyle/>
          <a:p>
            <a:pPr algn="ctr"/>
            <a:r>
              <a:rPr lang="fr-BE" b="1" noProof="0">
                <a:solidFill>
                  <a:srgbClr val="92D050"/>
                </a:solidFill>
              </a:rPr>
              <a:t>Kit Tire-Lait</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0EBEC6A9-DBE4-ACCC-0A2A-BAF253D48C65}"/>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626856F2-DE8B-2A1B-2595-ADE02E589DD4}"/>
              </a:ext>
            </a:extLst>
          </p:cNvPr>
          <p:cNvGraphicFramePr>
            <a:graphicFrameLocks noGrp="1"/>
          </p:cNvGraphicFramePr>
          <p:nvPr>
            <p:extLst>
              <p:ext uri="{D42A27DB-BD31-4B8C-83A1-F6EECF244321}">
                <p14:modId xmlns:p14="http://schemas.microsoft.com/office/powerpoint/2010/main" val="3136218816"/>
              </p:ext>
            </p:extLst>
          </p:nvPr>
        </p:nvGraphicFramePr>
        <p:xfrm>
          <a:off x="4285753" y="1257327"/>
          <a:ext cx="4517890" cy="5175678"/>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44405">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99521">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44405">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636504">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p>
                      <a:endParaRPr lang="fr-BE" noProof="0"/>
                    </a:p>
                  </a:txBody>
                  <a:tcPr/>
                </a:tc>
                <a:extLst>
                  <a:ext uri="{0D108BD9-81ED-4DB2-BD59-A6C34878D82A}">
                    <a16:rowId xmlns:a16="http://schemas.microsoft.com/office/drawing/2014/main" val="2970724570"/>
                  </a:ext>
                </a:extLst>
              </a:tr>
              <a:tr h="969438">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99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599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854636">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CSD, Pharma, Agence Mut </a:t>
                      </a:r>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A86E1E0E-01E8-32C4-7D33-426CF4814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BE" noProof="0"/>
              <a:t>Maternité</a:t>
            </a:r>
          </a:p>
        </p:txBody>
      </p:sp>
      <p:sp>
        <p:nvSpPr>
          <p:cNvPr id="4" name="Espace réservé du contenu 3">
            <a:extLst>
              <a:ext uri="{FF2B5EF4-FFF2-40B4-BE49-F238E27FC236}">
                <a16:creationId xmlns:a16="http://schemas.microsoft.com/office/drawing/2014/main" id="{20B743CF-4D5E-8740-4962-43D09E4682BA}"/>
              </a:ext>
            </a:extLst>
          </p:cNvPr>
          <p:cNvSpPr>
            <a:spLocks noGrp="1"/>
          </p:cNvSpPr>
          <p:nvPr>
            <p:ph sz="half" idx="2"/>
          </p:nvPr>
        </p:nvSpPr>
        <p:spPr>
          <a:xfrm>
            <a:off x="457201" y="4205221"/>
            <a:ext cx="3080952" cy="2389569"/>
          </a:xfrm>
        </p:spPr>
        <p:txBody>
          <a:bodyPr vert="horz" lIns="91440" tIns="45720" rIns="91440" bIns="45720" rtlCol="0" anchor="t">
            <a:normAutofit/>
          </a:bodyPr>
          <a:lstStyle/>
          <a:p>
            <a:r>
              <a:rPr lang="fr-BE" sz="1600" noProof="0">
                <a:latin typeface="Calibri"/>
                <a:ea typeface="Roboto"/>
                <a:cs typeface="Roboto"/>
              </a:rPr>
              <a:t>Balance dont le plateau aux bords incurvés permet de peser les nourrissons.</a:t>
            </a:r>
            <a:endParaRPr lang="fr-BE" sz="1600" b="1" noProof="0">
              <a:latin typeface="Calibri"/>
              <a:ea typeface="Calibri"/>
              <a:cs typeface="Calibri"/>
            </a:endParaRPr>
          </a:p>
        </p:txBody>
      </p:sp>
      <p:pic>
        <p:nvPicPr>
          <p:cNvPr id="7" name="Content Placeholder 6">
            <a:extLst>
              <a:ext uri="{FF2B5EF4-FFF2-40B4-BE49-F238E27FC236}">
                <a16:creationId xmlns:a16="http://schemas.microsoft.com/office/drawing/2014/main" id="{9B010D73-9ED5-15D1-A442-4255A79D08D5}"/>
              </a:ext>
            </a:extLst>
          </p:cNvPr>
          <p:cNvPicPr>
            <a:picLocks noGrp="1" noChangeAspect="1"/>
          </p:cNvPicPr>
          <p:nvPr>
            <p:ph sz="half" idx="13"/>
          </p:nvPr>
        </p:nvPicPr>
        <p:blipFill>
          <a:blip r:embed="rId3"/>
          <a:stretch>
            <a:fillRect/>
          </a:stretch>
        </p:blipFill>
        <p:spPr>
          <a:xfrm>
            <a:off x="944483" y="1183259"/>
            <a:ext cx="2116685" cy="2116685"/>
          </a:xfrm>
          <a:prstGeom prst="rect">
            <a:avLst/>
          </a:prstGeom>
        </p:spPr>
      </p:pic>
      <p:sp>
        <p:nvSpPr>
          <p:cNvPr id="6" name="Espace réservé du contenu 5">
            <a:extLst>
              <a:ext uri="{FF2B5EF4-FFF2-40B4-BE49-F238E27FC236}">
                <a16:creationId xmlns:a16="http://schemas.microsoft.com/office/drawing/2014/main" id="{6C67FC22-1278-07F7-BBEE-5CEE99365C2C}"/>
              </a:ext>
            </a:extLst>
          </p:cNvPr>
          <p:cNvSpPr>
            <a:spLocks noGrp="1"/>
          </p:cNvSpPr>
          <p:nvPr>
            <p:ph sz="half" idx="14"/>
          </p:nvPr>
        </p:nvSpPr>
        <p:spPr>
          <a:xfrm>
            <a:off x="455587" y="579560"/>
            <a:ext cx="8229600" cy="768439"/>
          </a:xfrm>
        </p:spPr>
        <p:txBody>
          <a:bodyPr vert="horz" lIns="91440" tIns="45720" rIns="91440" bIns="45720" rtlCol="0" anchor="t">
            <a:normAutofit/>
          </a:bodyPr>
          <a:lstStyle/>
          <a:p>
            <a:pPr algn="ctr"/>
            <a:r>
              <a:rPr lang="fr-BE" b="1" noProof="0">
                <a:solidFill>
                  <a:srgbClr val="92D050"/>
                </a:solidFill>
              </a:rPr>
              <a:t>Pèse bébé</a:t>
            </a:r>
            <a:endParaRPr lang="fr-BE" noProof="0"/>
          </a:p>
          <a:p>
            <a:endParaRPr lang="fr-BE" noProof="0"/>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3B01220A-D684-2BA1-5155-4DED218B4F97}"/>
              </a:ext>
            </a:extLst>
          </p:cNvPr>
          <p:cNvPicPr>
            <a:picLocks noChangeAspect="1"/>
          </p:cNvPicPr>
          <p:nvPr/>
        </p:nvPicPr>
        <p:blipFill>
          <a:blip r:embed="rId4"/>
          <a:stretch>
            <a:fillRect/>
          </a:stretch>
        </p:blipFill>
        <p:spPr>
          <a:xfrm>
            <a:off x="0" y="0"/>
            <a:ext cx="1261534" cy="1261534"/>
          </a:xfrm>
          <a:prstGeom prst="rect">
            <a:avLst/>
          </a:prstGeom>
        </p:spPr>
      </p:pic>
      <p:graphicFrame>
        <p:nvGraphicFramePr>
          <p:cNvPr id="9" name="Tableau 6">
            <a:extLst>
              <a:ext uri="{FF2B5EF4-FFF2-40B4-BE49-F238E27FC236}">
                <a16:creationId xmlns:a16="http://schemas.microsoft.com/office/drawing/2014/main" id="{A53B1960-A376-C45E-9DF4-A0B83B3010B5}"/>
              </a:ext>
            </a:extLst>
          </p:cNvPr>
          <p:cNvGraphicFramePr>
            <a:graphicFrameLocks noGrp="1"/>
          </p:cNvGraphicFramePr>
          <p:nvPr>
            <p:extLst>
              <p:ext uri="{D42A27DB-BD31-4B8C-83A1-F6EECF244321}">
                <p14:modId xmlns:p14="http://schemas.microsoft.com/office/powerpoint/2010/main" val="2403053089"/>
              </p:ext>
            </p:extLst>
          </p:nvPr>
        </p:nvGraphicFramePr>
        <p:xfrm>
          <a:off x="4177413" y="1181488"/>
          <a:ext cx="4517890" cy="5362312"/>
        </p:xfrm>
        <a:graphic>
          <a:graphicData uri="http://schemas.openxmlformats.org/drawingml/2006/table">
            <a:tbl>
              <a:tblPr firstRow="1" bandRow="1">
                <a:tableStyleId>{5C22544A-7EE6-4342-B048-85BDC9FD1C3A}</a:tableStyleId>
              </a:tblPr>
              <a:tblGrid>
                <a:gridCol w="1634961">
                  <a:extLst>
                    <a:ext uri="{9D8B030D-6E8A-4147-A177-3AD203B41FA5}">
                      <a16:colId xmlns:a16="http://schemas.microsoft.com/office/drawing/2014/main" val="2767490055"/>
                    </a:ext>
                  </a:extLst>
                </a:gridCol>
                <a:gridCol w="2882929">
                  <a:extLst>
                    <a:ext uri="{9D8B030D-6E8A-4147-A177-3AD203B41FA5}">
                      <a16:colId xmlns:a16="http://schemas.microsoft.com/office/drawing/2014/main" val="240323969"/>
                    </a:ext>
                  </a:extLst>
                </a:gridCol>
              </a:tblGrid>
              <a:tr h="315621">
                <a:tc>
                  <a:txBody>
                    <a:bodyPr/>
                    <a:lstStyle/>
                    <a:p>
                      <a:endParaRPr lang="fr-BE" noProof="0"/>
                    </a:p>
                  </a:txBody>
                  <a:tcPr/>
                </a:tc>
                <a:tc>
                  <a:txBody>
                    <a:bodyPr/>
                    <a:lstStyle/>
                    <a:p>
                      <a:endParaRPr lang="fr-BE" noProof="0"/>
                    </a:p>
                  </a:txBody>
                  <a:tcPr/>
                </a:tc>
                <a:extLst>
                  <a:ext uri="{0D108BD9-81ED-4DB2-BD59-A6C34878D82A}">
                    <a16:rowId xmlns:a16="http://schemas.microsoft.com/office/drawing/2014/main" val="2753352291"/>
                  </a:ext>
                </a:extLst>
              </a:tr>
              <a:tr h="555493">
                <a:tc>
                  <a:txBody>
                    <a:bodyPr/>
                    <a:lstStyle/>
                    <a:p>
                      <a:r>
                        <a:rPr lang="fr-BE" noProof="0"/>
                        <a:t>Accord </a:t>
                      </a:r>
                    </a:p>
                    <a:p>
                      <a:endParaRPr lang="fr-B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Pas besoin d'accord</a:t>
                      </a:r>
                    </a:p>
                    <a:p>
                      <a:endParaRPr lang="fr-BE" noProof="0"/>
                    </a:p>
                  </a:txBody>
                  <a:tcPr/>
                </a:tc>
                <a:extLst>
                  <a:ext uri="{0D108BD9-81ED-4DB2-BD59-A6C34878D82A}">
                    <a16:rowId xmlns:a16="http://schemas.microsoft.com/office/drawing/2014/main" val="472937635"/>
                  </a:ext>
                </a:extLst>
              </a:tr>
              <a:tr h="315621">
                <a:tc>
                  <a:txBody>
                    <a:bodyPr/>
                    <a:lstStyle/>
                    <a:p>
                      <a:r>
                        <a:rPr lang="fr-BE" noProof="0"/>
                        <a:t>AO/AC : </a:t>
                      </a:r>
                    </a:p>
                  </a:txBody>
                  <a:tcPr/>
                </a:tc>
                <a:tc>
                  <a:txBody>
                    <a:bodyPr/>
                    <a:lstStyle/>
                    <a:p>
                      <a:r>
                        <a:rPr lang="fr-BE" noProof="0"/>
                        <a:t>/</a:t>
                      </a:r>
                    </a:p>
                  </a:txBody>
                  <a:tcPr/>
                </a:tc>
                <a:extLst>
                  <a:ext uri="{0D108BD9-81ED-4DB2-BD59-A6C34878D82A}">
                    <a16:rowId xmlns:a16="http://schemas.microsoft.com/office/drawing/2014/main" val="1473001316"/>
                  </a:ext>
                </a:extLst>
              </a:tr>
              <a:tr h="1035236">
                <a:tc>
                  <a:txBody>
                    <a:bodyPr/>
                    <a:lstStyle/>
                    <a:p>
                      <a:r>
                        <a:rPr lang="fr-BE" noProof="0"/>
                        <a:t>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p>
                      <a:endParaRPr lang="fr-BE" noProof="0"/>
                    </a:p>
                  </a:txBody>
                  <a:tcPr/>
                </a:tc>
                <a:extLst>
                  <a:ext uri="{0D108BD9-81ED-4DB2-BD59-A6C34878D82A}">
                    <a16:rowId xmlns:a16="http://schemas.microsoft.com/office/drawing/2014/main" val="2970724570"/>
                  </a:ext>
                </a:extLst>
              </a:tr>
              <a:tr h="1035236">
                <a:tc>
                  <a:txBody>
                    <a:bodyPr/>
                    <a:lstStyle/>
                    <a:p>
                      <a:r>
                        <a:rPr lang="fr-BE" noProof="0"/>
                        <a:t>AVIQ via AS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a:t>/</a:t>
                      </a:r>
                    </a:p>
                  </a:txBody>
                  <a:tcPr/>
                </a:tc>
                <a:extLst>
                  <a:ext uri="{0D108BD9-81ED-4DB2-BD59-A6C34878D82A}">
                    <a16:rowId xmlns:a16="http://schemas.microsoft.com/office/drawing/2014/main" val="3108472935"/>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Location : </a:t>
                      </a:r>
                    </a:p>
                    <a:p>
                      <a:endParaRPr lang="fr-BE" noProof="0"/>
                    </a:p>
                  </a:txBody>
                  <a:tcPr/>
                </a:tc>
                <a:tc>
                  <a:txBody>
                    <a:bodyPr/>
                    <a:lstStyle/>
                    <a:p>
                      <a:r>
                        <a:rPr lang="fr-BE" noProof="0"/>
                        <a:t>/</a:t>
                      </a:r>
                    </a:p>
                  </a:txBody>
                  <a:tcPr/>
                </a:tc>
                <a:extLst>
                  <a:ext uri="{0D108BD9-81ED-4DB2-BD59-A6C34878D82A}">
                    <a16:rowId xmlns:a16="http://schemas.microsoft.com/office/drawing/2014/main" val="1510677216"/>
                  </a:ext>
                </a:extLst>
              </a:tr>
              <a:tr h="55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Dépôt :</a:t>
                      </a:r>
                    </a:p>
                    <a:p>
                      <a:endParaRPr lang="fr-BE" noProof="0"/>
                    </a:p>
                  </a:txBody>
                  <a:tcPr/>
                </a:tc>
                <a:tc>
                  <a:txBody>
                    <a:bodyPr/>
                    <a:lstStyle/>
                    <a:p>
                      <a:r>
                        <a:rPr lang="fr-BE" noProof="0"/>
                        <a:t>/</a:t>
                      </a:r>
                    </a:p>
                  </a:txBody>
                  <a:tcPr/>
                </a:tc>
                <a:extLst>
                  <a:ext uri="{0D108BD9-81ED-4DB2-BD59-A6C34878D82A}">
                    <a16:rowId xmlns:a16="http://schemas.microsoft.com/office/drawing/2014/main" val="3868450487"/>
                  </a:ext>
                </a:extLst>
              </a:tr>
              <a:tr h="555493">
                <a:tc>
                  <a:txBody>
                    <a:bodyPr/>
                    <a:lstStyle/>
                    <a:p>
                      <a:r>
                        <a:rPr lang="fr-BE" noProof="0"/>
                        <a:t>Achat :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noProof="0" err="1"/>
                        <a:t>Actimed</a:t>
                      </a:r>
                      <a:r>
                        <a:rPr lang="fr-BE" noProof="0"/>
                        <a:t>, Pharma </a:t>
                      </a:r>
                    </a:p>
                    <a:p>
                      <a:endParaRPr lang="fr-BE" noProof="0"/>
                    </a:p>
                  </a:txBody>
                  <a:tcPr/>
                </a:tc>
                <a:extLst>
                  <a:ext uri="{0D108BD9-81ED-4DB2-BD59-A6C34878D82A}">
                    <a16:rowId xmlns:a16="http://schemas.microsoft.com/office/drawing/2014/main" val="2837604669"/>
                  </a:ext>
                </a:extLst>
              </a:tr>
            </a:tbl>
          </a:graphicData>
        </a:graphic>
      </p:graphicFrame>
      <p:pic>
        <p:nvPicPr>
          <p:cNvPr id="3" name="Picture 2" descr="10 400+ Flèche Retour Photos, taleaux et images libre de ...">
            <a:hlinkClick r:id="rId5" action="ppaction://hlinksldjump"/>
            <a:extLst>
              <a:ext uri="{FF2B5EF4-FFF2-40B4-BE49-F238E27FC236}">
                <a16:creationId xmlns:a16="http://schemas.microsoft.com/office/drawing/2014/main" id="{640AAF6F-052E-EBD6-9EAB-FBC7F208C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47207" y="37014"/>
            <a:ext cx="87596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e pouvoir des Questions... dynamisantes - Midi Pile Coaching">
            <a:extLst>
              <a:ext uri="{FF2B5EF4-FFF2-40B4-BE49-F238E27FC236}">
                <a16:creationId xmlns:a16="http://schemas.microsoft.com/office/drawing/2014/main" id="{D4645611-294D-C489-C13D-17F7270C6E4D}"/>
              </a:ext>
            </a:extLst>
          </p:cNvPr>
          <p:cNvPicPr>
            <a:picLocks noGrp="1" noChangeAspect="1"/>
          </p:cNvPicPr>
          <p:nvPr>
            <p:ph sz="half" idx="2"/>
          </p:nvPr>
        </p:nvPicPr>
        <p:blipFill>
          <a:blip r:embed="rId2"/>
          <a:stretch>
            <a:fillRect/>
          </a:stretch>
        </p:blipFill>
        <p:spPr>
          <a:xfrm>
            <a:off x="1619509" y="2298244"/>
            <a:ext cx="5655048" cy="3131304"/>
          </a:xfrm>
          <a:prstGeom prst="rect">
            <a:avLst/>
          </a:prstGeom>
        </p:spPr>
      </p:pic>
      <p:sp>
        <p:nvSpPr>
          <p:cNvPr id="6" name="Content Placeholder 5">
            <a:extLst>
              <a:ext uri="{FF2B5EF4-FFF2-40B4-BE49-F238E27FC236}">
                <a16:creationId xmlns:a16="http://schemas.microsoft.com/office/drawing/2014/main" id="{990FFD8B-37C8-5519-5F6B-6C090C455E9B}"/>
              </a:ext>
            </a:extLst>
          </p:cNvPr>
          <p:cNvSpPr>
            <a:spLocks noGrp="1"/>
          </p:cNvSpPr>
          <p:nvPr>
            <p:ph sz="half" idx="14"/>
          </p:nvPr>
        </p:nvSpPr>
        <p:spPr>
          <a:xfrm>
            <a:off x="461177" y="672236"/>
            <a:ext cx="8229600" cy="1216495"/>
          </a:xfrm>
        </p:spPr>
        <p:txBody>
          <a:bodyPr vert="horz" lIns="91440" tIns="45720" rIns="91440" bIns="45720" rtlCol="0" anchor="t">
            <a:normAutofit/>
          </a:bodyPr>
          <a:lstStyle/>
          <a:p>
            <a:pPr algn="ctr"/>
            <a:r>
              <a:rPr lang="en-US">
                <a:ea typeface="Calibri"/>
                <a:cs typeface="Calibri"/>
              </a:rPr>
              <a:t>Merci pour </a:t>
            </a:r>
            <a:r>
              <a:rPr lang="en-US" err="1">
                <a:ea typeface="Calibri"/>
                <a:cs typeface="Calibri"/>
              </a:rPr>
              <a:t>votre</a:t>
            </a:r>
            <a:r>
              <a:rPr lang="en-US">
                <a:ea typeface="Calibri"/>
                <a:cs typeface="Calibri"/>
              </a:rPr>
              <a:t> attention</a:t>
            </a:r>
          </a:p>
          <a:p>
            <a:pPr algn="ctr"/>
            <a:r>
              <a:rPr lang="en-US">
                <a:ea typeface="Calibri"/>
                <a:cs typeface="Calibri"/>
              </a:rPr>
              <a:t>Place à </a:t>
            </a:r>
            <a:r>
              <a:rPr lang="en-US" err="1">
                <a:ea typeface="Calibri"/>
                <a:cs typeface="Calibri"/>
              </a:rPr>
              <a:t>vos</a:t>
            </a:r>
            <a:r>
              <a:rPr lang="en-US">
                <a:ea typeface="Calibri"/>
                <a:cs typeface="Calibri"/>
              </a:rPr>
              <a:t> questions </a:t>
            </a:r>
          </a:p>
          <a:p>
            <a:pPr algn="ctr"/>
            <a:endParaRPr lang="en-US">
              <a:ea typeface="Calibri"/>
              <a:cs typeface="Calibri"/>
            </a:endParaRPr>
          </a:p>
        </p:txBody>
      </p:sp>
    </p:spTree>
    <p:extLst>
      <p:ext uri="{BB962C8B-B14F-4D97-AF65-F5344CB8AC3E}">
        <p14:creationId xmlns:p14="http://schemas.microsoft.com/office/powerpoint/2010/main" val="268586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8B18-BBDB-43B1-D516-C328EECC5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90549-2359-AC49-0B1E-73914FF8DCC1}"/>
              </a:ext>
            </a:extLst>
          </p:cNvPr>
          <p:cNvSpPr>
            <a:spLocks noGrp="1"/>
          </p:cNvSpPr>
          <p:nvPr>
            <p:ph type="title"/>
          </p:nvPr>
        </p:nvSpPr>
        <p:spPr>
          <a:xfrm>
            <a:off x="457200" y="274638"/>
            <a:ext cx="8229600" cy="1325562"/>
          </a:xfrm>
        </p:spPr>
        <p:txBody>
          <a:bodyPr>
            <a:normAutofit/>
          </a:bodyPr>
          <a:lstStyle/>
          <a:p>
            <a:r>
              <a:rPr lang="fr-BE" b="1" noProof="0">
                <a:solidFill>
                  <a:srgbClr val="FF0000"/>
                </a:solidFill>
                <a:ea typeface="Calibri"/>
                <a:cs typeface="Calibri"/>
              </a:rPr>
              <a:t>Prise de contact</a:t>
            </a:r>
            <a:br>
              <a:rPr lang="fr-BE" b="1" noProof="0">
                <a:solidFill>
                  <a:srgbClr val="FF0000"/>
                </a:solidFill>
                <a:ea typeface="Calibri"/>
                <a:cs typeface="Calibri"/>
              </a:rPr>
            </a:br>
            <a:r>
              <a:rPr lang="fr-BE" b="1" noProof="0">
                <a:solidFill>
                  <a:srgbClr val="FF0000"/>
                </a:solidFill>
                <a:ea typeface="Calibri"/>
                <a:cs typeface="Calibri"/>
              </a:rPr>
              <a:t>non urgente</a:t>
            </a:r>
          </a:p>
        </p:txBody>
      </p:sp>
      <p:sp>
        <p:nvSpPr>
          <p:cNvPr id="3" name="Content Placeholder 2">
            <a:extLst>
              <a:ext uri="{FF2B5EF4-FFF2-40B4-BE49-F238E27FC236}">
                <a16:creationId xmlns:a16="http://schemas.microsoft.com/office/drawing/2014/main" id="{F89E2004-CE93-5C57-878D-57ABD128F1B8}"/>
              </a:ext>
            </a:extLst>
          </p:cNvPr>
          <p:cNvSpPr>
            <a:spLocks noGrp="1"/>
          </p:cNvSpPr>
          <p:nvPr>
            <p:ph idx="1"/>
          </p:nvPr>
        </p:nvSpPr>
        <p:spPr>
          <a:xfrm>
            <a:off x="323335" y="1708381"/>
            <a:ext cx="8497329" cy="979714"/>
          </a:xfrm>
        </p:spPr>
        <p:txBody>
          <a:bodyPr vert="horz" lIns="91440" tIns="45720" rIns="91440" bIns="45720" rtlCol="0" anchor="t">
            <a:normAutofit fontScale="92500" lnSpcReduction="20000"/>
          </a:bodyPr>
          <a:lstStyle/>
          <a:p>
            <a:pPr marL="0" indent="0">
              <a:buNone/>
            </a:pPr>
            <a:r>
              <a:rPr lang="fr-BE" dirty="0">
                <a:ea typeface="Calibri"/>
                <a:cs typeface="Calibri"/>
              </a:rPr>
              <a:t>Si la demande n’est pas urgente et peut se faire par mail, vous pouvez utiliser la fiche de liaison ci-jointe, accessible en téléchargement :</a:t>
            </a:r>
          </a:p>
          <a:p>
            <a:pPr marL="0" indent="0">
              <a:buNone/>
            </a:pPr>
            <a:r>
              <a:rPr lang="fr-BE" dirty="0">
                <a:ea typeface="Calibri"/>
                <a:cs typeface="Calibri"/>
                <a:hlinkClick r:id="rId3"/>
              </a:rPr>
              <a:t>https://compasreseau.com/index.php/achat-location-materiel/</a:t>
            </a:r>
            <a:endParaRPr lang="fr-BE" dirty="0">
              <a:ea typeface="Calibri"/>
              <a:cs typeface="Calibri"/>
            </a:endParaRPr>
          </a:p>
          <a:p>
            <a:pPr marL="0" indent="0">
              <a:buNone/>
            </a:pPr>
            <a:endParaRPr lang="fr-BE" dirty="0">
              <a:ea typeface="Calibri"/>
              <a:cs typeface="Calibri"/>
            </a:endParaRPr>
          </a:p>
          <a:p>
            <a:pPr marL="0" indent="0">
              <a:buNone/>
            </a:pPr>
            <a:endParaRPr lang="fr-BE" noProof="0" dirty="0">
              <a:ea typeface="Calibri"/>
              <a:cs typeface="Calibri"/>
            </a:endParaRPr>
          </a:p>
          <a:p>
            <a:endParaRPr lang="fr-BE" noProof="0" dirty="0">
              <a:ea typeface="Calibri"/>
              <a:cs typeface="Calibri"/>
            </a:endParaRPr>
          </a:p>
          <a:p>
            <a:pPr marL="0" indent="0">
              <a:buNone/>
            </a:pPr>
            <a:endParaRPr lang="fr-BE" noProof="0" dirty="0">
              <a:ea typeface="Calibri"/>
              <a:cs typeface="Calibri"/>
            </a:endParaRPr>
          </a:p>
        </p:txBody>
      </p:sp>
      <p:pic>
        <p:nvPicPr>
          <p:cNvPr id="5" name="Image 4" descr="Une image contenant Police, cercle, Graphique, conception&#10;&#10;Le contenu généré par l’IA peut être incorrect.">
            <a:extLst>
              <a:ext uri="{FF2B5EF4-FFF2-40B4-BE49-F238E27FC236}">
                <a16:creationId xmlns:a16="http://schemas.microsoft.com/office/drawing/2014/main" id="{8C988D2E-238F-9140-A507-C475A8395FDC}"/>
              </a:ext>
            </a:extLst>
          </p:cNvPr>
          <p:cNvPicPr>
            <a:picLocks noChangeAspect="1"/>
          </p:cNvPicPr>
          <p:nvPr/>
        </p:nvPicPr>
        <p:blipFill>
          <a:blip r:embed="rId4"/>
          <a:stretch>
            <a:fillRect/>
          </a:stretch>
        </p:blipFill>
        <p:spPr>
          <a:xfrm>
            <a:off x="0" y="0"/>
            <a:ext cx="1261534" cy="1261534"/>
          </a:xfrm>
          <a:prstGeom prst="rect">
            <a:avLst/>
          </a:prstGeom>
        </p:spPr>
      </p:pic>
      <p:pic>
        <p:nvPicPr>
          <p:cNvPr id="6" name="Image 5">
            <a:extLst>
              <a:ext uri="{FF2B5EF4-FFF2-40B4-BE49-F238E27FC236}">
                <a16:creationId xmlns:a16="http://schemas.microsoft.com/office/drawing/2014/main" id="{218D3AE3-2F98-0F71-D5DB-3687ACBED424}"/>
              </a:ext>
            </a:extLst>
          </p:cNvPr>
          <p:cNvPicPr>
            <a:picLocks noChangeAspect="1"/>
          </p:cNvPicPr>
          <p:nvPr/>
        </p:nvPicPr>
        <p:blipFill>
          <a:blip r:embed="rId5"/>
          <a:stretch>
            <a:fillRect/>
          </a:stretch>
        </p:blipFill>
        <p:spPr>
          <a:xfrm>
            <a:off x="2452663" y="3134942"/>
            <a:ext cx="4238671" cy="2955160"/>
          </a:xfrm>
          <a:prstGeom prst="rect">
            <a:avLst/>
          </a:prstGeom>
        </p:spPr>
      </p:pic>
    </p:spTree>
    <p:extLst>
      <p:ext uri="{BB962C8B-B14F-4D97-AF65-F5344CB8AC3E}">
        <p14:creationId xmlns:p14="http://schemas.microsoft.com/office/powerpoint/2010/main" val="327041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17698-14E2-EE6D-9D20-4BE45E55D003}"/>
              </a:ext>
            </a:extLst>
          </p:cNvPr>
          <p:cNvSpPr>
            <a:spLocks noGrp="1"/>
          </p:cNvSpPr>
          <p:nvPr>
            <p:ph type="title"/>
          </p:nvPr>
        </p:nvSpPr>
        <p:spPr>
          <a:xfrm>
            <a:off x="457200" y="-558482"/>
            <a:ext cx="8229600" cy="1976120"/>
          </a:xfrm>
        </p:spPr>
        <p:txBody>
          <a:bodyPr>
            <a:normAutofit/>
          </a:bodyPr>
          <a:lstStyle/>
          <a:p>
            <a:r>
              <a:rPr lang="fr-BE" b="1" noProof="0">
                <a:solidFill>
                  <a:srgbClr val="FF0000"/>
                </a:solidFill>
              </a:rPr>
              <a:t>Infos pratiques par entité </a:t>
            </a:r>
            <a:endParaRPr lang="fr-BE" b="1" noProof="0">
              <a:solidFill>
                <a:srgbClr val="FF0000"/>
              </a:solidFill>
              <a:ea typeface="Calibri"/>
              <a:cs typeface="Calibri"/>
            </a:endParaRPr>
          </a:p>
        </p:txBody>
      </p:sp>
      <p:graphicFrame>
        <p:nvGraphicFramePr>
          <p:cNvPr id="3" name="Table 2">
            <a:extLst>
              <a:ext uri="{FF2B5EF4-FFF2-40B4-BE49-F238E27FC236}">
                <a16:creationId xmlns:a16="http://schemas.microsoft.com/office/drawing/2014/main" id="{38F32272-078E-E534-D821-99885D2FD543}"/>
              </a:ext>
            </a:extLst>
          </p:cNvPr>
          <p:cNvGraphicFramePr>
            <a:graphicFrameLocks noGrp="1"/>
          </p:cNvGraphicFramePr>
          <p:nvPr>
            <p:extLst>
              <p:ext uri="{D42A27DB-BD31-4B8C-83A1-F6EECF244321}">
                <p14:modId xmlns:p14="http://schemas.microsoft.com/office/powerpoint/2010/main" val="4224625439"/>
              </p:ext>
            </p:extLst>
          </p:nvPr>
        </p:nvGraphicFramePr>
        <p:xfrm>
          <a:off x="289931" y="936702"/>
          <a:ext cx="8679408" cy="5582766"/>
        </p:xfrm>
        <a:graphic>
          <a:graphicData uri="http://schemas.openxmlformats.org/drawingml/2006/table">
            <a:tbl>
              <a:tblPr firstRow="1" bandRow="1">
                <a:tableStyleId>{5C22544A-7EE6-4342-B048-85BDC9FD1C3A}</a:tableStyleId>
              </a:tblPr>
              <a:tblGrid>
                <a:gridCol w="1867829">
                  <a:extLst>
                    <a:ext uri="{9D8B030D-6E8A-4147-A177-3AD203B41FA5}">
                      <a16:colId xmlns:a16="http://schemas.microsoft.com/office/drawing/2014/main" val="4132800440"/>
                    </a:ext>
                  </a:extLst>
                </a:gridCol>
                <a:gridCol w="1472938">
                  <a:extLst>
                    <a:ext uri="{9D8B030D-6E8A-4147-A177-3AD203B41FA5}">
                      <a16:colId xmlns:a16="http://schemas.microsoft.com/office/drawing/2014/main" val="2266844192"/>
                    </a:ext>
                  </a:extLst>
                </a:gridCol>
                <a:gridCol w="1564821">
                  <a:extLst>
                    <a:ext uri="{9D8B030D-6E8A-4147-A177-3AD203B41FA5}">
                      <a16:colId xmlns:a16="http://schemas.microsoft.com/office/drawing/2014/main" val="2972328126"/>
                    </a:ext>
                  </a:extLst>
                </a:gridCol>
                <a:gridCol w="2435674">
                  <a:extLst>
                    <a:ext uri="{9D8B030D-6E8A-4147-A177-3AD203B41FA5}">
                      <a16:colId xmlns:a16="http://schemas.microsoft.com/office/drawing/2014/main" val="587508688"/>
                    </a:ext>
                  </a:extLst>
                </a:gridCol>
                <a:gridCol w="1338146">
                  <a:extLst>
                    <a:ext uri="{9D8B030D-6E8A-4147-A177-3AD203B41FA5}">
                      <a16:colId xmlns:a16="http://schemas.microsoft.com/office/drawing/2014/main" val="1124894079"/>
                    </a:ext>
                  </a:extLst>
                </a:gridCol>
              </a:tblGrid>
              <a:tr h="629843">
                <a:tc>
                  <a:txBody>
                    <a:bodyPr/>
                    <a:lstStyle/>
                    <a:p>
                      <a:r>
                        <a:rPr lang="fr-BE" noProof="0"/>
                        <a:t>Entité</a:t>
                      </a:r>
                    </a:p>
                  </a:txBody>
                  <a:tcPr/>
                </a:tc>
                <a:tc>
                  <a:txBody>
                    <a:bodyPr/>
                    <a:lstStyle/>
                    <a:p>
                      <a:r>
                        <a:rPr lang="fr-BE" noProof="0"/>
                        <a:t>Achat</a:t>
                      </a:r>
                    </a:p>
                  </a:txBody>
                  <a:tcPr/>
                </a:tc>
                <a:tc>
                  <a:txBody>
                    <a:bodyPr/>
                    <a:lstStyle/>
                    <a:p>
                      <a:r>
                        <a:rPr lang="fr-BE" noProof="0"/>
                        <a:t>Location</a:t>
                      </a:r>
                    </a:p>
                  </a:txBody>
                  <a:tcPr/>
                </a:tc>
                <a:tc>
                  <a:txBody>
                    <a:bodyPr/>
                    <a:lstStyle/>
                    <a:p>
                      <a:r>
                        <a:rPr lang="fr-BE" noProof="0"/>
                        <a:t>Livraison</a:t>
                      </a:r>
                    </a:p>
                  </a:txBody>
                  <a:tcPr/>
                </a:tc>
                <a:tc>
                  <a:txBody>
                    <a:bodyPr/>
                    <a:lstStyle/>
                    <a:p>
                      <a:r>
                        <a:rPr lang="fr-BE" noProof="0"/>
                        <a:t>Dépannage</a:t>
                      </a:r>
                    </a:p>
                  </a:txBody>
                  <a:tcPr/>
                </a:tc>
                <a:extLst>
                  <a:ext uri="{0D108BD9-81ED-4DB2-BD59-A6C34878D82A}">
                    <a16:rowId xmlns:a16="http://schemas.microsoft.com/office/drawing/2014/main" val="392621922"/>
                  </a:ext>
                </a:extLst>
              </a:tr>
              <a:tr h="629843">
                <a:tc>
                  <a:txBody>
                    <a:bodyPr/>
                    <a:lstStyle/>
                    <a:p>
                      <a:r>
                        <a:rPr lang="fr-BE" b="1" noProof="0"/>
                        <a:t>ACTIMED</a:t>
                      </a:r>
                    </a:p>
                  </a:txBody>
                  <a:tcPr/>
                </a:tc>
                <a:tc>
                  <a:txBody>
                    <a:bodyPr/>
                    <a:lstStyle/>
                    <a:p>
                      <a:r>
                        <a:rPr lang="fr-BE" noProof="0"/>
                        <a:t>OUI</a:t>
                      </a:r>
                    </a:p>
                    <a:p>
                      <a:pPr lvl="0">
                        <a:buNone/>
                      </a:pPr>
                      <a:r>
                        <a:rPr lang="fr-BE" sz="1600" noProof="0"/>
                        <a:t>(si en stock)</a:t>
                      </a:r>
                    </a:p>
                  </a:txBody>
                  <a:tcPr/>
                </a:tc>
                <a:tc>
                  <a:txBody>
                    <a:bodyPr/>
                    <a:lstStyle/>
                    <a:p>
                      <a:r>
                        <a:rPr lang="fr-BE" noProof="0"/>
                        <a:t>NON</a:t>
                      </a:r>
                    </a:p>
                  </a:txBody>
                  <a:tcPr/>
                </a:tc>
                <a:tc>
                  <a:txBody>
                    <a:bodyPr/>
                    <a:lstStyle/>
                    <a:p>
                      <a:r>
                        <a:rPr lang="fr-BE" noProof="0"/>
                        <a:t>OUI</a:t>
                      </a:r>
                    </a:p>
                    <a:p>
                      <a:pPr lvl="0">
                        <a:buNone/>
                      </a:pPr>
                      <a:r>
                        <a:rPr lang="fr-BE" b="1" noProof="0">
                          <a:solidFill>
                            <a:schemeClr val="accent3"/>
                          </a:solidFill>
                        </a:rPr>
                        <a:t>Gratuit</a:t>
                      </a:r>
                    </a:p>
                  </a:txBody>
                  <a:tcPr/>
                </a:tc>
                <a:tc>
                  <a:txBody>
                    <a:bodyPr/>
                    <a:lstStyle/>
                    <a:p>
                      <a:r>
                        <a:rPr lang="fr-BE" noProof="0"/>
                        <a:t>OUI</a:t>
                      </a:r>
                    </a:p>
                  </a:txBody>
                  <a:tcPr/>
                </a:tc>
                <a:extLst>
                  <a:ext uri="{0D108BD9-81ED-4DB2-BD59-A6C34878D82A}">
                    <a16:rowId xmlns:a16="http://schemas.microsoft.com/office/drawing/2014/main" val="709855169"/>
                  </a:ext>
                </a:extLst>
              </a:tr>
              <a:tr h="2433108">
                <a:tc>
                  <a:txBody>
                    <a:bodyPr/>
                    <a:lstStyle/>
                    <a:p>
                      <a:r>
                        <a:rPr lang="fr-BE" b="1" noProof="0"/>
                        <a:t>CSD</a:t>
                      </a:r>
                    </a:p>
                  </a:txBody>
                  <a:tcPr/>
                </a:tc>
                <a:tc>
                  <a:txBody>
                    <a:bodyPr/>
                    <a:lstStyle/>
                    <a:p>
                      <a:r>
                        <a:rPr lang="fr-BE" noProof="0">
                          <a:solidFill>
                            <a:schemeClr val="tx1"/>
                          </a:solidFill>
                        </a:rPr>
                        <a:t>OUI </a:t>
                      </a:r>
                      <a:br>
                        <a:rPr lang="fr-BE" noProof="0">
                          <a:solidFill>
                            <a:schemeClr val="tx1"/>
                          </a:solidFill>
                        </a:rPr>
                      </a:br>
                      <a:br>
                        <a:rPr lang="fr-BE" sz="1600" noProof="0">
                          <a:solidFill>
                            <a:schemeClr val="tx1"/>
                          </a:solidFill>
                        </a:rPr>
                      </a:br>
                      <a:r>
                        <a:rPr lang="fr-BE" sz="1600" noProof="0">
                          <a:solidFill>
                            <a:schemeClr val="tx1"/>
                          </a:solidFill>
                        </a:rPr>
                        <a:t>selon le type de matériel</a:t>
                      </a:r>
                      <a:endParaRPr lang="fr-BE" noProof="0">
                        <a:solidFill>
                          <a:schemeClr val="tx1"/>
                        </a:solidFill>
                      </a:endParaRPr>
                    </a:p>
                  </a:txBody>
                  <a:tcPr/>
                </a:tc>
                <a:tc>
                  <a:txBody>
                    <a:bodyPr/>
                    <a:lstStyle/>
                    <a:p>
                      <a:r>
                        <a:rPr lang="fr-BE" noProof="0">
                          <a:solidFill>
                            <a:schemeClr val="tx1"/>
                          </a:solidFill>
                        </a:rPr>
                        <a:t>OUI</a:t>
                      </a:r>
                      <a:br>
                        <a:rPr lang="fr-BE" noProof="0">
                          <a:solidFill>
                            <a:schemeClr val="tx1"/>
                          </a:solidFill>
                        </a:rPr>
                      </a:br>
                      <a:br>
                        <a:rPr lang="fr-BE" noProof="0">
                          <a:solidFill>
                            <a:schemeClr val="tx1"/>
                          </a:solidFill>
                        </a:rPr>
                      </a:br>
                      <a:r>
                        <a:rPr lang="fr-BE" sz="1600" noProof="0">
                          <a:solidFill>
                            <a:schemeClr val="tx1"/>
                          </a:solidFill>
                        </a:rPr>
                        <a:t>- selon la disponibilité</a:t>
                      </a:r>
                    </a:p>
                    <a:p>
                      <a:br>
                        <a:rPr lang="fr-BE" sz="1600" noProof="0">
                          <a:solidFill>
                            <a:schemeClr val="tx1"/>
                          </a:solidFill>
                        </a:rPr>
                      </a:br>
                      <a:r>
                        <a:rPr lang="fr-BE" sz="1600" noProof="0">
                          <a:solidFill>
                            <a:schemeClr val="tx1"/>
                          </a:solidFill>
                        </a:rPr>
                        <a:t>- Tarif préférentiel pour les affiliés</a:t>
                      </a:r>
                    </a:p>
                  </a:txBody>
                  <a:tcPr/>
                </a:tc>
                <a:tc>
                  <a:txBody>
                    <a:bodyPr/>
                    <a:lstStyle/>
                    <a:p>
                      <a:r>
                        <a:rPr lang="fr-BE" noProof="0"/>
                        <a:t>OUI </a:t>
                      </a:r>
                    </a:p>
                    <a:p>
                      <a:pPr lvl="0">
                        <a:buNone/>
                      </a:pPr>
                      <a:r>
                        <a:rPr lang="fr-BE" b="1" noProof="0">
                          <a:solidFill>
                            <a:schemeClr val="accent3"/>
                          </a:solidFill>
                        </a:rPr>
                        <a:t>Gratuit</a:t>
                      </a:r>
                      <a:r>
                        <a:rPr lang="fr-BE" noProof="0"/>
                        <a:t> </a:t>
                      </a:r>
                      <a:br>
                        <a:rPr lang="fr-BE" noProof="0"/>
                      </a:br>
                      <a:endParaRPr lang="fr-BE" noProof="0"/>
                    </a:p>
                    <a:p>
                      <a:pPr lvl="0">
                        <a:buNone/>
                      </a:pPr>
                      <a:r>
                        <a:rPr lang="fr-BE" sz="1600" noProof="0">
                          <a:solidFill>
                            <a:schemeClr val="tx1"/>
                          </a:solidFill>
                        </a:rPr>
                        <a:t>Possibilité de livraison le  </a:t>
                      </a:r>
                      <a:r>
                        <a:rPr lang="fr-BE" sz="1600" b="1" noProof="0">
                          <a:solidFill>
                            <a:schemeClr val="tx1"/>
                          </a:solidFill>
                        </a:rPr>
                        <a:t>samedi : uniquement</a:t>
                      </a:r>
                      <a:r>
                        <a:rPr lang="fr-BE" sz="1600" noProof="0">
                          <a:solidFill>
                            <a:schemeClr val="tx1"/>
                          </a:solidFill>
                        </a:rPr>
                        <a:t> si urgence et sous réserve de disponibilité</a:t>
                      </a:r>
                    </a:p>
                  </a:txBody>
                  <a:tcPr/>
                </a:tc>
                <a:tc>
                  <a:txBody>
                    <a:bodyPr/>
                    <a:lstStyle/>
                    <a:p>
                      <a:pPr marL="0" marR="0" lvl="1" indent="0" algn="l">
                        <a:lnSpc>
                          <a:spcPct val="100000"/>
                        </a:lnSpc>
                        <a:spcBef>
                          <a:spcPts val="1000"/>
                        </a:spcBef>
                        <a:spcAft>
                          <a:spcPts val="0"/>
                        </a:spcAft>
                        <a:buClr>
                          <a:srgbClr val="000000"/>
                        </a:buClr>
                        <a:buNone/>
                      </a:pPr>
                      <a:r>
                        <a:rPr lang="fr-BE" sz="1600" b="0" i="0" u="none" strike="noStrike" noProof="0">
                          <a:solidFill>
                            <a:schemeClr val="tx1"/>
                          </a:solidFill>
                          <a:latin typeface="Calibri"/>
                        </a:rPr>
                        <a:t>OUI</a:t>
                      </a:r>
                      <a:br>
                        <a:rPr lang="fr-BE" sz="1600" b="0" i="0" u="none" strike="noStrike" noProof="0">
                          <a:solidFill>
                            <a:schemeClr val="tx1"/>
                          </a:solidFill>
                          <a:latin typeface="Calibri"/>
                        </a:rPr>
                      </a:br>
                      <a:br>
                        <a:rPr lang="fr-BE" sz="1600" b="0" i="0" u="none" strike="noStrike" noProof="0">
                          <a:solidFill>
                            <a:schemeClr val="tx1"/>
                          </a:solidFill>
                          <a:latin typeface="Calibri"/>
                        </a:rPr>
                      </a:br>
                      <a:r>
                        <a:rPr lang="fr-BE" sz="1400" b="0" i="0" u="none" strike="noStrike" noProof="0">
                          <a:solidFill>
                            <a:schemeClr val="tx1"/>
                          </a:solidFill>
                          <a:latin typeface="Calibri"/>
                        </a:rPr>
                        <a:t>Vérifier la nécessité de dépannage </a:t>
                      </a:r>
                    </a:p>
                    <a:p>
                      <a:pPr marL="0" marR="0" lvl="1" indent="0" algn="l">
                        <a:lnSpc>
                          <a:spcPct val="100000"/>
                        </a:lnSpc>
                        <a:spcBef>
                          <a:spcPts val="1400"/>
                        </a:spcBef>
                        <a:spcAft>
                          <a:spcPts val="0"/>
                        </a:spcAft>
                        <a:buClr>
                          <a:srgbClr val="000000"/>
                        </a:buClr>
                        <a:buNone/>
                      </a:pPr>
                      <a:r>
                        <a:rPr lang="fr-BE" sz="1400" b="0" i="0" u="none" strike="noStrike" noProof="0">
                          <a:solidFill>
                            <a:schemeClr val="tx1"/>
                          </a:solidFill>
                          <a:latin typeface="Calibri"/>
                        </a:rPr>
                        <a:t>Evaluation technique de la faisabilité</a:t>
                      </a:r>
                      <a:br>
                        <a:rPr lang="fr-BE" sz="1400" b="0" i="0" u="none" strike="noStrike" noProof="0">
                          <a:solidFill>
                            <a:schemeClr val="tx1"/>
                          </a:solidFill>
                          <a:latin typeface="Calibri"/>
                        </a:rPr>
                      </a:br>
                      <a:br>
                        <a:rPr lang="fr-BE" sz="1400" b="0" i="0" u="none" strike="noStrike" noProof="0">
                          <a:solidFill>
                            <a:schemeClr val="tx1"/>
                          </a:solidFill>
                          <a:latin typeface="Calibri"/>
                        </a:rPr>
                      </a:br>
                      <a:r>
                        <a:rPr lang="fr-BE" sz="1400" b="0" i="0" u="none" strike="noStrike" noProof="0">
                          <a:solidFill>
                            <a:schemeClr val="tx1"/>
                          </a:solidFill>
                          <a:latin typeface="Calibri"/>
                        </a:rPr>
                        <a:t>Echange du matériel</a:t>
                      </a:r>
                      <a:endParaRPr lang="fr-BE" sz="1200" noProof="0">
                        <a:solidFill>
                          <a:schemeClr val="tx1"/>
                        </a:solidFill>
                      </a:endParaRPr>
                    </a:p>
                  </a:txBody>
                  <a:tcPr/>
                </a:tc>
                <a:extLst>
                  <a:ext uri="{0D108BD9-81ED-4DB2-BD59-A6C34878D82A}">
                    <a16:rowId xmlns:a16="http://schemas.microsoft.com/office/drawing/2014/main" val="1502393121"/>
                  </a:ext>
                </a:extLst>
              </a:tr>
              <a:tr h="629843">
                <a:tc>
                  <a:txBody>
                    <a:bodyPr/>
                    <a:lstStyle/>
                    <a:p>
                      <a:r>
                        <a:rPr lang="fr-BE" b="1" noProof="0"/>
                        <a:t>PHARMASANTE</a:t>
                      </a:r>
                    </a:p>
                  </a:txBody>
                  <a:tcPr/>
                </a:tc>
                <a:tc>
                  <a:txBody>
                    <a:bodyPr/>
                    <a:lstStyle/>
                    <a:p>
                      <a:r>
                        <a:rPr lang="fr-BE" noProof="0"/>
                        <a:t>OUI</a:t>
                      </a:r>
                    </a:p>
                    <a:p>
                      <a:pPr lvl="0">
                        <a:buNone/>
                      </a:pPr>
                      <a:r>
                        <a:rPr lang="fr-BE" sz="1600" noProof="0"/>
                        <a:t> (si en stock)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noProof="0"/>
                        <a:t>OUI </a:t>
                      </a:r>
                      <a:br>
                        <a:rPr lang="fr-BE" noProof="0"/>
                      </a:br>
                      <a:r>
                        <a:rPr lang="fr-BE" sz="1600" noProof="0"/>
                        <a:t> (si en stock)</a:t>
                      </a:r>
                      <a:endParaRPr lang="fr-BE" sz="1800" noProof="0"/>
                    </a:p>
                  </a:txBody>
                  <a:tcPr/>
                </a:tc>
                <a:tc>
                  <a:txBody>
                    <a:bodyPr/>
                    <a:lstStyle/>
                    <a:p>
                      <a:r>
                        <a:rPr lang="fr-BE" noProof="0"/>
                        <a:t>NON</a:t>
                      </a:r>
                    </a:p>
                  </a:txBody>
                  <a:tcPr/>
                </a:tc>
                <a:tc>
                  <a:txBody>
                    <a:bodyPr/>
                    <a:lstStyle/>
                    <a:p>
                      <a:r>
                        <a:rPr lang="fr-BE" noProof="0"/>
                        <a:t>NON</a:t>
                      </a:r>
                    </a:p>
                  </a:txBody>
                  <a:tcPr/>
                </a:tc>
                <a:extLst>
                  <a:ext uri="{0D108BD9-81ED-4DB2-BD59-A6C34878D82A}">
                    <a16:rowId xmlns:a16="http://schemas.microsoft.com/office/drawing/2014/main" val="2712551590"/>
                  </a:ext>
                </a:extLst>
              </a:tr>
              <a:tr h="629843">
                <a:tc>
                  <a:txBody>
                    <a:bodyPr/>
                    <a:lstStyle/>
                    <a:p>
                      <a:r>
                        <a:rPr lang="fr-BE" b="1" noProof="0"/>
                        <a:t>MUTUALITE</a:t>
                      </a:r>
                    </a:p>
                  </a:txBody>
                  <a:tcPr/>
                </a:tc>
                <a:tc>
                  <a:txBody>
                    <a:bodyPr/>
                    <a:lstStyle/>
                    <a:p>
                      <a:r>
                        <a:rPr lang="fr-BE" noProof="0"/>
                        <a:t>NON </a:t>
                      </a:r>
                    </a:p>
                    <a:p>
                      <a:pPr lvl="0">
                        <a:buNone/>
                      </a:pPr>
                      <a:r>
                        <a:rPr lang="fr-BE" sz="1600" noProof="0"/>
                        <a:t>sauf matériel </a:t>
                      </a:r>
                    </a:p>
                  </a:txBody>
                  <a:tcPr/>
                </a:tc>
                <a:tc>
                  <a:txBody>
                    <a:bodyPr/>
                    <a:lstStyle/>
                    <a:p>
                      <a:r>
                        <a:rPr lang="fr-BE" noProof="0"/>
                        <a:t>Dans </a:t>
                      </a:r>
                    </a:p>
                    <a:p>
                      <a:pPr lvl="0">
                        <a:buNone/>
                      </a:pPr>
                      <a:r>
                        <a:rPr lang="fr-BE" noProof="0"/>
                        <a:t>4 agences</a:t>
                      </a:r>
                    </a:p>
                  </a:txBody>
                  <a:tcPr/>
                </a:tc>
                <a:tc>
                  <a:txBody>
                    <a:bodyPr/>
                    <a:lstStyle/>
                    <a:p>
                      <a:pPr lvl="0">
                        <a:buNone/>
                      </a:pPr>
                      <a:r>
                        <a:rPr lang="fr-BE" noProof="0"/>
                        <a:t>NON</a:t>
                      </a:r>
                    </a:p>
                  </a:txBody>
                  <a:tcPr/>
                </a:tc>
                <a:tc>
                  <a:txBody>
                    <a:bodyPr/>
                    <a:lstStyle/>
                    <a:p>
                      <a:r>
                        <a:rPr lang="fr-BE" noProof="0"/>
                        <a:t>NON</a:t>
                      </a:r>
                    </a:p>
                  </a:txBody>
                  <a:tcPr/>
                </a:tc>
                <a:extLst>
                  <a:ext uri="{0D108BD9-81ED-4DB2-BD59-A6C34878D82A}">
                    <a16:rowId xmlns:a16="http://schemas.microsoft.com/office/drawing/2014/main" val="3751808141"/>
                  </a:ext>
                </a:extLst>
              </a:tr>
              <a:tr h="358146">
                <a:tc>
                  <a:txBody>
                    <a:bodyPr/>
                    <a:lstStyle/>
                    <a:p>
                      <a:r>
                        <a:rPr lang="fr-BE" b="1" noProof="0"/>
                        <a:t>SERVICE SOCIAL</a:t>
                      </a:r>
                    </a:p>
                  </a:txBody>
                  <a:tcPr/>
                </a:tc>
                <a:tc>
                  <a:txBody>
                    <a:bodyPr/>
                    <a:lstStyle/>
                    <a:p>
                      <a:r>
                        <a:rPr lang="fr-BE" noProof="0"/>
                        <a:t>NON</a:t>
                      </a:r>
                    </a:p>
                  </a:txBody>
                  <a:tcPr/>
                </a:tc>
                <a:tc>
                  <a:txBody>
                    <a:bodyPr/>
                    <a:lstStyle/>
                    <a:p>
                      <a:r>
                        <a:rPr lang="fr-BE" noProof="0"/>
                        <a:t>NON</a:t>
                      </a:r>
                    </a:p>
                  </a:txBody>
                  <a:tcPr/>
                </a:tc>
                <a:tc>
                  <a:txBody>
                    <a:bodyPr/>
                    <a:lstStyle/>
                    <a:p>
                      <a:r>
                        <a:rPr lang="fr-BE" noProof="0"/>
                        <a:t>NON</a:t>
                      </a:r>
                    </a:p>
                  </a:txBody>
                  <a:tcPr/>
                </a:tc>
                <a:tc>
                  <a:txBody>
                    <a:bodyPr/>
                    <a:lstStyle/>
                    <a:p>
                      <a:r>
                        <a:rPr lang="fr-BE" noProof="0"/>
                        <a:t>NON</a:t>
                      </a:r>
                    </a:p>
                  </a:txBody>
                  <a:tcPr/>
                </a:tc>
                <a:extLst>
                  <a:ext uri="{0D108BD9-81ED-4DB2-BD59-A6C34878D82A}">
                    <a16:rowId xmlns:a16="http://schemas.microsoft.com/office/drawing/2014/main" val="4224948852"/>
                  </a:ext>
                </a:extLst>
              </a:tr>
            </a:tbl>
          </a:graphicData>
        </a:graphic>
      </p:graphicFrame>
      <p:pic>
        <p:nvPicPr>
          <p:cNvPr id="5" name="Image 4" descr="Une image contenant Police, cercle, Graphique, conception&#10;&#10;Le contenu généré par l’IA peut être incorrect.">
            <a:extLst>
              <a:ext uri="{FF2B5EF4-FFF2-40B4-BE49-F238E27FC236}">
                <a16:creationId xmlns:a16="http://schemas.microsoft.com/office/drawing/2014/main" id="{1FF41848-21E5-1F29-51B0-4F1A973ED8CF}"/>
              </a:ext>
            </a:extLst>
          </p:cNvPr>
          <p:cNvPicPr>
            <a:picLocks noChangeAspect="1"/>
          </p:cNvPicPr>
          <p:nvPr/>
        </p:nvPicPr>
        <p:blipFill>
          <a:blip r:embed="rId3"/>
          <a:stretch>
            <a:fillRect/>
          </a:stretch>
        </p:blipFill>
        <p:spPr>
          <a:xfrm>
            <a:off x="0" y="0"/>
            <a:ext cx="1261534" cy="1261534"/>
          </a:xfrm>
          <a:prstGeom prst="rect">
            <a:avLst/>
          </a:prstGeom>
        </p:spPr>
      </p:pic>
    </p:spTree>
    <p:extLst>
      <p:ext uri="{BB962C8B-B14F-4D97-AF65-F5344CB8AC3E}">
        <p14:creationId xmlns:p14="http://schemas.microsoft.com/office/powerpoint/2010/main" val="373746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6C36-A7F9-88D3-9AF2-321795686249}"/>
              </a:ext>
            </a:extLst>
          </p:cNvPr>
          <p:cNvSpPr>
            <a:spLocks noGrp="1"/>
          </p:cNvSpPr>
          <p:nvPr>
            <p:ph type="title"/>
          </p:nvPr>
        </p:nvSpPr>
        <p:spPr/>
        <p:txBody>
          <a:bodyPr>
            <a:normAutofit fontScale="90000"/>
          </a:bodyPr>
          <a:lstStyle/>
          <a:p>
            <a:br>
              <a:rPr lang="fr-BE" b="1" noProof="0"/>
            </a:br>
            <a:br>
              <a:rPr lang="fr-BE" b="1" noProof="0"/>
            </a:br>
            <a:r>
              <a:rPr lang="fr-BE" b="1" noProof="0">
                <a:solidFill>
                  <a:srgbClr val="FF0000"/>
                </a:solidFill>
              </a:rPr>
              <a:t>Conditions de location/vente</a:t>
            </a:r>
            <a:br>
              <a:rPr lang="fr-BE" b="1" noProof="0">
                <a:solidFill>
                  <a:srgbClr val="FF0000"/>
                </a:solidFill>
              </a:rPr>
            </a:br>
            <a:r>
              <a:rPr lang="fr-BE" b="1" noProof="0">
                <a:solidFill>
                  <a:srgbClr val="FF0000"/>
                </a:solidFill>
              </a:rPr>
              <a:t> et facturation</a:t>
            </a:r>
            <a:endParaRPr lang="fr-BE" noProof="0">
              <a:solidFill>
                <a:srgbClr val="FF0000"/>
              </a:solidFill>
              <a:ea typeface="Calibri"/>
              <a:cs typeface="Calibri"/>
            </a:endParaRPr>
          </a:p>
          <a:p>
            <a:pPr marL="285750" indent="-285750">
              <a:buFont typeface="Arial"/>
              <a:buChar char="•"/>
            </a:pPr>
            <a:endParaRPr lang="fr-BE" noProof="0">
              <a:solidFill>
                <a:srgbClr val="FF0000"/>
              </a:solidFill>
              <a:ea typeface="Calibri"/>
              <a:cs typeface="Calibri"/>
            </a:endParaRPr>
          </a:p>
          <a:p>
            <a:endParaRPr lang="fr-BE" noProof="0">
              <a:ea typeface="Calibri"/>
              <a:cs typeface="Calibri"/>
            </a:endParaRPr>
          </a:p>
        </p:txBody>
      </p:sp>
      <p:sp>
        <p:nvSpPr>
          <p:cNvPr id="3" name="Content Placeholder 2">
            <a:extLst>
              <a:ext uri="{FF2B5EF4-FFF2-40B4-BE49-F238E27FC236}">
                <a16:creationId xmlns:a16="http://schemas.microsoft.com/office/drawing/2014/main" id="{2B69706E-5691-F9BC-9825-B0E957C0DE6A}"/>
              </a:ext>
            </a:extLst>
          </p:cNvPr>
          <p:cNvSpPr>
            <a:spLocks noGrp="1"/>
          </p:cNvSpPr>
          <p:nvPr>
            <p:ph idx="1"/>
          </p:nvPr>
        </p:nvSpPr>
        <p:spPr>
          <a:xfrm>
            <a:off x="457200" y="1600200"/>
            <a:ext cx="8229600" cy="4999638"/>
          </a:xfrm>
        </p:spPr>
        <p:txBody>
          <a:bodyPr vert="horz" lIns="91440" tIns="45720" rIns="91440" bIns="45720" rtlCol="0" anchor="t">
            <a:normAutofit fontScale="92500" lnSpcReduction="20000"/>
          </a:bodyPr>
          <a:lstStyle/>
          <a:p>
            <a:pPr>
              <a:buFont typeface="Wingdings"/>
              <a:buChar char="Ø"/>
            </a:pPr>
            <a:r>
              <a:rPr lang="fr-BE" b="1" noProof="0">
                <a:ea typeface="Calibri"/>
                <a:cs typeface="Calibri"/>
              </a:rPr>
              <a:t>CSD:</a:t>
            </a:r>
            <a:endParaRPr lang="fr-BE" noProof="0"/>
          </a:p>
          <a:p>
            <a:pPr lvl="1">
              <a:buFont typeface="Arial"/>
              <a:buChar char="•"/>
            </a:pPr>
            <a:r>
              <a:rPr lang="fr-BE" sz="1400" noProof="0">
                <a:ea typeface="Calibri"/>
                <a:cs typeface="Calibri"/>
              </a:rPr>
              <a:t>Tarif préférentiel pour les affiliés </a:t>
            </a:r>
          </a:p>
          <a:p>
            <a:pPr lvl="1">
              <a:buFont typeface="Arial"/>
              <a:buChar char="•"/>
            </a:pPr>
            <a:r>
              <a:rPr lang="fr-BE" sz="1400" noProof="0">
                <a:ea typeface="Calibri"/>
                <a:cs typeface="Calibri"/>
              </a:rPr>
              <a:t>Location gratuite 3 mois ( affilié en ordre de cotisation complémentaire)</a:t>
            </a:r>
          </a:p>
          <a:p>
            <a:pPr lvl="1">
              <a:buFont typeface="Arial"/>
              <a:buChar char="•"/>
            </a:pPr>
            <a:r>
              <a:rPr lang="fr-BE" sz="1400" noProof="0">
                <a:ea typeface="Calibri"/>
                <a:cs typeface="Calibri"/>
              </a:rPr>
              <a:t>1er mois comptabilisé dès le 1er jour de location du mois en cours (tout mois entamé est dû)</a:t>
            </a:r>
          </a:p>
          <a:p>
            <a:pPr lvl="1">
              <a:buFont typeface="Arial"/>
              <a:buChar char="•"/>
            </a:pPr>
            <a:r>
              <a:rPr lang="fr-BE" sz="1400" noProof="0">
                <a:ea typeface="Calibri"/>
                <a:cs typeface="Calibri"/>
              </a:rPr>
              <a:t>Puis </a:t>
            </a:r>
            <a:r>
              <a:rPr lang="fr-BE" sz="1400" b="1" noProof="0">
                <a:ea typeface="Calibri"/>
                <a:cs typeface="Calibri"/>
              </a:rPr>
              <a:t>facturation mensuelle </a:t>
            </a:r>
          </a:p>
          <a:p>
            <a:pPr lvl="1">
              <a:buFont typeface="Arial"/>
              <a:buChar char="•"/>
            </a:pPr>
            <a:endParaRPr lang="fr-BE" b="1" noProof="0">
              <a:solidFill>
                <a:srgbClr val="FF0000"/>
              </a:solidFill>
              <a:ea typeface="Calibri"/>
              <a:cs typeface="Calibri"/>
            </a:endParaRPr>
          </a:p>
          <a:p>
            <a:pPr lvl="1">
              <a:buFont typeface="Arial"/>
              <a:buChar char="•"/>
            </a:pPr>
            <a:endParaRPr lang="fr-BE" b="1" noProof="0">
              <a:solidFill>
                <a:srgbClr val="FF0000"/>
              </a:solidFill>
              <a:ea typeface="Calibri"/>
              <a:cs typeface="Calibri"/>
            </a:endParaRPr>
          </a:p>
          <a:p>
            <a:pPr>
              <a:buFont typeface="Wingdings"/>
              <a:buChar char="Ø"/>
            </a:pPr>
            <a:r>
              <a:rPr lang="fr-BE" b="1" noProof="0">
                <a:ea typeface="Calibri"/>
                <a:cs typeface="Calibri"/>
              </a:rPr>
              <a:t>.</a:t>
            </a:r>
          </a:p>
          <a:p>
            <a:pPr lvl="1">
              <a:buFont typeface="Arial"/>
              <a:buChar char="•"/>
            </a:pPr>
            <a:r>
              <a:rPr lang="fr-BE" sz="1400" noProof="0">
                <a:ea typeface="Calibri"/>
                <a:cs typeface="Calibri"/>
              </a:rPr>
              <a:t>Facturation à</a:t>
            </a:r>
            <a:r>
              <a:rPr lang="fr-BE" sz="1400" b="1" noProof="0">
                <a:ea typeface="Calibri"/>
                <a:cs typeface="Calibri"/>
              </a:rPr>
              <a:t> la journée ou à la semaine</a:t>
            </a:r>
          </a:p>
          <a:p>
            <a:pPr lvl="1">
              <a:buFont typeface="Arial"/>
              <a:buChar char="•"/>
            </a:pPr>
            <a:r>
              <a:rPr lang="fr-BE" sz="1400" noProof="0">
                <a:ea typeface="Calibri"/>
                <a:cs typeface="Calibri"/>
              </a:rPr>
              <a:t>Sous réserve de disponibilité </a:t>
            </a:r>
            <a:endParaRPr lang="fr-BE" sz="1400" noProof="0">
              <a:solidFill>
                <a:schemeClr val="accent1"/>
              </a:solidFill>
              <a:ea typeface="Calibri"/>
              <a:cs typeface="Calibri"/>
            </a:endParaRPr>
          </a:p>
          <a:p>
            <a:pPr lvl="1">
              <a:buFont typeface="Arial"/>
              <a:buChar char="•"/>
            </a:pPr>
            <a:r>
              <a:rPr lang="fr-BE" sz="1400" noProof="0">
                <a:ea typeface="Calibri"/>
                <a:cs typeface="Calibri"/>
              </a:rPr>
              <a:t>3% pour chaque bénéficiaire présentant sa carte de fidélité. </a:t>
            </a:r>
          </a:p>
          <a:p>
            <a:pPr lvl="1">
              <a:buFont typeface="Arial"/>
              <a:buChar char="•"/>
            </a:pPr>
            <a:endParaRPr lang="fr-BE" noProof="0">
              <a:solidFill>
                <a:schemeClr val="accent1"/>
              </a:solidFill>
              <a:ea typeface="Calibri"/>
              <a:cs typeface="Calibri"/>
            </a:endParaRPr>
          </a:p>
          <a:p>
            <a:pPr>
              <a:buFont typeface="Wingdings"/>
              <a:buChar char="Ø"/>
            </a:pPr>
            <a:r>
              <a:rPr lang="fr-BE" b="1" noProof="0">
                <a:solidFill>
                  <a:srgbClr val="000000"/>
                </a:solidFill>
                <a:ea typeface="Calibri"/>
                <a:cs typeface="Calibri"/>
              </a:rPr>
              <a:t>.</a:t>
            </a:r>
          </a:p>
          <a:p>
            <a:pPr>
              <a:buFont typeface="Wingdings"/>
              <a:buChar char="Ø"/>
            </a:pPr>
            <a:endParaRPr lang="fr-BE" b="1" noProof="0">
              <a:ea typeface="Calibri"/>
              <a:cs typeface="Calibri"/>
            </a:endParaRPr>
          </a:p>
          <a:p>
            <a:pPr lvl="1">
              <a:buFont typeface="Arial"/>
              <a:buChar char="•"/>
            </a:pPr>
            <a:r>
              <a:rPr lang="fr-BE" sz="1400" noProof="0">
                <a:ea typeface="Calibri"/>
                <a:cs typeface="Calibri"/>
              </a:rPr>
              <a:t>Vente directe si stock</a:t>
            </a:r>
          </a:p>
          <a:p>
            <a:pPr lvl="1">
              <a:buFont typeface="Arial"/>
              <a:buChar char="•"/>
            </a:pPr>
            <a:r>
              <a:rPr lang="fr-BE" sz="1400" noProof="0">
                <a:ea typeface="Calibri"/>
                <a:cs typeface="Calibri"/>
              </a:rPr>
              <a:t>15% de réduction si pas d'intervention mutuelle (sauf lange) ou AVIQ et pas sur la main d'</a:t>
            </a:r>
            <a:r>
              <a:rPr lang="fr-BE" sz="1400" noProof="0" err="1">
                <a:ea typeface="Calibri"/>
                <a:cs typeface="Calibri"/>
              </a:rPr>
              <a:t>oeuvre</a:t>
            </a:r>
            <a:endParaRPr lang="fr-BE" sz="1400" noProof="0">
              <a:ea typeface="Calibri"/>
              <a:cs typeface="Calibri"/>
            </a:endParaRPr>
          </a:p>
          <a:p>
            <a:pPr lvl="1">
              <a:buFont typeface="Arial"/>
              <a:buChar char="•"/>
            </a:pPr>
            <a:endParaRPr lang="fr-BE" noProof="0">
              <a:ea typeface="Calibri"/>
              <a:cs typeface="Calibri"/>
            </a:endParaRPr>
          </a:p>
          <a:p>
            <a:pPr marL="0" indent="0">
              <a:buNone/>
            </a:pPr>
            <a:r>
              <a:rPr lang="fr-BE" b="1" noProof="0">
                <a:ea typeface="Calibri"/>
                <a:cs typeface="Calibri"/>
              </a:rPr>
              <a:t>Livraisons gratuites </a:t>
            </a:r>
            <a:r>
              <a:rPr lang="fr-BE" sz="2000" noProof="0">
                <a:ea typeface="Calibri"/>
                <a:cs typeface="Calibri"/>
              </a:rPr>
              <a:t>à la CSD et </a:t>
            </a:r>
            <a:r>
              <a:rPr lang="fr-BE" sz="2000" noProof="0" err="1">
                <a:ea typeface="Calibri"/>
                <a:cs typeface="Calibri"/>
              </a:rPr>
              <a:t>Actimed</a:t>
            </a:r>
            <a:r>
              <a:rPr lang="fr-BE" sz="2000" noProof="0">
                <a:ea typeface="Calibri"/>
                <a:cs typeface="Calibri"/>
              </a:rPr>
              <a:t> </a:t>
            </a:r>
          </a:p>
        </p:txBody>
      </p:sp>
      <p:pic>
        <p:nvPicPr>
          <p:cNvPr id="4" name="Picture 3">
            <a:extLst>
              <a:ext uri="{FF2B5EF4-FFF2-40B4-BE49-F238E27FC236}">
                <a16:creationId xmlns:a16="http://schemas.microsoft.com/office/drawing/2014/main" id="{2907F9B3-728C-BCCB-14E2-4AC9FBFAFD1E}"/>
              </a:ext>
            </a:extLst>
          </p:cNvPr>
          <p:cNvPicPr>
            <a:picLocks noChangeAspect="1"/>
          </p:cNvPicPr>
          <p:nvPr/>
        </p:nvPicPr>
        <p:blipFill>
          <a:blip r:embed="rId3"/>
          <a:stretch>
            <a:fillRect/>
          </a:stretch>
        </p:blipFill>
        <p:spPr>
          <a:xfrm>
            <a:off x="892646" y="1278924"/>
            <a:ext cx="964085" cy="644611"/>
          </a:xfrm>
          <a:prstGeom prst="rect">
            <a:avLst/>
          </a:prstGeom>
        </p:spPr>
      </p:pic>
      <p:pic>
        <p:nvPicPr>
          <p:cNvPr id="5" name="Picture 4" descr="Pharma Santé">
            <a:extLst>
              <a:ext uri="{FF2B5EF4-FFF2-40B4-BE49-F238E27FC236}">
                <a16:creationId xmlns:a16="http://schemas.microsoft.com/office/drawing/2014/main" id="{2419ECD2-073B-B9B8-D174-14753213DF29}"/>
              </a:ext>
            </a:extLst>
          </p:cNvPr>
          <p:cNvPicPr>
            <a:picLocks noChangeAspect="1"/>
          </p:cNvPicPr>
          <p:nvPr/>
        </p:nvPicPr>
        <p:blipFill>
          <a:blip r:embed="rId4"/>
          <a:stretch>
            <a:fillRect/>
          </a:stretch>
        </p:blipFill>
        <p:spPr>
          <a:xfrm>
            <a:off x="799000" y="2897944"/>
            <a:ext cx="2130255" cy="674474"/>
          </a:xfrm>
          <a:prstGeom prst="rect">
            <a:avLst/>
          </a:prstGeom>
        </p:spPr>
      </p:pic>
      <p:pic>
        <p:nvPicPr>
          <p:cNvPr id="6" name="Picture 5" descr="logo-actimed">
            <a:extLst>
              <a:ext uri="{FF2B5EF4-FFF2-40B4-BE49-F238E27FC236}">
                <a16:creationId xmlns:a16="http://schemas.microsoft.com/office/drawing/2014/main" id="{09ED5BA4-4B62-412D-AEFB-80EEBE1B503F}"/>
              </a:ext>
            </a:extLst>
          </p:cNvPr>
          <p:cNvPicPr>
            <a:picLocks noChangeAspect="1"/>
          </p:cNvPicPr>
          <p:nvPr/>
        </p:nvPicPr>
        <p:blipFill>
          <a:blip r:embed="rId5"/>
          <a:stretch>
            <a:fillRect/>
          </a:stretch>
        </p:blipFill>
        <p:spPr>
          <a:xfrm>
            <a:off x="897796" y="4374637"/>
            <a:ext cx="2135536" cy="809227"/>
          </a:xfrm>
          <a:prstGeom prst="rect">
            <a:avLst/>
          </a:prstGeom>
        </p:spPr>
      </p:pic>
      <p:pic>
        <p:nvPicPr>
          <p:cNvPr id="7" name="Image 6" descr="Une image contenant Police, cercle, Graphique, conception&#10;&#10;Le contenu généré par l’IA peut être incorrect.">
            <a:extLst>
              <a:ext uri="{FF2B5EF4-FFF2-40B4-BE49-F238E27FC236}">
                <a16:creationId xmlns:a16="http://schemas.microsoft.com/office/drawing/2014/main" id="{8CC1D691-CF0F-5FC0-ADBC-12EB16C18C3E}"/>
              </a:ext>
            </a:extLst>
          </p:cNvPr>
          <p:cNvPicPr>
            <a:picLocks noChangeAspect="1"/>
          </p:cNvPicPr>
          <p:nvPr/>
        </p:nvPicPr>
        <p:blipFill>
          <a:blip r:embed="rId6"/>
          <a:stretch>
            <a:fillRect/>
          </a:stretch>
        </p:blipFill>
        <p:spPr>
          <a:xfrm>
            <a:off x="0" y="0"/>
            <a:ext cx="1261534" cy="1261534"/>
          </a:xfrm>
          <a:prstGeom prst="rect">
            <a:avLst/>
          </a:prstGeom>
        </p:spPr>
      </p:pic>
    </p:spTree>
    <p:extLst>
      <p:ext uri="{BB962C8B-B14F-4D97-AF65-F5344CB8AC3E}">
        <p14:creationId xmlns:p14="http://schemas.microsoft.com/office/powerpoint/2010/main" val="168572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0A5F-43FD-9C5D-D09A-8F2AB6108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9AEED-7ADC-5E12-B3EF-5F4601B898D6}"/>
              </a:ext>
            </a:extLst>
          </p:cNvPr>
          <p:cNvSpPr>
            <a:spLocks noGrp="1"/>
          </p:cNvSpPr>
          <p:nvPr>
            <p:ph type="title"/>
          </p:nvPr>
        </p:nvSpPr>
        <p:spPr/>
        <p:txBody>
          <a:bodyPr/>
          <a:lstStyle/>
          <a:p>
            <a:r>
              <a:rPr lang="fr-BE" noProof="0">
                <a:solidFill>
                  <a:srgbClr val="FF0000"/>
                </a:solidFill>
                <a:ea typeface="Calibri"/>
                <a:cs typeface="Calibri"/>
              </a:rPr>
              <a:t>Matériel proposé en Agences</a:t>
            </a:r>
            <a:endParaRPr lang="fr-BE" noProof="0">
              <a:solidFill>
                <a:srgbClr val="FF0000"/>
              </a:solidFill>
            </a:endParaRPr>
          </a:p>
        </p:txBody>
      </p:sp>
      <p:sp>
        <p:nvSpPr>
          <p:cNvPr id="3" name="Content Placeholder 2">
            <a:extLst>
              <a:ext uri="{FF2B5EF4-FFF2-40B4-BE49-F238E27FC236}">
                <a16:creationId xmlns:a16="http://schemas.microsoft.com/office/drawing/2014/main" id="{9A01AC21-790D-8867-889E-6A4CDE60BF48}"/>
              </a:ext>
            </a:extLst>
          </p:cNvPr>
          <p:cNvSpPr>
            <a:spLocks noGrp="1"/>
          </p:cNvSpPr>
          <p:nvPr>
            <p:ph idx="1"/>
          </p:nvPr>
        </p:nvSpPr>
        <p:spPr>
          <a:xfrm>
            <a:off x="457200" y="1600200"/>
            <a:ext cx="8229600" cy="4701017"/>
          </a:xfrm>
        </p:spPr>
        <p:txBody>
          <a:bodyPr vert="horz" lIns="91440" tIns="45720" rIns="91440" bIns="45720" rtlCol="0" anchor="t">
            <a:normAutofit/>
          </a:bodyPr>
          <a:lstStyle/>
          <a:p>
            <a:pPr marL="457200" lvl="1" indent="0">
              <a:buNone/>
            </a:pPr>
            <a:endParaRPr lang="fr-BE" noProof="0">
              <a:ea typeface="Calibri"/>
              <a:cs typeface="Calibri"/>
            </a:endParaRPr>
          </a:p>
          <a:p>
            <a:pPr marL="457200" lvl="1" indent="0">
              <a:buNone/>
            </a:pPr>
            <a:r>
              <a:rPr lang="fr-BE" noProof="0">
                <a:ea typeface="Calibri"/>
                <a:cs typeface="Calibri"/>
              </a:rPr>
              <a:t>AGENCES SOLIDARIS - matériel disponible (selon la place disponible)</a:t>
            </a:r>
          </a:p>
          <a:p>
            <a:pPr marL="457200" lvl="1" indent="0">
              <a:buNone/>
            </a:pPr>
            <a:r>
              <a:rPr lang="fr-BE" noProof="0">
                <a:ea typeface="Calibri"/>
                <a:cs typeface="Calibri"/>
              </a:rPr>
              <a:t>( aérosol, tire lait- béquilles- cadre de marche –chaise roulante )   </a:t>
            </a:r>
            <a:endParaRPr lang="fr-BE" noProof="0"/>
          </a:p>
          <a:p>
            <a:pPr marL="457200" lvl="1" indent="0">
              <a:buNone/>
            </a:pPr>
            <a:endParaRPr lang="fr-BE" noProof="0">
              <a:ea typeface="Calibri"/>
              <a:cs typeface="Calibri"/>
            </a:endParaRPr>
          </a:p>
          <a:p>
            <a:pPr marL="457200" lvl="1" indent="0">
              <a:buNone/>
            </a:pPr>
            <a:endParaRPr lang="fr-BE">
              <a:ea typeface="Calibri"/>
              <a:cs typeface="Calibri"/>
            </a:endParaRPr>
          </a:p>
          <a:p>
            <a:pPr marL="457200" lvl="1" indent="0">
              <a:buNone/>
            </a:pPr>
            <a:r>
              <a:rPr lang="fr-BE" noProof="0">
                <a:ea typeface="Calibri"/>
                <a:cs typeface="Calibri"/>
              </a:rPr>
              <a:t>Malmedy</a:t>
            </a:r>
          </a:p>
          <a:p>
            <a:pPr marL="457200" lvl="1" indent="0">
              <a:buNone/>
            </a:pPr>
            <a:r>
              <a:rPr lang="fr-BE" noProof="0">
                <a:ea typeface="Calibri"/>
                <a:cs typeface="Calibri"/>
              </a:rPr>
              <a:t>Herstal   2 ( Rue Croix </a:t>
            </a:r>
            <a:r>
              <a:rPr lang="fr-BE" noProof="0" err="1">
                <a:ea typeface="Calibri"/>
                <a:cs typeface="Calibri"/>
              </a:rPr>
              <a:t>Jurlet</a:t>
            </a:r>
            <a:r>
              <a:rPr lang="fr-BE" noProof="0">
                <a:ea typeface="Calibri"/>
                <a:cs typeface="Calibri"/>
              </a:rPr>
              <a:t> 260- 4040 Herstal)</a:t>
            </a:r>
          </a:p>
          <a:p>
            <a:pPr marL="457200" lvl="1" indent="0">
              <a:buNone/>
            </a:pPr>
            <a:r>
              <a:rPr lang="fr-BE" noProof="0" err="1">
                <a:ea typeface="Calibri"/>
                <a:cs typeface="Calibri"/>
              </a:rPr>
              <a:t>Poulseur</a:t>
            </a:r>
            <a:endParaRPr lang="fr-BE" noProof="0">
              <a:ea typeface="Calibri"/>
              <a:cs typeface="Calibri"/>
            </a:endParaRPr>
          </a:p>
          <a:p>
            <a:pPr marL="457200" lvl="1" indent="0">
              <a:buNone/>
            </a:pPr>
            <a:r>
              <a:rPr lang="fr-BE" noProof="0">
                <a:ea typeface="Calibri"/>
                <a:cs typeface="Calibri"/>
              </a:rPr>
              <a:t>Verviers</a:t>
            </a:r>
          </a:p>
        </p:txBody>
      </p:sp>
      <p:pic>
        <p:nvPicPr>
          <p:cNvPr id="4" name="Image 3" descr="Une image contenant Police, cercle, Graphique, conception&#10;&#10;Le contenu généré par l’IA peut être incorrect.">
            <a:extLst>
              <a:ext uri="{FF2B5EF4-FFF2-40B4-BE49-F238E27FC236}">
                <a16:creationId xmlns:a16="http://schemas.microsoft.com/office/drawing/2014/main" id="{E15BE42F-23B9-1E35-835A-96CF315E52CA}"/>
              </a:ext>
            </a:extLst>
          </p:cNvPr>
          <p:cNvPicPr>
            <a:picLocks noChangeAspect="1"/>
          </p:cNvPicPr>
          <p:nvPr/>
        </p:nvPicPr>
        <p:blipFill>
          <a:blip r:embed="rId3"/>
          <a:stretch>
            <a:fillRect/>
          </a:stretch>
        </p:blipFill>
        <p:spPr>
          <a:xfrm>
            <a:off x="0" y="0"/>
            <a:ext cx="1261534" cy="1261534"/>
          </a:xfrm>
          <a:prstGeom prst="rect">
            <a:avLst/>
          </a:prstGeom>
        </p:spPr>
      </p:pic>
    </p:spTree>
    <p:extLst>
      <p:ext uri="{BB962C8B-B14F-4D97-AF65-F5344CB8AC3E}">
        <p14:creationId xmlns:p14="http://schemas.microsoft.com/office/powerpoint/2010/main" val="260984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B31D-0BFE-E75E-0BF8-7ED4F01D2B1C}"/>
              </a:ext>
            </a:extLst>
          </p:cNvPr>
          <p:cNvSpPr>
            <a:spLocks noGrp="1"/>
          </p:cNvSpPr>
          <p:nvPr>
            <p:ph type="title"/>
          </p:nvPr>
        </p:nvSpPr>
        <p:spPr/>
        <p:txBody>
          <a:bodyPr/>
          <a:lstStyle/>
          <a:p>
            <a:r>
              <a:rPr lang="fr-BE" noProof="0">
                <a:solidFill>
                  <a:srgbClr val="FF0000"/>
                </a:solidFill>
                <a:ea typeface="Calibri"/>
                <a:cs typeface="Calibri"/>
              </a:rPr>
              <a:t>AVIQ</a:t>
            </a:r>
            <a:endParaRPr lang="fr-BE" noProof="0">
              <a:solidFill>
                <a:srgbClr val="FF0000"/>
              </a:solidFill>
            </a:endParaRPr>
          </a:p>
        </p:txBody>
      </p:sp>
      <p:sp>
        <p:nvSpPr>
          <p:cNvPr id="3" name="Content Placeholder 2">
            <a:extLst>
              <a:ext uri="{FF2B5EF4-FFF2-40B4-BE49-F238E27FC236}">
                <a16:creationId xmlns:a16="http://schemas.microsoft.com/office/drawing/2014/main" id="{41716D6D-4E6A-E016-4F19-894A4599D356}"/>
              </a:ext>
            </a:extLst>
          </p:cNvPr>
          <p:cNvSpPr>
            <a:spLocks noGrp="1"/>
          </p:cNvSpPr>
          <p:nvPr>
            <p:ph idx="1"/>
          </p:nvPr>
        </p:nvSpPr>
        <p:spPr>
          <a:xfrm>
            <a:off x="457200" y="1600200"/>
            <a:ext cx="8229600" cy="4701017"/>
          </a:xfrm>
        </p:spPr>
        <p:txBody>
          <a:bodyPr vert="horz" lIns="91440" tIns="45720" rIns="91440" bIns="45720" rtlCol="0" anchor="t">
            <a:normAutofit/>
          </a:bodyPr>
          <a:lstStyle/>
          <a:p>
            <a:pPr marL="0" indent="0">
              <a:buNone/>
            </a:pPr>
            <a:r>
              <a:rPr lang="fr-BE" noProof="0">
                <a:ea typeface="Calibri"/>
                <a:cs typeface="Calibri"/>
              </a:rPr>
              <a:t>AVIQ : Agence pour une vie de qualité</a:t>
            </a:r>
          </a:p>
          <a:p>
            <a:pPr marL="0" indent="0">
              <a:buNone/>
            </a:pPr>
            <a:r>
              <a:rPr lang="fr-BE">
                <a:ea typeface="Calibri"/>
                <a:cs typeface="Calibri"/>
              </a:rPr>
              <a:t>Plusieurs branches : </a:t>
            </a:r>
          </a:p>
          <a:p>
            <a:pPr lvl="1">
              <a:buFont typeface="Courier New"/>
              <a:buChar char="o"/>
            </a:pPr>
            <a:r>
              <a:rPr lang="fr-BE">
                <a:ea typeface="Calibri"/>
                <a:cs typeface="Calibri"/>
              </a:rPr>
              <a:t>Bien-être et santé</a:t>
            </a:r>
            <a:endParaRPr lang="fr-BE" noProof="0">
              <a:ea typeface="Calibri"/>
              <a:cs typeface="Calibri"/>
            </a:endParaRPr>
          </a:p>
          <a:p>
            <a:pPr lvl="1">
              <a:buFont typeface="Courier New"/>
              <a:buChar char="o"/>
            </a:pPr>
            <a:r>
              <a:rPr lang="fr-BE">
                <a:ea typeface="Calibri"/>
                <a:cs typeface="Calibri"/>
              </a:rPr>
              <a:t>Famille</a:t>
            </a:r>
          </a:p>
          <a:p>
            <a:pPr lvl="1">
              <a:buFont typeface="Courier New"/>
              <a:buChar char="o"/>
            </a:pPr>
            <a:r>
              <a:rPr lang="fr-BE" b="1">
                <a:ea typeface="Calibri"/>
                <a:cs typeface="Calibri"/>
              </a:rPr>
              <a:t>Handicap </a:t>
            </a:r>
          </a:p>
          <a:p>
            <a:pPr marL="457200" lvl="1" indent="0">
              <a:buNone/>
            </a:pPr>
            <a:endParaRPr lang="fr-BE">
              <a:ea typeface="Calibri"/>
              <a:cs typeface="Calibri"/>
            </a:endParaRPr>
          </a:p>
          <a:p>
            <a:pPr marL="0" indent="0">
              <a:buNone/>
            </a:pPr>
            <a:r>
              <a:rPr lang="fr-BE" noProof="0">
                <a:ea typeface="Calibri"/>
                <a:cs typeface="Calibri"/>
              </a:rPr>
              <a:t>Pour bénéficier de l'AVIQ</a:t>
            </a:r>
          </a:p>
          <a:p>
            <a:pPr lvl="1">
              <a:buFont typeface="Courier New"/>
              <a:buChar char="o"/>
            </a:pPr>
            <a:r>
              <a:rPr lang="fr-BE">
                <a:ea typeface="Calibri"/>
                <a:cs typeface="Calibri"/>
              </a:rPr>
              <a:t>Condition de nationalité/ résidence </a:t>
            </a:r>
          </a:p>
          <a:p>
            <a:pPr lvl="1">
              <a:buFont typeface="Courier New"/>
              <a:buChar char="o"/>
            </a:pPr>
            <a:r>
              <a:rPr lang="fr-BE">
                <a:ea typeface="Calibri"/>
                <a:cs typeface="Calibri"/>
              </a:rPr>
              <a:t>Être</a:t>
            </a:r>
            <a:r>
              <a:rPr lang="fr-BE" noProof="0">
                <a:ea typeface="Calibri"/>
                <a:cs typeface="Calibri"/>
              </a:rPr>
              <a:t> porteur d'un handicap</a:t>
            </a:r>
            <a:endParaRPr lang="fr-BE">
              <a:ea typeface="Calibri"/>
              <a:cs typeface="Calibri"/>
            </a:endParaRPr>
          </a:p>
          <a:p>
            <a:pPr lvl="1">
              <a:buFont typeface="Courier New"/>
              <a:buChar char="o"/>
            </a:pPr>
            <a:r>
              <a:rPr lang="fr-BE">
                <a:ea typeface="Calibri"/>
                <a:cs typeface="Calibri"/>
              </a:rPr>
              <a:t>Avoir moins de 65 ans au moment de l'introduction de la 1ère  demande </a:t>
            </a:r>
            <a:endParaRPr lang="fr-BE"/>
          </a:p>
          <a:p>
            <a:pPr marL="457200" lvl="1" indent="0">
              <a:buNone/>
            </a:pPr>
            <a:endParaRPr lang="fr-BE">
              <a:ea typeface="Calibri"/>
              <a:cs typeface="Calibri"/>
            </a:endParaRPr>
          </a:p>
        </p:txBody>
      </p:sp>
      <p:pic>
        <p:nvPicPr>
          <p:cNvPr id="4" name="Image 3" descr="Une image contenant Police, cercle, Graphique, conception&#10;&#10;Le contenu généré par l’IA peut être incorrect.">
            <a:extLst>
              <a:ext uri="{FF2B5EF4-FFF2-40B4-BE49-F238E27FC236}">
                <a16:creationId xmlns:a16="http://schemas.microsoft.com/office/drawing/2014/main" id="{26445F3C-2657-8898-B6FE-EF3E7658924B}"/>
              </a:ext>
            </a:extLst>
          </p:cNvPr>
          <p:cNvPicPr>
            <a:picLocks noChangeAspect="1"/>
          </p:cNvPicPr>
          <p:nvPr/>
        </p:nvPicPr>
        <p:blipFill>
          <a:blip r:embed="rId3"/>
          <a:stretch>
            <a:fillRect/>
          </a:stretch>
        </p:blipFill>
        <p:spPr>
          <a:xfrm>
            <a:off x="0" y="0"/>
            <a:ext cx="1261534" cy="1261534"/>
          </a:xfrm>
          <a:prstGeom prst="rect">
            <a:avLst/>
          </a:prstGeom>
        </p:spPr>
      </p:pic>
    </p:spTree>
    <p:extLst>
      <p:ext uri="{BB962C8B-B14F-4D97-AF65-F5344CB8AC3E}">
        <p14:creationId xmlns:p14="http://schemas.microsoft.com/office/powerpoint/2010/main" val="380550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3719</Words>
  <Application>Microsoft Office PowerPoint</Application>
  <PresentationFormat>Affichage à l'écran (4:3)</PresentationFormat>
  <Paragraphs>777</Paragraphs>
  <Slides>47</Slides>
  <Notes>45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47</vt:i4>
      </vt:variant>
    </vt:vector>
  </HeadingPairs>
  <TitlesOfParts>
    <vt:vector size="58" baseType="lpstr">
      <vt:lpstr>Aptos</vt:lpstr>
      <vt:lpstr>Arial</vt:lpstr>
      <vt:lpstr>Calibri</vt:lpstr>
      <vt:lpstr>Cambria</vt:lpstr>
      <vt:lpstr>Courier New</vt:lpstr>
      <vt:lpstr>elza-text</vt:lpstr>
      <vt:lpstr>Google Sans</vt:lpstr>
      <vt:lpstr>Segoe Sans</vt:lpstr>
      <vt:lpstr>Symbol</vt:lpstr>
      <vt:lpstr>Wingdings</vt:lpstr>
      <vt:lpstr>Office Theme</vt:lpstr>
      <vt:lpstr>Formation Matériel Médical  au sein du Réseau Solidaris   Achat- Location    </vt:lpstr>
      <vt:lpstr>Objectifs </vt:lpstr>
      <vt:lpstr>Analyse de la demande Qui? Quoi? Quand? Combien? Où? Comment? Pourquoi?</vt:lpstr>
      <vt:lpstr>Données de contact</vt:lpstr>
      <vt:lpstr>Prise de contact non urgente</vt:lpstr>
      <vt:lpstr>Infos pratiques par entité </vt:lpstr>
      <vt:lpstr>  Conditions de location/vente  et facturation  </vt:lpstr>
      <vt:lpstr>Matériel proposé en Agences</vt:lpstr>
      <vt:lpstr>AVIQ</vt:lpstr>
      <vt:lpstr>Structuration du matériel </vt:lpstr>
      <vt:lpstr>Aide à la mobilité</vt:lpstr>
      <vt:lpstr>Aide à la mobilité</vt:lpstr>
      <vt:lpstr>Aide à la mobilité</vt:lpstr>
      <vt:lpstr> Voiturette manuelle (annexe 1) </vt:lpstr>
      <vt:lpstr>Aide à la mobilité</vt:lpstr>
      <vt:lpstr>Voiturette électrique (annexe 1)</vt:lpstr>
      <vt:lpstr>Aide à la mobilité</vt:lpstr>
      <vt:lpstr>Scooter (annexe 1)</vt:lpstr>
      <vt:lpstr>Aide à la mobilité</vt:lpstr>
      <vt:lpstr>Aide à la propulsion (annexe 1)</vt:lpstr>
      <vt:lpstr>Aide à la mobilité</vt:lpstr>
      <vt:lpstr>Aide à la mobilité</vt:lpstr>
      <vt:lpstr>Aide à la mobilité</vt:lpstr>
      <vt:lpstr>Canne de marche à roues (annexe 1)</vt:lpstr>
      <vt:lpstr>Aide respiratoire </vt:lpstr>
      <vt:lpstr>Aide respiratoire</vt:lpstr>
      <vt:lpstr>Aérosol: Remboursement Ao pour Mucoviscidose</vt:lpstr>
      <vt:lpstr>Aide respiratoire</vt:lpstr>
      <vt:lpstr>Aide respiratoire</vt:lpstr>
      <vt:lpstr>Oxygène courte durée et longue durée</vt:lpstr>
      <vt:lpstr>Oxygène longue durée</vt:lpstr>
      <vt:lpstr>Aide respiratoire</vt:lpstr>
      <vt:lpstr>CPAP: Syndrôme des apnées du sommeil </vt:lpstr>
      <vt:lpstr>Aide à l'aménagement du domicile </vt:lpstr>
      <vt:lpstr>Aménagement</vt:lpstr>
      <vt:lpstr>Aménagement</vt:lpstr>
      <vt:lpstr>Aménagement</vt:lpstr>
      <vt:lpstr>Aménagement</vt:lpstr>
      <vt:lpstr>Incontinence et Langes </vt:lpstr>
      <vt:lpstr>Incontinence et langes</vt:lpstr>
      <vt:lpstr>Forfait incontinence: 2 types de forfaits</vt:lpstr>
      <vt:lpstr>Incontinence et langes</vt:lpstr>
      <vt:lpstr>Maternité </vt:lpstr>
      <vt:lpstr>Maternité</vt:lpstr>
      <vt:lpstr>Maternité</vt:lpstr>
      <vt:lpstr>Maternité</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Gerday, AnneFrancoise;Isabelle.Schreck@solidaris.be</dc:creator>
  <cp:keywords/>
  <dc:description>generated using python-pptx</dc:description>
  <cp:lastModifiedBy>Gerday, AnneFrancoise</cp:lastModifiedBy>
  <cp:revision>5</cp:revision>
  <dcterms:created xsi:type="dcterms:W3CDTF">2013-01-27T09:14:16Z</dcterms:created>
  <dcterms:modified xsi:type="dcterms:W3CDTF">2025-12-02T14:04:32Z</dcterms:modified>
  <cp:category/>
</cp:coreProperties>
</file>