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sldIdLst>
    <p:sldId id="414" r:id="rId5"/>
    <p:sldId id="258" r:id="rId6"/>
    <p:sldId id="259" r:id="rId7"/>
    <p:sldId id="419" r:id="rId8"/>
    <p:sldId id="345" r:id="rId9"/>
    <p:sldId id="260" r:id="rId10"/>
    <p:sldId id="351" r:id="rId11"/>
    <p:sldId id="354" r:id="rId12"/>
    <p:sldId id="355" r:id="rId13"/>
    <p:sldId id="261" r:id="rId14"/>
    <p:sldId id="353" r:id="rId15"/>
    <p:sldId id="420" r:id="rId16"/>
    <p:sldId id="431" r:id="rId17"/>
    <p:sldId id="448" r:id="rId18"/>
    <p:sldId id="432" r:id="rId19"/>
    <p:sldId id="430" r:id="rId20"/>
    <p:sldId id="421" r:id="rId21"/>
    <p:sldId id="424" r:id="rId22"/>
    <p:sldId id="344" r:id="rId23"/>
    <p:sldId id="405" r:id="rId24"/>
    <p:sldId id="406" r:id="rId25"/>
    <p:sldId id="408" r:id="rId26"/>
    <p:sldId id="443" r:id="rId27"/>
    <p:sldId id="439" r:id="rId28"/>
    <p:sldId id="440" r:id="rId29"/>
    <p:sldId id="441" r:id="rId30"/>
    <p:sldId id="442" r:id="rId31"/>
    <p:sldId id="437" r:id="rId32"/>
    <p:sldId id="449" r:id="rId33"/>
    <p:sldId id="450" r:id="rId34"/>
    <p:sldId id="273" r:id="rId35"/>
    <p:sldId id="360" r:id="rId36"/>
    <p:sldId id="370" r:id="rId37"/>
    <p:sldId id="428" r:id="rId38"/>
    <p:sldId id="451" r:id="rId39"/>
    <p:sldId id="453" r:id="rId40"/>
    <p:sldId id="454" r:id="rId41"/>
    <p:sldId id="426" r:id="rId42"/>
    <p:sldId id="366" r:id="rId43"/>
    <p:sldId id="368" r:id="rId44"/>
    <p:sldId id="361" r:id="rId45"/>
    <p:sldId id="422" r:id="rId46"/>
    <p:sldId id="429" r:id="rId47"/>
    <p:sldId id="427" r:id="rId48"/>
    <p:sldId id="423" r:id="rId49"/>
    <p:sldId id="411" r:id="rId50"/>
    <p:sldId id="369" r:id="rId51"/>
    <p:sldId id="412" r:id="rId52"/>
    <p:sldId id="380" r:id="rId53"/>
    <p:sldId id="387" r:id="rId54"/>
    <p:sldId id="325" r:id="rId55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buala, Stephanie" initials="MS" lastIdx="1" clrIdx="0">
    <p:extLst>
      <p:ext uri="{19B8F6BF-5375-455C-9EA6-DF929625EA0E}">
        <p15:presenceInfo xmlns:p15="http://schemas.microsoft.com/office/powerpoint/2012/main" userId="Mubuala, Stephan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4D17B-6C51-4575-8AF7-85C8E6CD3B4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65237CF8-C2C8-44C1-9D78-D4AB61DA623A}">
      <dgm:prSet phldrT="[Texte]"/>
      <dgm:spPr>
        <a:solidFill>
          <a:srgbClr val="92D050"/>
        </a:solidFill>
      </dgm:spPr>
      <dgm:t>
        <a:bodyPr/>
        <a:lstStyle/>
        <a:p>
          <a:r>
            <a:rPr lang="fr-BE"/>
            <a:t>Urgent</a:t>
          </a:r>
        </a:p>
      </dgm:t>
    </dgm:pt>
    <dgm:pt modelId="{8132DC94-77E6-487E-91CE-0D7E2AF8F062}" type="parTrans" cxnId="{0D39C04F-589F-47E3-8D8D-1BBBAF8E8A70}">
      <dgm:prSet/>
      <dgm:spPr/>
      <dgm:t>
        <a:bodyPr/>
        <a:lstStyle/>
        <a:p>
          <a:endParaRPr lang="fr-BE"/>
        </a:p>
      </dgm:t>
    </dgm:pt>
    <dgm:pt modelId="{3665C9A1-F760-4D47-AB64-91949FE657E4}" type="sibTrans" cxnId="{0D39C04F-589F-47E3-8D8D-1BBBAF8E8A70}">
      <dgm:prSet/>
      <dgm:spPr/>
      <dgm:t>
        <a:bodyPr/>
        <a:lstStyle/>
        <a:p>
          <a:endParaRPr lang="fr-BE"/>
        </a:p>
      </dgm:t>
    </dgm:pt>
    <dgm:pt modelId="{2681D0A1-45F0-49CB-9485-73FD5B9B5D8F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BE"/>
            <a:t>AO + AC</a:t>
          </a:r>
        </a:p>
      </dgm:t>
    </dgm:pt>
    <dgm:pt modelId="{785DC6D0-9B1F-4DA4-B184-B935C87A4A61}" type="parTrans" cxnId="{3D2CF7D8-EBB2-4BB9-9DD6-B663C2748D9C}">
      <dgm:prSet/>
      <dgm:spPr/>
      <dgm:t>
        <a:bodyPr/>
        <a:lstStyle/>
        <a:p>
          <a:endParaRPr lang="fr-BE"/>
        </a:p>
      </dgm:t>
    </dgm:pt>
    <dgm:pt modelId="{6CB0D2AF-56BC-46E0-8EBE-F8AFC8140206}" type="sibTrans" cxnId="{3D2CF7D8-EBB2-4BB9-9DD6-B663C2748D9C}">
      <dgm:prSet/>
      <dgm:spPr/>
      <dgm:t>
        <a:bodyPr/>
        <a:lstStyle/>
        <a:p>
          <a:endParaRPr lang="fr-BE"/>
        </a:p>
      </dgm:t>
    </dgm:pt>
    <dgm:pt modelId="{E7A2939B-5279-4D65-A24E-6829F54EFD49}">
      <dgm:prSet phldrT="[Texte]"/>
      <dgm:spPr>
        <a:solidFill>
          <a:srgbClr val="C00000"/>
        </a:solidFill>
      </dgm:spPr>
      <dgm:t>
        <a:bodyPr/>
        <a:lstStyle/>
        <a:p>
          <a:r>
            <a:rPr lang="fr-BE"/>
            <a:t>Hélico</a:t>
          </a:r>
        </a:p>
      </dgm:t>
    </dgm:pt>
    <dgm:pt modelId="{B6E94D3C-747B-4184-8C57-2E7CF6D56B07}" type="parTrans" cxnId="{39E32411-9116-4579-B37F-750C0E7D27D7}">
      <dgm:prSet/>
      <dgm:spPr/>
      <dgm:t>
        <a:bodyPr/>
        <a:lstStyle/>
        <a:p>
          <a:endParaRPr lang="fr-BE"/>
        </a:p>
      </dgm:t>
    </dgm:pt>
    <dgm:pt modelId="{6DA6B47A-E48D-4C73-B87E-DA3D05B5D5D6}" type="sibTrans" cxnId="{39E32411-9116-4579-B37F-750C0E7D27D7}">
      <dgm:prSet/>
      <dgm:spPr/>
      <dgm:t>
        <a:bodyPr/>
        <a:lstStyle/>
        <a:p>
          <a:endParaRPr lang="fr-BE"/>
        </a:p>
      </dgm:t>
    </dgm:pt>
    <dgm:pt modelId="{1CAE2E59-85A7-42D3-B2C3-E1D58C178B3B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BE"/>
            <a:t>AC</a:t>
          </a:r>
        </a:p>
      </dgm:t>
    </dgm:pt>
    <dgm:pt modelId="{563BFD65-7004-40BD-B1A2-4E3760DE34F1}" type="parTrans" cxnId="{7BB68FE6-58DD-43E0-B2FB-084BEF75374C}">
      <dgm:prSet/>
      <dgm:spPr/>
      <dgm:t>
        <a:bodyPr/>
        <a:lstStyle/>
        <a:p>
          <a:endParaRPr lang="fr-BE"/>
        </a:p>
      </dgm:t>
    </dgm:pt>
    <dgm:pt modelId="{1A523782-2CAA-43FE-944A-4EEED8061CF3}" type="sibTrans" cxnId="{7BB68FE6-58DD-43E0-B2FB-084BEF75374C}">
      <dgm:prSet/>
      <dgm:spPr/>
      <dgm:t>
        <a:bodyPr/>
        <a:lstStyle/>
        <a:p>
          <a:endParaRPr lang="fr-BE"/>
        </a:p>
      </dgm:t>
    </dgm:pt>
    <dgm:pt modelId="{28DABF35-2488-477A-9458-C8F815955AC6}">
      <dgm:prSet phldrT="[Texte]"/>
      <dgm:spPr>
        <a:solidFill>
          <a:srgbClr val="C00000"/>
        </a:solidFill>
      </dgm:spPr>
      <dgm:t>
        <a:bodyPr/>
        <a:lstStyle/>
        <a:p>
          <a:r>
            <a:rPr lang="fr-BE" err="1"/>
            <a:t>Ambu</a:t>
          </a:r>
          <a:r>
            <a:rPr lang="fr-BE"/>
            <a:t> 100/112</a:t>
          </a:r>
        </a:p>
      </dgm:t>
    </dgm:pt>
    <dgm:pt modelId="{FF901461-43A6-40B7-886B-D3A72FE9D850}" type="parTrans" cxnId="{2FAEC7F7-7712-43D8-A1BF-473D9A974C3C}">
      <dgm:prSet/>
      <dgm:spPr/>
      <dgm:t>
        <a:bodyPr/>
        <a:lstStyle/>
        <a:p>
          <a:endParaRPr lang="fr-BE"/>
        </a:p>
      </dgm:t>
    </dgm:pt>
    <dgm:pt modelId="{E452005F-09D0-45A9-9C97-8C70679BA1AB}" type="sibTrans" cxnId="{2FAEC7F7-7712-43D8-A1BF-473D9A974C3C}">
      <dgm:prSet/>
      <dgm:spPr/>
      <dgm:t>
        <a:bodyPr/>
        <a:lstStyle/>
        <a:p>
          <a:endParaRPr lang="fr-BE"/>
        </a:p>
      </dgm:t>
    </dgm:pt>
    <dgm:pt modelId="{FBE89147-2B5F-49B8-970F-650EC5589145}" type="pres">
      <dgm:prSet presAssocID="{51A4D17B-6C51-4575-8AF7-85C8E6CD3B4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AC33A69-98ED-4F81-B36D-19D2FE3AE952}" type="pres">
      <dgm:prSet presAssocID="{65237CF8-C2C8-44C1-9D78-D4AB61DA623A}" presName="root1" presStyleCnt="0"/>
      <dgm:spPr/>
    </dgm:pt>
    <dgm:pt modelId="{6A7B87DB-D5BD-49A9-9751-045C9093E0E8}" type="pres">
      <dgm:prSet presAssocID="{65237CF8-C2C8-44C1-9D78-D4AB61DA623A}" presName="LevelOneTextNode" presStyleLbl="node0" presStyleIdx="0" presStyleCnt="1">
        <dgm:presLayoutVars>
          <dgm:chPref val="3"/>
        </dgm:presLayoutVars>
      </dgm:prSet>
      <dgm:spPr/>
    </dgm:pt>
    <dgm:pt modelId="{07F546D0-CF28-436C-BA28-D055A0F01921}" type="pres">
      <dgm:prSet presAssocID="{65237CF8-C2C8-44C1-9D78-D4AB61DA623A}" presName="level2hierChild" presStyleCnt="0"/>
      <dgm:spPr/>
    </dgm:pt>
    <dgm:pt modelId="{9BD26B42-946A-4C55-A1AD-A5CB17FDA6AA}" type="pres">
      <dgm:prSet presAssocID="{785DC6D0-9B1F-4DA4-B184-B935C87A4A61}" presName="conn2-1" presStyleLbl="parChTrans1D2" presStyleIdx="0" presStyleCnt="2"/>
      <dgm:spPr/>
    </dgm:pt>
    <dgm:pt modelId="{04C461CE-4E40-428D-A5BC-F6B8AEBA6BB9}" type="pres">
      <dgm:prSet presAssocID="{785DC6D0-9B1F-4DA4-B184-B935C87A4A61}" presName="connTx" presStyleLbl="parChTrans1D2" presStyleIdx="0" presStyleCnt="2"/>
      <dgm:spPr/>
    </dgm:pt>
    <dgm:pt modelId="{46976446-9BB9-4B06-BD85-584392176036}" type="pres">
      <dgm:prSet presAssocID="{2681D0A1-45F0-49CB-9485-73FD5B9B5D8F}" presName="root2" presStyleCnt="0"/>
      <dgm:spPr/>
    </dgm:pt>
    <dgm:pt modelId="{90D32A87-E107-40EA-A37F-9A9CEB0364FE}" type="pres">
      <dgm:prSet presAssocID="{2681D0A1-45F0-49CB-9485-73FD5B9B5D8F}" presName="LevelTwoTextNode" presStyleLbl="node2" presStyleIdx="0" presStyleCnt="2">
        <dgm:presLayoutVars>
          <dgm:chPref val="3"/>
        </dgm:presLayoutVars>
      </dgm:prSet>
      <dgm:spPr/>
    </dgm:pt>
    <dgm:pt modelId="{F6013094-89ED-4435-9C7D-9B52583154AF}" type="pres">
      <dgm:prSet presAssocID="{2681D0A1-45F0-49CB-9485-73FD5B9B5D8F}" presName="level3hierChild" presStyleCnt="0"/>
      <dgm:spPr/>
    </dgm:pt>
    <dgm:pt modelId="{7C817424-5572-487B-8837-8F05C9F45B54}" type="pres">
      <dgm:prSet presAssocID="{B6E94D3C-747B-4184-8C57-2E7CF6D56B07}" presName="conn2-1" presStyleLbl="parChTrans1D3" presStyleIdx="0" presStyleCnt="2"/>
      <dgm:spPr/>
    </dgm:pt>
    <dgm:pt modelId="{2493B54A-0558-4859-BA39-4FCBBF241C67}" type="pres">
      <dgm:prSet presAssocID="{B6E94D3C-747B-4184-8C57-2E7CF6D56B07}" presName="connTx" presStyleLbl="parChTrans1D3" presStyleIdx="0" presStyleCnt="2"/>
      <dgm:spPr/>
    </dgm:pt>
    <dgm:pt modelId="{F4DF4118-B9AC-4C49-B815-8300FCEB608C}" type="pres">
      <dgm:prSet presAssocID="{E7A2939B-5279-4D65-A24E-6829F54EFD49}" presName="root2" presStyleCnt="0"/>
      <dgm:spPr/>
    </dgm:pt>
    <dgm:pt modelId="{32EFF9A0-3720-413B-9AFB-2236A1F28C2A}" type="pres">
      <dgm:prSet presAssocID="{E7A2939B-5279-4D65-A24E-6829F54EFD49}" presName="LevelTwoTextNode" presStyleLbl="node3" presStyleIdx="0" presStyleCnt="2">
        <dgm:presLayoutVars>
          <dgm:chPref val="3"/>
        </dgm:presLayoutVars>
      </dgm:prSet>
      <dgm:spPr/>
    </dgm:pt>
    <dgm:pt modelId="{681EBC26-9DD6-48EE-86D8-46C7F43419F1}" type="pres">
      <dgm:prSet presAssocID="{E7A2939B-5279-4D65-A24E-6829F54EFD49}" presName="level3hierChild" presStyleCnt="0"/>
      <dgm:spPr/>
    </dgm:pt>
    <dgm:pt modelId="{45416A07-52B0-42B3-B7FB-8C94BA2DA839}" type="pres">
      <dgm:prSet presAssocID="{563BFD65-7004-40BD-B1A2-4E3760DE34F1}" presName="conn2-1" presStyleLbl="parChTrans1D2" presStyleIdx="1" presStyleCnt="2"/>
      <dgm:spPr/>
    </dgm:pt>
    <dgm:pt modelId="{2523BE04-4C09-4458-BBEA-3353C7E259E2}" type="pres">
      <dgm:prSet presAssocID="{563BFD65-7004-40BD-B1A2-4E3760DE34F1}" presName="connTx" presStyleLbl="parChTrans1D2" presStyleIdx="1" presStyleCnt="2"/>
      <dgm:spPr/>
    </dgm:pt>
    <dgm:pt modelId="{3C8506BA-8948-4341-9F40-E0B93316B0B4}" type="pres">
      <dgm:prSet presAssocID="{1CAE2E59-85A7-42D3-B2C3-E1D58C178B3B}" presName="root2" presStyleCnt="0"/>
      <dgm:spPr/>
    </dgm:pt>
    <dgm:pt modelId="{48FF7FB1-D7FA-4BE6-8B0B-D8B77AA09073}" type="pres">
      <dgm:prSet presAssocID="{1CAE2E59-85A7-42D3-B2C3-E1D58C178B3B}" presName="LevelTwoTextNode" presStyleLbl="node2" presStyleIdx="1" presStyleCnt="2">
        <dgm:presLayoutVars>
          <dgm:chPref val="3"/>
        </dgm:presLayoutVars>
      </dgm:prSet>
      <dgm:spPr/>
    </dgm:pt>
    <dgm:pt modelId="{394D4F1C-4AA5-42D7-BA4E-16AF29491881}" type="pres">
      <dgm:prSet presAssocID="{1CAE2E59-85A7-42D3-B2C3-E1D58C178B3B}" presName="level3hierChild" presStyleCnt="0"/>
      <dgm:spPr/>
    </dgm:pt>
    <dgm:pt modelId="{BD0ADE29-FA9F-4A74-AF2C-136DF102D3CA}" type="pres">
      <dgm:prSet presAssocID="{FF901461-43A6-40B7-886B-D3A72FE9D850}" presName="conn2-1" presStyleLbl="parChTrans1D3" presStyleIdx="1" presStyleCnt="2"/>
      <dgm:spPr/>
    </dgm:pt>
    <dgm:pt modelId="{76CC1F74-E9DD-477C-B81E-7B86963668F9}" type="pres">
      <dgm:prSet presAssocID="{FF901461-43A6-40B7-886B-D3A72FE9D850}" presName="connTx" presStyleLbl="parChTrans1D3" presStyleIdx="1" presStyleCnt="2"/>
      <dgm:spPr/>
    </dgm:pt>
    <dgm:pt modelId="{3DCF6629-1CAC-4EBB-B1EE-E6F5D5F4636B}" type="pres">
      <dgm:prSet presAssocID="{28DABF35-2488-477A-9458-C8F815955AC6}" presName="root2" presStyleCnt="0"/>
      <dgm:spPr/>
    </dgm:pt>
    <dgm:pt modelId="{0AD557B5-EBD2-4CBA-BFFF-FD9452D8FAD1}" type="pres">
      <dgm:prSet presAssocID="{28DABF35-2488-477A-9458-C8F815955AC6}" presName="LevelTwoTextNode" presStyleLbl="node3" presStyleIdx="1" presStyleCnt="2">
        <dgm:presLayoutVars>
          <dgm:chPref val="3"/>
        </dgm:presLayoutVars>
      </dgm:prSet>
      <dgm:spPr/>
    </dgm:pt>
    <dgm:pt modelId="{503A24D2-6FAF-4BF6-9C0B-146F5348EA49}" type="pres">
      <dgm:prSet presAssocID="{28DABF35-2488-477A-9458-C8F815955AC6}" presName="level3hierChild" presStyleCnt="0"/>
      <dgm:spPr/>
    </dgm:pt>
  </dgm:ptLst>
  <dgm:cxnLst>
    <dgm:cxn modelId="{7305D205-8A97-49A4-BCC8-3529952136CA}" type="presOf" srcId="{B6E94D3C-747B-4184-8C57-2E7CF6D56B07}" destId="{2493B54A-0558-4859-BA39-4FCBBF241C67}" srcOrd="1" destOrd="0" presId="urn:microsoft.com/office/officeart/2005/8/layout/hierarchy2"/>
    <dgm:cxn modelId="{39E32411-9116-4579-B37F-750C0E7D27D7}" srcId="{2681D0A1-45F0-49CB-9485-73FD5B9B5D8F}" destId="{E7A2939B-5279-4D65-A24E-6829F54EFD49}" srcOrd="0" destOrd="0" parTransId="{B6E94D3C-747B-4184-8C57-2E7CF6D56B07}" sibTransId="{6DA6B47A-E48D-4C73-B87E-DA3D05B5D5D6}"/>
    <dgm:cxn modelId="{11B5972E-6165-4A09-9F88-5861044ED811}" type="presOf" srcId="{1CAE2E59-85A7-42D3-B2C3-E1D58C178B3B}" destId="{48FF7FB1-D7FA-4BE6-8B0B-D8B77AA09073}" srcOrd="0" destOrd="0" presId="urn:microsoft.com/office/officeart/2005/8/layout/hierarchy2"/>
    <dgm:cxn modelId="{0D39C04F-589F-47E3-8D8D-1BBBAF8E8A70}" srcId="{51A4D17B-6C51-4575-8AF7-85C8E6CD3B4E}" destId="{65237CF8-C2C8-44C1-9D78-D4AB61DA623A}" srcOrd="0" destOrd="0" parTransId="{8132DC94-77E6-487E-91CE-0D7E2AF8F062}" sibTransId="{3665C9A1-F760-4D47-AB64-91949FE657E4}"/>
    <dgm:cxn modelId="{EF2E9496-9AE0-48E8-8937-29E9C70BE60E}" type="presOf" srcId="{65237CF8-C2C8-44C1-9D78-D4AB61DA623A}" destId="{6A7B87DB-D5BD-49A9-9751-045C9093E0E8}" srcOrd="0" destOrd="0" presId="urn:microsoft.com/office/officeart/2005/8/layout/hierarchy2"/>
    <dgm:cxn modelId="{2BED5F9C-D2E9-4605-BEF7-92BFCFB64065}" type="presOf" srcId="{FF901461-43A6-40B7-886B-D3A72FE9D850}" destId="{BD0ADE29-FA9F-4A74-AF2C-136DF102D3CA}" srcOrd="0" destOrd="0" presId="urn:microsoft.com/office/officeart/2005/8/layout/hierarchy2"/>
    <dgm:cxn modelId="{19A1159E-A691-46C0-82CB-5E79754B3858}" type="presOf" srcId="{E7A2939B-5279-4D65-A24E-6829F54EFD49}" destId="{32EFF9A0-3720-413B-9AFB-2236A1F28C2A}" srcOrd="0" destOrd="0" presId="urn:microsoft.com/office/officeart/2005/8/layout/hierarchy2"/>
    <dgm:cxn modelId="{740832B4-1D07-4CFB-A8F6-13F3D4C830AF}" type="presOf" srcId="{785DC6D0-9B1F-4DA4-B184-B935C87A4A61}" destId="{9BD26B42-946A-4C55-A1AD-A5CB17FDA6AA}" srcOrd="0" destOrd="0" presId="urn:microsoft.com/office/officeart/2005/8/layout/hierarchy2"/>
    <dgm:cxn modelId="{FF1C66B6-251A-4450-9180-6A5C0BE6CD39}" type="presOf" srcId="{785DC6D0-9B1F-4DA4-B184-B935C87A4A61}" destId="{04C461CE-4E40-428D-A5BC-F6B8AEBA6BB9}" srcOrd="1" destOrd="0" presId="urn:microsoft.com/office/officeart/2005/8/layout/hierarchy2"/>
    <dgm:cxn modelId="{425EBEC9-56BB-4388-9B92-1A2AAFC76DC0}" type="presOf" srcId="{FF901461-43A6-40B7-886B-D3A72FE9D850}" destId="{76CC1F74-E9DD-477C-B81E-7B86963668F9}" srcOrd="1" destOrd="0" presId="urn:microsoft.com/office/officeart/2005/8/layout/hierarchy2"/>
    <dgm:cxn modelId="{112A07CE-22EA-4C52-97A6-AB133B3868BA}" type="presOf" srcId="{563BFD65-7004-40BD-B1A2-4E3760DE34F1}" destId="{2523BE04-4C09-4458-BBEA-3353C7E259E2}" srcOrd="1" destOrd="0" presId="urn:microsoft.com/office/officeart/2005/8/layout/hierarchy2"/>
    <dgm:cxn modelId="{6AB527D4-3A5F-4BA2-A182-A73B4A8A4F09}" type="presOf" srcId="{563BFD65-7004-40BD-B1A2-4E3760DE34F1}" destId="{45416A07-52B0-42B3-B7FB-8C94BA2DA839}" srcOrd="0" destOrd="0" presId="urn:microsoft.com/office/officeart/2005/8/layout/hierarchy2"/>
    <dgm:cxn modelId="{3D2CF7D8-EBB2-4BB9-9DD6-B663C2748D9C}" srcId="{65237CF8-C2C8-44C1-9D78-D4AB61DA623A}" destId="{2681D0A1-45F0-49CB-9485-73FD5B9B5D8F}" srcOrd="0" destOrd="0" parTransId="{785DC6D0-9B1F-4DA4-B184-B935C87A4A61}" sibTransId="{6CB0D2AF-56BC-46E0-8EBE-F8AFC8140206}"/>
    <dgm:cxn modelId="{ED3EB9DE-6258-42C6-84B6-A0B036BBEFE0}" type="presOf" srcId="{51A4D17B-6C51-4575-8AF7-85C8E6CD3B4E}" destId="{FBE89147-2B5F-49B8-970F-650EC5589145}" srcOrd="0" destOrd="0" presId="urn:microsoft.com/office/officeart/2005/8/layout/hierarchy2"/>
    <dgm:cxn modelId="{7BB68FE6-58DD-43E0-B2FB-084BEF75374C}" srcId="{65237CF8-C2C8-44C1-9D78-D4AB61DA623A}" destId="{1CAE2E59-85A7-42D3-B2C3-E1D58C178B3B}" srcOrd="1" destOrd="0" parTransId="{563BFD65-7004-40BD-B1A2-4E3760DE34F1}" sibTransId="{1A523782-2CAA-43FE-944A-4EEED8061CF3}"/>
    <dgm:cxn modelId="{5D7ED9E8-5472-4362-8035-5A4BC994FC42}" type="presOf" srcId="{B6E94D3C-747B-4184-8C57-2E7CF6D56B07}" destId="{7C817424-5572-487B-8837-8F05C9F45B54}" srcOrd="0" destOrd="0" presId="urn:microsoft.com/office/officeart/2005/8/layout/hierarchy2"/>
    <dgm:cxn modelId="{2FAEC7F7-7712-43D8-A1BF-473D9A974C3C}" srcId="{1CAE2E59-85A7-42D3-B2C3-E1D58C178B3B}" destId="{28DABF35-2488-477A-9458-C8F815955AC6}" srcOrd="0" destOrd="0" parTransId="{FF901461-43A6-40B7-886B-D3A72FE9D850}" sibTransId="{E452005F-09D0-45A9-9C97-8C70679BA1AB}"/>
    <dgm:cxn modelId="{057DE9FA-D038-4598-A850-7AE1DDB8B610}" type="presOf" srcId="{2681D0A1-45F0-49CB-9485-73FD5B9B5D8F}" destId="{90D32A87-E107-40EA-A37F-9A9CEB0364FE}" srcOrd="0" destOrd="0" presId="urn:microsoft.com/office/officeart/2005/8/layout/hierarchy2"/>
    <dgm:cxn modelId="{EBEB29FD-FD12-4494-B3FA-E2530AFD0D35}" type="presOf" srcId="{28DABF35-2488-477A-9458-C8F815955AC6}" destId="{0AD557B5-EBD2-4CBA-BFFF-FD9452D8FAD1}" srcOrd="0" destOrd="0" presId="urn:microsoft.com/office/officeart/2005/8/layout/hierarchy2"/>
    <dgm:cxn modelId="{94DA85EF-9D46-438D-879D-7FE4551B3279}" type="presParOf" srcId="{FBE89147-2B5F-49B8-970F-650EC5589145}" destId="{AAC33A69-98ED-4F81-B36D-19D2FE3AE952}" srcOrd="0" destOrd="0" presId="urn:microsoft.com/office/officeart/2005/8/layout/hierarchy2"/>
    <dgm:cxn modelId="{7E0D5C44-0F5D-4925-AF32-4BB3178280B6}" type="presParOf" srcId="{AAC33A69-98ED-4F81-B36D-19D2FE3AE952}" destId="{6A7B87DB-D5BD-49A9-9751-045C9093E0E8}" srcOrd="0" destOrd="0" presId="urn:microsoft.com/office/officeart/2005/8/layout/hierarchy2"/>
    <dgm:cxn modelId="{78EE0BF5-3FC4-4C63-A157-1415657E33DC}" type="presParOf" srcId="{AAC33A69-98ED-4F81-B36D-19D2FE3AE952}" destId="{07F546D0-CF28-436C-BA28-D055A0F01921}" srcOrd="1" destOrd="0" presId="urn:microsoft.com/office/officeart/2005/8/layout/hierarchy2"/>
    <dgm:cxn modelId="{A71197BD-CFDE-42D0-867A-97C788257FE8}" type="presParOf" srcId="{07F546D0-CF28-436C-BA28-D055A0F01921}" destId="{9BD26B42-946A-4C55-A1AD-A5CB17FDA6AA}" srcOrd="0" destOrd="0" presId="urn:microsoft.com/office/officeart/2005/8/layout/hierarchy2"/>
    <dgm:cxn modelId="{B32C76CE-4BFB-47DC-9205-4456AC1CA915}" type="presParOf" srcId="{9BD26B42-946A-4C55-A1AD-A5CB17FDA6AA}" destId="{04C461CE-4E40-428D-A5BC-F6B8AEBA6BB9}" srcOrd="0" destOrd="0" presId="urn:microsoft.com/office/officeart/2005/8/layout/hierarchy2"/>
    <dgm:cxn modelId="{C0A98515-AD7C-4701-A110-FDF40172038D}" type="presParOf" srcId="{07F546D0-CF28-436C-BA28-D055A0F01921}" destId="{46976446-9BB9-4B06-BD85-584392176036}" srcOrd="1" destOrd="0" presId="urn:microsoft.com/office/officeart/2005/8/layout/hierarchy2"/>
    <dgm:cxn modelId="{7585DD41-B256-4BBA-B18C-2572F7718291}" type="presParOf" srcId="{46976446-9BB9-4B06-BD85-584392176036}" destId="{90D32A87-E107-40EA-A37F-9A9CEB0364FE}" srcOrd="0" destOrd="0" presId="urn:microsoft.com/office/officeart/2005/8/layout/hierarchy2"/>
    <dgm:cxn modelId="{91E7E6CF-3801-4A5B-B984-1D615581F376}" type="presParOf" srcId="{46976446-9BB9-4B06-BD85-584392176036}" destId="{F6013094-89ED-4435-9C7D-9B52583154AF}" srcOrd="1" destOrd="0" presId="urn:microsoft.com/office/officeart/2005/8/layout/hierarchy2"/>
    <dgm:cxn modelId="{2AB1EEF7-47CE-47C3-87E6-434376C6C3BC}" type="presParOf" srcId="{F6013094-89ED-4435-9C7D-9B52583154AF}" destId="{7C817424-5572-487B-8837-8F05C9F45B54}" srcOrd="0" destOrd="0" presId="urn:microsoft.com/office/officeart/2005/8/layout/hierarchy2"/>
    <dgm:cxn modelId="{C4A80CA9-83E9-462D-8C47-AD1622499883}" type="presParOf" srcId="{7C817424-5572-487B-8837-8F05C9F45B54}" destId="{2493B54A-0558-4859-BA39-4FCBBF241C67}" srcOrd="0" destOrd="0" presId="urn:microsoft.com/office/officeart/2005/8/layout/hierarchy2"/>
    <dgm:cxn modelId="{1D8DBA87-EB31-4731-B187-EB97D2F1330C}" type="presParOf" srcId="{F6013094-89ED-4435-9C7D-9B52583154AF}" destId="{F4DF4118-B9AC-4C49-B815-8300FCEB608C}" srcOrd="1" destOrd="0" presId="urn:microsoft.com/office/officeart/2005/8/layout/hierarchy2"/>
    <dgm:cxn modelId="{EE2BF5D2-38FB-48BA-B7BA-D84D7D771DCB}" type="presParOf" srcId="{F4DF4118-B9AC-4C49-B815-8300FCEB608C}" destId="{32EFF9A0-3720-413B-9AFB-2236A1F28C2A}" srcOrd="0" destOrd="0" presId="urn:microsoft.com/office/officeart/2005/8/layout/hierarchy2"/>
    <dgm:cxn modelId="{EEDCFBFE-7AD4-4C0D-9B23-B57F084833A5}" type="presParOf" srcId="{F4DF4118-B9AC-4C49-B815-8300FCEB608C}" destId="{681EBC26-9DD6-48EE-86D8-46C7F43419F1}" srcOrd="1" destOrd="0" presId="urn:microsoft.com/office/officeart/2005/8/layout/hierarchy2"/>
    <dgm:cxn modelId="{7C8D290F-3E86-40EA-A4FF-EEE92121348C}" type="presParOf" srcId="{07F546D0-CF28-436C-BA28-D055A0F01921}" destId="{45416A07-52B0-42B3-B7FB-8C94BA2DA839}" srcOrd="2" destOrd="0" presId="urn:microsoft.com/office/officeart/2005/8/layout/hierarchy2"/>
    <dgm:cxn modelId="{FEA92A33-C0AF-486C-A560-0E38EE515E01}" type="presParOf" srcId="{45416A07-52B0-42B3-B7FB-8C94BA2DA839}" destId="{2523BE04-4C09-4458-BBEA-3353C7E259E2}" srcOrd="0" destOrd="0" presId="urn:microsoft.com/office/officeart/2005/8/layout/hierarchy2"/>
    <dgm:cxn modelId="{29C621B5-C3C8-4999-A9B2-49CCB4A94BCC}" type="presParOf" srcId="{07F546D0-CF28-436C-BA28-D055A0F01921}" destId="{3C8506BA-8948-4341-9F40-E0B93316B0B4}" srcOrd="3" destOrd="0" presId="urn:microsoft.com/office/officeart/2005/8/layout/hierarchy2"/>
    <dgm:cxn modelId="{70FC7735-0164-424B-9D54-51F9F249409A}" type="presParOf" srcId="{3C8506BA-8948-4341-9F40-E0B93316B0B4}" destId="{48FF7FB1-D7FA-4BE6-8B0B-D8B77AA09073}" srcOrd="0" destOrd="0" presId="urn:microsoft.com/office/officeart/2005/8/layout/hierarchy2"/>
    <dgm:cxn modelId="{F910429C-3DD8-4F69-82E4-BAAE365AD98D}" type="presParOf" srcId="{3C8506BA-8948-4341-9F40-E0B93316B0B4}" destId="{394D4F1C-4AA5-42D7-BA4E-16AF29491881}" srcOrd="1" destOrd="0" presId="urn:microsoft.com/office/officeart/2005/8/layout/hierarchy2"/>
    <dgm:cxn modelId="{D8CD4109-1DF6-4AFE-A6DA-DA289C37C4A4}" type="presParOf" srcId="{394D4F1C-4AA5-42D7-BA4E-16AF29491881}" destId="{BD0ADE29-FA9F-4A74-AF2C-136DF102D3CA}" srcOrd="0" destOrd="0" presId="urn:microsoft.com/office/officeart/2005/8/layout/hierarchy2"/>
    <dgm:cxn modelId="{1616CF57-9600-4049-BAE9-E0B1DF6E6C01}" type="presParOf" srcId="{BD0ADE29-FA9F-4A74-AF2C-136DF102D3CA}" destId="{76CC1F74-E9DD-477C-B81E-7B86963668F9}" srcOrd="0" destOrd="0" presId="urn:microsoft.com/office/officeart/2005/8/layout/hierarchy2"/>
    <dgm:cxn modelId="{97F5F269-B1C2-49E4-ABA4-E23B9252B200}" type="presParOf" srcId="{394D4F1C-4AA5-42D7-BA4E-16AF29491881}" destId="{3DCF6629-1CAC-4EBB-B1EE-E6F5D5F4636B}" srcOrd="1" destOrd="0" presId="urn:microsoft.com/office/officeart/2005/8/layout/hierarchy2"/>
    <dgm:cxn modelId="{C270F292-142F-4FE0-BEB4-F0CE3F7E0A90}" type="presParOf" srcId="{3DCF6629-1CAC-4EBB-B1EE-E6F5D5F4636B}" destId="{0AD557B5-EBD2-4CBA-BFFF-FD9452D8FAD1}" srcOrd="0" destOrd="0" presId="urn:microsoft.com/office/officeart/2005/8/layout/hierarchy2"/>
    <dgm:cxn modelId="{29903DB8-D9B2-4956-B25D-69843A49A69A}" type="presParOf" srcId="{3DCF6629-1CAC-4EBB-B1EE-E6F5D5F4636B}" destId="{503A24D2-6FAF-4BF6-9C0B-146F5348EA4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B87DB-D5BD-49A9-9751-045C9093E0E8}">
      <dsp:nvSpPr>
        <dsp:cNvPr id="0" name=""/>
        <dsp:cNvSpPr/>
      </dsp:nvSpPr>
      <dsp:spPr>
        <a:xfrm>
          <a:off x="1774" y="1484086"/>
          <a:ext cx="2766329" cy="138316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400" kern="1200"/>
            <a:t>Urgent</a:t>
          </a:r>
        </a:p>
      </dsp:txBody>
      <dsp:txXfrm>
        <a:off x="42285" y="1524597"/>
        <a:ext cx="2685307" cy="1302142"/>
      </dsp:txXfrm>
    </dsp:sp>
    <dsp:sp modelId="{9BD26B42-946A-4C55-A1AD-A5CB17FDA6AA}">
      <dsp:nvSpPr>
        <dsp:cNvPr id="0" name=""/>
        <dsp:cNvSpPr/>
      </dsp:nvSpPr>
      <dsp:spPr>
        <a:xfrm rot="19457599">
          <a:off x="2640020" y="1749400"/>
          <a:ext cx="1362697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362697" y="28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3287302" y="1743941"/>
        <a:ext cx="68134" cy="68134"/>
      </dsp:txXfrm>
    </dsp:sp>
    <dsp:sp modelId="{90D32A87-E107-40EA-A37F-9A9CEB0364FE}">
      <dsp:nvSpPr>
        <dsp:cNvPr id="0" name=""/>
        <dsp:cNvSpPr/>
      </dsp:nvSpPr>
      <dsp:spPr>
        <a:xfrm>
          <a:off x="3874635" y="688767"/>
          <a:ext cx="2766329" cy="138316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400" kern="1200"/>
            <a:t>AO + AC</a:t>
          </a:r>
        </a:p>
      </dsp:txBody>
      <dsp:txXfrm>
        <a:off x="3915146" y="729278"/>
        <a:ext cx="2685307" cy="1302142"/>
      </dsp:txXfrm>
    </dsp:sp>
    <dsp:sp modelId="{7C817424-5572-487B-8837-8F05C9F45B54}">
      <dsp:nvSpPr>
        <dsp:cNvPr id="0" name=""/>
        <dsp:cNvSpPr/>
      </dsp:nvSpPr>
      <dsp:spPr>
        <a:xfrm>
          <a:off x="6640964" y="1351740"/>
          <a:ext cx="1106531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106531" y="286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7166567" y="1352686"/>
        <a:ext cx="55326" cy="55326"/>
      </dsp:txXfrm>
    </dsp:sp>
    <dsp:sp modelId="{32EFF9A0-3720-413B-9AFB-2236A1F28C2A}">
      <dsp:nvSpPr>
        <dsp:cNvPr id="0" name=""/>
        <dsp:cNvSpPr/>
      </dsp:nvSpPr>
      <dsp:spPr>
        <a:xfrm>
          <a:off x="7747496" y="688767"/>
          <a:ext cx="2766329" cy="138316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400" kern="1200"/>
            <a:t>Hélico</a:t>
          </a:r>
        </a:p>
      </dsp:txBody>
      <dsp:txXfrm>
        <a:off x="7788007" y="729278"/>
        <a:ext cx="2685307" cy="1302142"/>
      </dsp:txXfrm>
    </dsp:sp>
    <dsp:sp modelId="{45416A07-52B0-42B3-B7FB-8C94BA2DA839}">
      <dsp:nvSpPr>
        <dsp:cNvPr id="0" name=""/>
        <dsp:cNvSpPr/>
      </dsp:nvSpPr>
      <dsp:spPr>
        <a:xfrm rot="2142401">
          <a:off x="2640020" y="2544720"/>
          <a:ext cx="1362697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362697" y="28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3287302" y="2539261"/>
        <a:ext cx="68134" cy="68134"/>
      </dsp:txXfrm>
    </dsp:sp>
    <dsp:sp modelId="{48FF7FB1-D7FA-4BE6-8B0B-D8B77AA09073}">
      <dsp:nvSpPr>
        <dsp:cNvPr id="0" name=""/>
        <dsp:cNvSpPr/>
      </dsp:nvSpPr>
      <dsp:spPr>
        <a:xfrm>
          <a:off x="3874635" y="2279406"/>
          <a:ext cx="2766329" cy="138316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400" kern="1200"/>
            <a:t>AC</a:t>
          </a:r>
        </a:p>
      </dsp:txBody>
      <dsp:txXfrm>
        <a:off x="3915146" y="2319917"/>
        <a:ext cx="2685307" cy="1302142"/>
      </dsp:txXfrm>
    </dsp:sp>
    <dsp:sp modelId="{BD0ADE29-FA9F-4A74-AF2C-136DF102D3CA}">
      <dsp:nvSpPr>
        <dsp:cNvPr id="0" name=""/>
        <dsp:cNvSpPr/>
      </dsp:nvSpPr>
      <dsp:spPr>
        <a:xfrm>
          <a:off x="6640964" y="2942380"/>
          <a:ext cx="1106531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106531" y="286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7166567" y="2943325"/>
        <a:ext cx="55326" cy="55326"/>
      </dsp:txXfrm>
    </dsp:sp>
    <dsp:sp modelId="{0AD557B5-EBD2-4CBA-BFFF-FD9452D8FAD1}">
      <dsp:nvSpPr>
        <dsp:cNvPr id="0" name=""/>
        <dsp:cNvSpPr/>
      </dsp:nvSpPr>
      <dsp:spPr>
        <a:xfrm>
          <a:off x="7747496" y="2279406"/>
          <a:ext cx="2766329" cy="138316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400" kern="1200" err="1"/>
            <a:t>Ambu</a:t>
          </a:r>
          <a:r>
            <a:rPr lang="fr-BE" sz="4400" kern="1200"/>
            <a:t> 100/112</a:t>
          </a:r>
        </a:p>
      </dsp:txBody>
      <dsp:txXfrm>
        <a:off x="7788007" y="2319917"/>
        <a:ext cx="2685307" cy="1302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78DCBD-3743-4B33-BECA-F8FB1A80C0F4}" type="datetimeFigureOut">
              <a:rPr lang="fr-BE" smtClean="0"/>
              <a:t>27/04/2026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51218"/>
            <a:ext cx="5438140" cy="388736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469F8A-A3C1-4B9D-A9B1-5A796AB81CD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113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69F8A-A3C1-4B9D-A9B1-5A796AB81CD1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5319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9F8A-A3C1-4B9D-A9B1-5A796AB81CD1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7236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69F8A-A3C1-4B9D-A9B1-5A796AB81CD1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5977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9F8A-A3C1-4B9D-A9B1-5A796AB81CD1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6687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9F8A-A3C1-4B9D-A9B1-5A796AB81CD1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5916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FE55-73EA-4AEF-9D88-5806C2BCA476}" type="slidenum">
              <a:rPr lang="fr-BE" smtClean="0"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9842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9F8A-A3C1-4B9D-A9B1-5A796AB81CD1}" type="slidenum">
              <a:rPr lang="fr-BE" smtClean="0"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0707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9F8A-A3C1-4B9D-A9B1-5A796AB81CD1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3508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9F8A-A3C1-4B9D-A9B1-5A796AB81CD1}" type="slidenum">
              <a:rPr lang="fr-BE" smtClean="0"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352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FE55-73EA-4AEF-9D88-5806C2BCA476}" type="slidenum">
              <a:rPr lang="fr-BE" smtClean="0"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7525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9F8A-A3C1-4B9D-A9B1-5A796AB81CD1}" type="slidenum">
              <a:rPr lang="fr-BE" smtClean="0"/>
              <a:t>47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736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69F8A-A3C1-4B9D-A9B1-5A796AB81CD1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450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9F8A-A3C1-4B9D-A9B1-5A796AB81CD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8425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9F8A-A3C1-4B9D-A9B1-5A796AB81CD1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266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9F8A-A3C1-4B9D-A9B1-5A796AB81CD1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878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9F8A-A3C1-4B9D-A9B1-5A796AB81CD1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2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9F8A-A3C1-4B9D-A9B1-5A796AB81CD1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6386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9F8A-A3C1-4B9D-A9B1-5A796AB81CD1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4509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0C14-06CC-4213-918B-8749A9601FC2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159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3B44-A3C2-4B65-944C-787B29EFEA12}" type="datetime1">
              <a:rPr lang="fr-BE" smtClean="0"/>
              <a:t>27/04/2026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PF - FSA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520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7222-2A3B-4A3E-BDF6-95B69016C904}" type="datetime1">
              <a:rPr lang="fr-BE" smtClean="0"/>
              <a:t>27/04/2026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PF - FSA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726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C06E-B24F-4F42-9F01-64E9AF8B5459}" type="datetime1">
              <a:rPr lang="fr-BE" smtClean="0"/>
              <a:t>27/04/2026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PF - FSA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4436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0E30B-E0AB-47E0-ABE3-83999F0E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52" y="1308873"/>
            <a:ext cx="10017494" cy="560474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427DBD-C0E6-4B30-A0DD-6843B9A5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F376FF-9AB8-4167-87F7-CC91BD09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0318" y="6461700"/>
            <a:ext cx="2743200" cy="365125"/>
          </a:xfrm>
        </p:spPr>
        <p:txBody>
          <a:bodyPr/>
          <a:lstStyle/>
          <a:p>
            <a:fld id="{B5BBA13F-BB60-4AC6-9546-ADC629A37FEC}" type="datetime1">
              <a:rPr lang="fr-BE" smtClean="0"/>
              <a:t>27/04/2026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1B07FF-9D73-4C64-9C74-23421D8A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2400" y="6461701"/>
            <a:ext cx="3880760" cy="365125"/>
          </a:xfrm>
        </p:spPr>
        <p:txBody>
          <a:bodyPr/>
          <a:lstStyle/>
          <a:p>
            <a:r>
              <a:rPr lang="fr-BE"/>
              <a:t>Titre de la présentation repris de la homepage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B083E5-A52B-4F8A-877A-994F1EE1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Espace réservé du contenu 13">
            <a:extLst>
              <a:ext uri="{FF2B5EF4-FFF2-40B4-BE49-F238E27FC236}">
                <a16:creationId xmlns:a16="http://schemas.microsoft.com/office/drawing/2014/main" id="{17A38499-671D-4A9D-A138-5EC95DEB92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3646" y="333579"/>
            <a:ext cx="7516812" cy="258532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193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0E30B-E0AB-47E0-ABE3-83999F0E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52" y="1308873"/>
            <a:ext cx="10017494" cy="560474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427DBD-C0E6-4B30-A0DD-6843B9A5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F376FF-9AB8-4167-87F7-CC91BD09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0318" y="6461700"/>
            <a:ext cx="2743200" cy="365125"/>
          </a:xfrm>
        </p:spPr>
        <p:txBody>
          <a:bodyPr/>
          <a:lstStyle/>
          <a:p>
            <a:fld id="{B5BBA13F-BB60-4AC6-9546-ADC629A37FEC}" type="datetime1">
              <a:rPr lang="fr-BE" smtClean="0"/>
              <a:t>27/04/2026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1B07FF-9D73-4C64-9C74-23421D8A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2400" y="6461701"/>
            <a:ext cx="3880760" cy="365125"/>
          </a:xfrm>
        </p:spPr>
        <p:txBody>
          <a:bodyPr/>
          <a:lstStyle/>
          <a:p>
            <a:r>
              <a:rPr lang="fr-BE"/>
              <a:t>Titre de la présentation repris de la homepage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B083E5-A52B-4F8A-877A-994F1EE1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Espace réservé du contenu 13">
            <a:extLst>
              <a:ext uri="{FF2B5EF4-FFF2-40B4-BE49-F238E27FC236}">
                <a16:creationId xmlns:a16="http://schemas.microsoft.com/office/drawing/2014/main" id="{17A38499-671D-4A9D-A138-5EC95DEB92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3646" y="333579"/>
            <a:ext cx="7516812" cy="258532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903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0E30B-E0AB-47E0-ABE3-83999F0E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52" y="1308873"/>
            <a:ext cx="10017494" cy="560474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427DBD-C0E6-4B30-A0DD-6843B9A5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F376FF-9AB8-4167-87F7-CC91BD09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0318" y="6461700"/>
            <a:ext cx="2743200" cy="365125"/>
          </a:xfrm>
        </p:spPr>
        <p:txBody>
          <a:bodyPr/>
          <a:lstStyle/>
          <a:p>
            <a:fld id="{B5BBA13F-BB60-4AC6-9546-ADC629A37FEC}" type="datetime1">
              <a:rPr lang="fr-BE" smtClean="0"/>
              <a:t>27/04/2026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1B07FF-9D73-4C64-9C74-23421D8A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2400" y="6461701"/>
            <a:ext cx="3880760" cy="365125"/>
          </a:xfrm>
        </p:spPr>
        <p:txBody>
          <a:bodyPr/>
          <a:lstStyle/>
          <a:p>
            <a:r>
              <a:rPr lang="fr-BE"/>
              <a:t>Titre de la présentation repris de la homepage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B083E5-A52B-4F8A-877A-994F1EE1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Espace réservé du contenu 13">
            <a:extLst>
              <a:ext uri="{FF2B5EF4-FFF2-40B4-BE49-F238E27FC236}">
                <a16:creationId xmlns:a16="http://schemas.microsoft.com/office/drawing/2014/main" id="{17A38499-671D-4A9D-A138-5EC95DEB92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3646" y="333579"/>
            <a:ext cx="7516812" cy="258532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89023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0E30B-E0AB-47E0-ABE3-83999F0E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52" y="1308873"/>
            <a:ext cx="10017494" cy="560474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427DBD-C0E6-4B30-A0DD-6843B9A5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F376FF-9AB8-4167-87F7-CC91BD09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0318" y="6461700"/>
            <a:ext cx="2743200" cy="365125"/>
          </a:xfrm>
        </p:spPr>
        <p:txBody>
          <a:bodyPr/>
          <a:lstStyle/>
          <a:p>
            <a:fld id="{B5BBA13F-BB60-4AC6-9546-ADC629A37FEC}" type="datetime1">
              <a:rPr lang="fr-BE" smtClean="0"/>
              <a:t>27/04/2026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1B07FF-9D73-4C64-9C74-23421D8A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2400" y="6461701"/>
            <a:ext cx="3880760" cy="365125"/>
          </a:xfrm>
        </p:spPr>
        <p:txBody>
          <a:bodyPr/>
          <a:lstStyle/>
          <a:p>
            <a:r>
              <a:rPr lang="fr-BE"/>
              <a:t>Titre de la présentation repris de la homepage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B083E5-A52B-4F8A-877A-994F1EE1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Espace réservé du contenu 13">
            <a:extLst>
              <a:ext uri="{FF2B5EF4-FFF2-40B4-BE49-F238E27FC236}">
                <a16:creationId xmlns:a16="http://schemas.microsoft.com/office/drawing/2014/main" id="{17A38499-671D-4A9D-A138-5EC95DEB92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3646" y="333579"/>
            <a:ext cx="7516812" cy="258532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986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0E30B-E0AB-47E0-ABE3-83999F0E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52" y="1308873"/>
            <a:ext cx="10017494" cy="560474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427DBD-C0E6-4B30-A0DD-6843B9A5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F376FF-9AB8-4167-87F7-CC91BD09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0318" y="6461700"/>
            <a:ext cx="2743200" cy="365125"/>
          </a:xfrm>
        </p:spPr>
        <p:txBody>
          <a:bodyPr/>
          <a:lstStyle/>
          <a:p>
            <a:fld id="{B5BBA13F-BB60-4AC6-9546-ADC629A37FEC}" type="datetime1">
              <a:rPr lang="fr-BE" smtClean="0"/>
              <a:t>27/04/2026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1B07FF-9D73-4C64-9C74-23421D8A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2400" y="6461701"/>
            <a:ext cx="3880760" cy="365125"/>
          </a:xfrm>
        </p:spPr>
        <p:txBody>
          <a:bodyPr/>
          <a:lstStyle/>
          <a:p>
            <a:r>
              <a:rPr lang="fr-BE"/>
              <a:t>Titre de la présentation repris de la homepage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B083E5-A52B-4F8A-877A-994F1EE1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Espace réservé du contenu 13">
            <a:extLst>
              <a:ext uri="{FF2B5EF4-FFF2-40B4-BE49-F238E27FC236}">
                <a16:creationId xmlns:a16="http://schemas.microsoft.com/office/drawing/2014/main" id="{17A38499-671D-4A9D-A138-5EC95DEB92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3646" y="333579"/>
            <a:ext cx="7516812" cy="258532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71087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CEE7CE-D7FC-4D19-9FAF-F09BE6085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EACC-23D1-4653-B716-96C764F81107}" type="datetime1">
              <a:rPr lang="fr-BE" smtClean="0"/>
              <a:t>27/04/2026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BFEBEB-A899-4C49-B9C6-3C123F43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Titre de la présentation repris de la homepage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1C448A-53BF-43F3-AF6F-559D07DF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‹N°›</a:t>
            </a:fld>
            <a:endParaRPr lang="fr-BE"/>
          </a:p>
        </p:txBody>
      </p:sp>
      <p:sp>
        <p:nvSpPr>
          <p:cNvPr id="5" name="Espace réservé du contenu 13">
            <a:extLst>
              <a:ext uri="{FF2B5EF4-FFF2-40B4-BE49-F238E27FC236}">
                <a16:creationId xmlns:a16="http://schemas.microsoft.com/office/drawing/2014/main" id="{A5C2DAA3-56A5-4B95-9661-2F283E5732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3646" y="333579"/>
            <a:ext cx="7516812" cy="258532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89BEFBF-D378-42DF-BE46-7A48412C3A43}"/>
              </a:ext>
            </a:extLst>
          </p:cNvPr>
          <p:cNvSpPr/>
          <p:nvPr userDrawn="1"/>
        </p:nvSpPr>
        <p:spPr>
          <a:xfrm>
            <a:off x="7984043" y="431988"/>
            <a:ext cx="4639592" cy="3617490"/>
          </a:xfrm>
          <a:prstGeom prst="roundRect">
            <a:avLst>
              <a:gd name="adj" fmla="val 621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0209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0E30B-E0AB-47E0-ABE3-83999F0E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52" y="1308873"/>
            <a:ext cx="10017494" cy="560474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427DBD-C0E6-4B30-A0DD-6843B9A5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F376FF-9AB8-4167-87F7-CC91BD09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0318" y="6461700"/>
            <a:ext cx="2743200" cy="365125"/>
          </a:xfrm>
        </p:spPr>
        <p:txBody>
          <a:bodyPr/>
          <a:lstStyle/>
          <a:p>
            <a:fld id="{B5BBA13F-BB60-4AC6-9546-ADC629A37FEC}" type="datetime1">
              <a:rPr lang="fr-BE" smtClean="0"/>
              <a:t>27/04/2026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1B07FF-9D73-4C64-9C74-23421D8A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2400" y="6461701"/>
            <a:ext cx="3880760" cy="365125"/>
          </a:xfrm>
        </p:spPr>
        <p:txBody>
          <a:bodyPr/>
          <a:lstStyle/>
          <a:p>
            <a:r>
              <a:rPr lang="fr-BE"/>
              <a:t>Titre de la présentation repris de la homepage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B083E5-A52B-4F8A-877A-994F1EE1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Espace réservé du contenu 13">
            <a:extLst>
              <a:ext uri="{FF2B5EF4-FFF2-40B4-BE49-F238E27FC236}">
                <a16:creationId xmlns:a16="http://schemas.microsoft.com/office/drawing/2014/main" id="{17A38499-671D-4A9D-A138-5EC95DEB92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3646" y="333579"/>
            <a:ext cx="7516812" cy="258532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09691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0E30B-E0AB-47E0-ABE3-83999F0E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52" y="1308873"/>
            <a:ext cx="10017494" cy="560474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427DBD-C0E6-4B30-A0DD-6843B9A5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F376FF-9AB8-4167-87F7-CC91BD09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0318" y="6461700"/>
            <a:ext cx="2743200" cy="365125"/>
          </a:xfrm>
        </p:spPr>
        <p:txBody>
          <a:bodyPr/>
          <a:lstStyle/>
          <a:p>
            <a:fld id="{B5BBA13F-BB60-4AC6-9546-ADC629A37FEC}" type="datetime1">
              <a:rPr lang="fr-BE" smtClean="0"/>
              <a:t>27/04/2026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1B07FF-9D73-4C64-9C74-23421D8A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2400" y="6461701"/>
            <a:ext cx="3880760" cy="365125"/>
          </a:xfrm>
        </p:spPr>
        <p:txBody>
          <a:bodyPr/>
          <a:lstStyle/>
          <a:p>
            <a:r>
              <a:rPr lang="fr-BE"/>
              <a:t>Titre de la présentation repris de la homepage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B083E5-A52B-4F8A-877A-994F1EE1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Espace réservé du contenu 13">
            <a:extLst>
              <a:ext uri="{FF2B5EF4-FFF2-40B4-BE49-F238E27FC236}">
                <a16:creationId xmlns:a16="http://schemas.microsoft.com/office/drawing/2014/main" id="{17A38499-671D-4A9D-A138-5EC95DEB92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3646" y="333579"/>
            <a:ext cx="7516812" cy="258532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571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0961-A3BC-4D2A-8C15-B8BBFFEDBE6A}" type="datetime1">
              <a:rPr lang="fr-BE" smtClean="0"/>
              <a:t>27/04/2026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PF - FSA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334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0E30B-E0AB-47E0-ABE3-83999F0E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52" y="1308873"/>
            <a:ext cx="10017494" cy="560474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427DBD-C0E6-4B30-A0DD-6843B9A5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F376FF-9AB8-4167-87F7-CC91BD09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0318" y="6461700"/>
            <a:ext cx="2743200" cy="365125"/>
          </a:xfrm>
        </p:spPr>
        <p:txBody>
          <a:bodyPr/>
          <a:lstStyle/>
          <a:p>
            <a:fld id="{B5BBA13F-BB60-4AC6-9546-ADC629A37FEC}" type="datetime1">
              <a:rPr lang="fr-BE" smtClean="0"/>
              <a:t>27/04/2026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1B07FF-9D73-4C64-9C74-23421D8A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2400" y="6461701"/>
            <a:ext cx="3880760" cy="365125"/>
          </a:xfrm>
        </p:spPr>
        <p:txBody>
          <a:bodyPr/>
          <a:lstStyle/>
          <a:p>
            <a:r>
              <a:rPr lang="fr-BE"/>
              <a:t>Titre de la présentation repris de la homepage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B083E5-A52B-4F8A-877A-994F1EE1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7" name="Espace réservé du contenu 13">
            <a:extLst>
              <a:ext uri="{FF2B5EF4-FFF2-40B4-BE49-F238E27FC236}">
                <a16:creationId xmlns:a16="http://schemas.microsoft.com/office/drawing/2014/main" id="{17A38499-671D-4A9D-A138-5EC95DEB92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3646" y="333579"/>
            <a:ext cx="7516812" cy="258532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8583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0E30B-E0AB-47E0-ABE3-83999F0E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52" y="1308873"/>
            <a:ext cx="10017494" cy="560474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427DBD-C0E6-4B30-A0DD-6843B9A5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F376FF-9AB8-4167-87F7-CC91BD09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0318" y="6461700"/>
            <a:ext cx="2743200" cy="365125"/>
          </a:xfrm>
        </p:spPr>
        <p:txBody>
          <a:bodyPr/>
          <a:lstStyle/>
          <a:p>
            <a:fld id="{B5BBA13F-BB60-4AC6-9546-ADC629A37FEC}" type="datetime1">
              <a:rPr lang="fr-BE" smtClean="0"/>
              <a:t>27/04/2026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1B07FF-9D73-4C64-9C74-23421D8A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2400" y="6461701"/>
            <a:ext cx="3880760" cy="365125"/>
          </a:xfrm>
        </p:spPr>
        <p:txBody>
          <a:bodyPr/>
          <a:lstStyle/>
          <a:p>
            <a:r>
              <a:rPr lang="fr-BE"/>
              <a:t>Titre de la présentation repris de la homepage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B083E5-A52B-4F8A-877A-994F1EE1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7" name="Espace réservé du contenu 13">
            <a:extLst>
              <a:ext uri="{FF2B5EF4-FFF2-40B4-BE49-F238E27FC236}">
                <a16:creationId xmlns:a16="http://schemas.microsoft.com/office/drawing/2014/main" id="{17A38499-671D-4A9D-A138-5EC95DEB92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3646" y="333579"/>
            <a:ext cx="7516812" cy="258532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201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8E6-3CB7-4F14-8A0D-C050E1EEB9AC}" type="datetime1">
              <a:rPr lang="fr-BE" smtClean="0"/>
              <a:t>27/04/2026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PF - FSA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449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AEFE-25BF-4246-95B3-4246B4B8BCEF}" type="datetime1">
              <a:rPr lang="fr-BE" smtClean="0"/>
              <a:t>27/04/2026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PF - FSA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777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5072-8D82-4A5F-9971-E0BBDA6825D5}" type="datetime1">
              <a:rPr lang="fr-BE" smtClean="0"/>
              <a:t>27/04/2026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PF - FSA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869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F06F-55A6-4EAD-BA98-8C15349184E8}" type="datetime1">
              <a:rPr lang="fr-BE" smtClean="0"/>
              <a:t>27/04/2026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PF - FSA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579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BB43-ACB2-4BD3-AE0C-AFFDC719B34E}" type="datetime1">
              <a:rPr lang="fr-BE" smtClean="0"/>
              <a:t>27/04/2026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PF - FSA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303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4FD8-172E-4E2D-84A3-9E67BD665058}" type="datetime1">
              <a:rPr lang="fr-BE" smtClean="0"/>
              <a:t>27/04/2026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PF - FSA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746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1274-DE41-42C5-A53E-0DAD8831F2DB}" type="datetime1">
              <a:rPr lang="fr-BE" smtClean="0"/>
              <a:t>27/04/2026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PF - FSA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681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C5AD9-D346-4351-B488-9128C57424C6}" type="datetime1">
              <a:rPr lang="fr-BE" smtClean="0"/>
              <a:t>27/04/2026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PF - FSA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EA369-83B4-413A-B591-350D742C5C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454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9" r:id="rId17"/>
    <p:sldLayoutId id="2147483670" r:id="rId18"/>
    <p:sldLayoutId id="2147483672" r:id="rId19"/>
    <p:sldLayoutId id="2147483673" r:id="rId20"/>
    <p:sldLayoutId id="2147483674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47.xml"/><Relationship Id="rId18" Type="http://schemas.openxmlformats.org/officeDocument/2006/relationships/image" Target="../media/image3.jpeg"/><Relationship Id="rId3" Type="http://schemas.openxmlformats.org/officeDocument/2006/relationships/slide" Target="slide4.xml"/><Relationship Id="rId7" Type="http://schemas.openxmlformats.org/officeDocument/2006/relationships/slide" Target="slide17.xml"/><Relationship Id="rId12" Type="http://schemas.openxmlformats.org/officeDocument/2006/relationships/slide" Target="slide22.xml"/><Relationship Id="rId17" Type="http://schemas.openxmlformats.org/officeDocument/2006/relationships/slide" Target="slide51.xml"/><Relationship Id="rId2" Type="http://schemas.openxmlformats.org/officeDocument/2006/relationships/notesSlide" Target="../notesSlides/notesSlide2.xml"/><Relationship Id="rId16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45.xml"/><Relationship Id="rId5" Type="http://schemas.openxmlformats.org/officeDocument/2006/relationships/slide" Target="slide10.xml"/><Relationship Id="rId15" Type="http://schemas.openxmlformats.org/officeDocument/2006/relationships/slide" Target="slide48.xml"/><Relationship Id="rId10" Type="http://schemas.openxmlformats.org/officeDocument/2006/relationships/slide" Target="slide43.xml"/><Relationship Id="rId19" Type="http://schemas.openxmlformats.org/officeDocument/2006/relationships/image" Target="../media/image2.png"/><Relationship Id="rId4" Type="http://schemas.openxmlformats.org/officeDocument/2006/relationships/slide" Target="slide6.xml"/><Relationship Id="rId9" Type="http://schemas.openxmlformats.org/officeDocument/2006/relationships/slide" Target="slide38.xml"/><Relationship Id="rId14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prd.dashboard300.lan/departments/AC/Documents/Formulaire%20de%20demande%20d'intervention%20-%20Transport%20-%20Cas%20dignes%20d'int&#233;r&#234;t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7113FDD-530C-4A8D-98B3-EBDBB2629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594" y="2736853"/>
            <a:ext cx="8705850" cy="587533"/>
          </a:xfrm>
        </p:spPr>
        <p:txBody>
          <a:bodyPr>
            <a:normAutofit fontScale="90000"/>
          </a:bodyPr>
          <a:lstStyle/>
          <a:p>
            <a:r>
              <a:rPr lang="fr-BE"/>
              <a:t>Présentation du service Transport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F27C34F7-AC78-4D5E-9626-EA8D5CA87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077" y="4169424"/>
            <a:ext cx="8705848" cy="1106970"/>
          </a:xfrm>
        </p:spPr>
        <p:txBody>
          <a:bodyPr>
            <a:normAutofit fontScale="55000" lnSpcReduction="20000"/>
          </a:bodyPr>
          <a:lstStyle/>
          <a:p>
            <a:r>
              <a:rPr lang="fr-BE" dirty="0"/>
              <a:t>Centrale de Service à Domicile</a:t>
            </a:r>
          </a:p>
          <a:p>
            <a:r>
              <a:rPr lang="fr-BE" dirty="0"/>
              <a:t>et </a:t>
            </a:r>
          </a:p>
          <a:p>
            <a:r>
              <a:rPr lang="fr-BE" dirty="0"/>
              <a:t>Solidaris Wallonie </a:t>
            </a:r>
          </a:p>
          <a:p>
            <a:r>
              <a:rPr lang="fr-BE" dirty="0"/>
              <a:t>Avril 2026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691DB3C-557E-90A5-CF62-66ABF41E4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91" y="6284804"/>
            <a:ext cx="733425" cy="476250"/>
          </a:xfrm>
          <a:prstGeom prst="rect">
            <a:avLst/>
          </a:prstGeom>
        </p:spPr>
      </p:pic>
      <p:pic>
        <p:nvPicPr>
          <p:cNvPr id="4" name="Image 3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317DEE3F-EE53-A816-8832-A178D7F4E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4" y="6284804"/>
            <a:ext cx="805739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79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992040" y="1480903"/>
            <a:ext cx="4440572" cy="199620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>
                <a:solidFill>
                  <a:schemeClr val="tx1"/>
                </a:solidFill>
                <a:highlight>
                  <a:srgbClr val="FFFF00"/>
                </a:highlight>
              </a:rPr>
              <a:t>Facture originale</a:t>
            </a:r>
          </a:p>
          <a:p>
            <a:pPr algn="ctr"/>
            <a:r>
              <a:rPr lang="fr-BE" sz="1600" b="1">
                <a:solidFill>
                  <a:srgbClr val="FF0000"/>
                </a:solidFill>
              </a:rPr>
              <a:t>(PAS DE RAPPEL)</a:t>
            </a:r>
          </a:p>
        </p:txBody>
      </p:sp>
      <p:sp>
        <p:nvSpPr>
          <p:cNvPr id="6" name="Ellipse 5"/>
          <p:cNvSpPr/>
          <p:nvPr/>
        </p:nvSpPr>
        <p:spPr>
          <a:xfrm>
            <a:off x="1796961" y="4119784"/>
            <a:ext cx="3146068" cy="171401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  <a:highlight>
                  <a:srgbClr val="FFFF00"/>
                </a:highlight>
              </a:rPr>
              <a:t>50% de la facture </a:t>
            </a:r>
          </a:p>
        </p:txBody>
      </p:sp>
      <p:sp>
        <p:nvSpPr>
          <p:cNvPr id="3" name="Ellipse 2"/>
          <p:cNvSpPr/>
          <p:nvPr/>
        </p:nvSpPr>
        <p:spPr>
          <a:xfrm>
            <a:off x="7345944" y="1766815"/>
            <a:ext cx="3368607" cy="11781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  <a:p>
            <a:pPr algn="ctr"/>
            <a:r>
              <a:rPr lang="fr-BE"/>
              <a:t>Non transportée </a:t>
            </a:r>
            <a:r>
              <a:rPr lang="fr-BE">
                <a:sym typeface="Wingdings" panose="05000000000000000000" pitchFamily="2" charset="2"/>
              </a:rPr>
              <a:t> KO</a:t>
            </a:r>
          </a:p>
          <a:p>
            <a:pPr algn="ctr"/>
            <a:endParaRPr lang="fr-BE">
              <a:sym typeface="Wingdings" panose="05000000000000000000" pitchFamily="2" charset="2"/>
            </a:endParaRPr>
          </a:p>
          <a:p>
            <a:pPr algn="ctr"/>
            <a:endParaRPr lang="fr-B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EC13D63-2D54-B153-AA8E-1B77A3D7BCF3}"/>
              </a:ext>
            </a:extLst>
          </p:cNvPr>
          <p:cNvSpPr/>
          <p:nvPr/>
        </p:nvSpPr>
        <p:spPr>
          <a:xfrm>
            <a:off x="7557690" y="4001076"/>
            <a:ext cx="3601477" cy="122003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  <a:p>
            <a:pPr algn="ctr"/>
            <a:r>
              <a:rPr lang="fr-BE">
                <a:sym typeface="Wingdings" panose="05000000000000000000" pitchFamily="2" charset="2"/>
              </a:rPr>
              <a:t>Pers DCD sur place  OK </a:t>
            </a:r>
          </a:p>
          <a:p>
            <a:pPr algn="ctr"/>
            <a:endParaRPr lang="fr-BE"/>
          </a:p>
        </p:txBody>
      </p:sp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BD977A05-E8D3-0A5C-6C60-5375584D219D}"/>
              </a:ext>
            </a:extLst>
          </p:cNvPr>
          <p:cNvSpPr/>
          <p:nvPr/>
        </p:nvSpPr>
        <p:spPr>
          <a:xfrm>
            <a:off x="1796961" y="283048"/>
            <a:ext cx="8633169" cy="955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Transports URGENTS :   </a:t>
            </a:r>
            <a:r>
              <a:rPr lang="fr-BE" sz="2800" err="1"/>
              <a:t>Ambu</a:t>
            </a:r>
            <a:r>
              <a:rPr lang="fr-BE" sz="2800"/>
              <a:t> 100/112</a:t>
            </a:r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2C0B31E6-BC4D-E584-74BD-983ABC48D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3020" y="6392389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54CB48-69CB-D909-15CF-3A8F81E04CBC}"/>
              </a:ext>
            </a:extLst>
          </p:cNvPr>
          <p:cNvSpPr/>
          <p:nvPr/>
        </p:nvSpPr>
        <p:spPr>
          <a:xfrm>
            <a:off x="10775291" y="490690"/>
            <a:ext cx="1062747" cy="6498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61348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11</a:t>
            </a:fld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424" y="935008"/>
            <a:ext cx="5348176" cy="553346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69436" y="1397675"/>
            <a:ext cx="2552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Exemple d’un transport en </a:t>
            </a:r>
            <a:r>
              <a:rPr lang="fr-BE" err="1"/>
              <a:t>Ambu</a:t>
            </a:r>
            <a:r>
              <a:rPr lang="fr-BE"/>
              <a:t> 100 – 112 :</a:t>
            </a:r>
          </a:p>
          <a:p>
            <a:endParaRPr lang="fr-BE"/>
          </a:p>
          <a:p>
            <a:r>
              <a:rPr lang="fr-BE" u="sng"/>
              <a:t>Données qui permettent d’identifier le document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610600" y="4012163"/>
            <a:ext cx="187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Date du transport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997959" y="4217437"/>
            <a:ext cx="16126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005648" y="5738326"/>
            <a:ext cx="183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>
                <a:solidFill>
                  <a:srgbClr val="FF0000"/>
                </a:solidFill>
              </a:rPr>
              <a:t>Montant facturé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2882655" y="5922992"/>
            <a:ext cx="18852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668138" y="4381495"/>
            <a:ext cx="157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>
                <a:solidFill>
                  <a:srgbClr val="FF0000"/>
                </a:solidFill>
              </a:rPr>
              <a:t>Numéro 112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7641771" y="4562669"/>
            <a:ext cx="968829" cy="3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8528180" y="3452390"/>
            <a:ext cx="366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>
                <a:solidFill>
                  <a:srgbClr val="FF0000"/>
                </a:solidFill>
              </a:rPr>
              <a:t>Le terme « aide médicale urgente » </a:t>
            </a:r>
            <a:endParaRPr lang="fr-BE" b="1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6764694" y="3657600"/>
            <a:ext cx="1763486" cy="27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41DBDFA-BF1C-6C54-8CD4-0C49B22E866A}"/>
              </a:ext>
            </a:extLst>
          </p:cNvPr>
          <p:cNvSpPr txBox="1"/>
          <p:nvPr/>
        </p:nvSpPr>
        <p:spPr>
          <a:xfrm>
            <a:off x="328787" y="4260998"/>
            <a:ext cx="161820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r-BE" b="1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fr-BE" b="1" dirty="0">
                <a:solidFill>
                  <a:srgbClr val="FF0000"/>
                </a:solidFill>
              </a:rPr>
              <a:t>2024 : 70,92 €</a:t>
            </a:r>
          </a:p>
          <a:p>
            <a:r>
              <a:rPr lang="fr-BE" b="1" dirty="0">
                <a:solidFill>
                  <a:srgbClr val="FF0000"/>
                </a:solidFill>
                <a:ea typeface="Calibri"/>
                <a:cs typeface="Calibri"/>
              </a:rPr>
              <a:t>2025 : 73,62 €</a:t>
            </a:r>
          </a:p>
          <a:p>
            <a:r>
              <a:rPr lang="fr-BE" b="1" dirty="0">
                <a:solidFill>
                  <a:srgbClr val="FF0000"/>
                </a:solidFill>
                <a:ea typeface="Calibri"/>
                <a:cs typeface="Calibri"/>
              </a:rPr>
              <a:t>2026 : 75,36 €</a:t>
            </a:r>
          </a:p>
          <a:p>
            <a:endParaRPr lang="fr-BE" b="1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pic>
        <p:nvPicPr>
          <p:cNvPr id="2" name="Image 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EFE1AF8A-8384-212E-6865-F8F80D363A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4" name="Espace réservé du pied de page 7">
            <a:extLst>
              <a:ext uri="{FF2B5EF4-FFF2-40B4-BE49-F238E27FC236}">
                <a16:creationId xmlns:a16="http://schemas.microsoft.com/office/drawing/2014/main" id="{3E7F3686-37EB-8C96-7910-D567312D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78" y="6395929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372538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FBC9F7-F556-FC75-0E0E-7205B939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12</a:t>
            </a:fld>
            <a:endParaRPr lang="fr-BE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9591F3-C293-3DEE-EB1E-C14FF3DB2B27}"/>
              </a:ext>
            </a:extLst>
          </p:cNvPr>
          <p:cNvSpPr txBox="1"/>
          <p:nvPr/>
        </p:nvSpPr>
        <p:spPr>
          <a:xfrm>
            <a:off x="1826217" y="2231755"/>
            <a:ext cx="8539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 i="1" u="sng" dirty="0"/>
              <a:t>Les types de Transports </a:t>
            </a:r>
          </a:p>
          <a:p>
            <a:pPr algn="ctr"/>
            <a:r>
              <a:rPr lang="fr-BE" sz="5400" i="1" u="sng" dirty="0"/>
              <a:t>De la CSD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892C26-B81C-7C93-2D72-5C5C95FA1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1" y="6284804"/>
            <a:ext cx="733425" cy="476250"/>
          </a:xfrm>
          <a:prstGeom prst="rect">
            <a:avLst/>
          </a:prstGeom>
        </p:spPr>
      </p:pic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88EE948D-0945-FFA9-9C80-EEA3DEE0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5620" y="6356350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274953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30" y="477939"/>
            <a:ext cx="2806041" cy="2014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1795F7-8A70-A7E3-19E5-DA141190A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966" y="1485248"/>
            <a:ext cx="10017494" cy="42971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BE" dirty="0">
                <a:latin typeface="+mj-lt"/>
              </a:rPr>
              <a:t>Comment cela fonctionne-t-il?</a:t>
            </a:r>
          </a:p>
          <a:p>
            <a:pPr marL="0" indent="0">
              <a:buNone/>
            </a:pPr>
            <a:endParaRPr lang="fr-BE" dirty="0">
              <a:latin typeface="+mj-lt"/>
            </a:endParaRPr>
          </a:p>
          <a:p>
            <a:pPr marL="0" indent="0">
              <a:buNone/>
            </a:pPr>
            <a:r>
              <a:rPr lang="fr-BE" u="sng" dirty="0">
                <a:latin typeface="+mj-lt"/>
              </a:rPr>
              <a:t>Deux types d’aides sont proposés:</a:t>
            </a:r>
          </a:p>
          <a:p>
            <a:pPr marL="0" indent="0">
              <a:buNone/>
            </a:pPr>
            <a:endParaRPr lang="fr-BE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fr-BE" b="1" u="sng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Transport collectif</a:t>
            </a:r>
          </a:p>
          <a:p>
            <a:pPr>
              <a:buFont typeface="Wingdings" panose="05000000000000000000" pitchFamily="2" charset="2"/>
              <a:buChar char="à"/>
            </a:pPr>
            <a:endParaRPr lang="fr-BE" b="1" i="0" dirty="0">
              <a:solidFill>
                <a:srgbClr val="252738"/>
              </a:solidFill>
              <a:effectLst/>
              <a:highlight>
                <a:srgbClr val="FFFF00"/>
              </a:highlight>
              <a:latin typeface="+mj-lt"/>
            </a:endParaRPr>
          </a:p>
          <a:p>
            <a:r>
              <a:rPr lang="fr-BE" b="0" i="0" dirty="0">
                <a:solidFill>
                  <a:srgbClr val="252738"/>
                </a:solidFill>
                <a:effectLst/>
                <a:latin typeface="+mj-lt"/>
              </a:rPr>
              <a:t>Les véhicules de la CSD (collectifs) vous transportent de votre domicile 	jusqu’au centre médical (hôpital) en région liégeoise en compagnie d’autres bénéficiaires, sur base des véhicules disponibles.</a:t>
            </a:r>
          </a:p>
          <a:p>
            <a:pPr marL="0" indent="0">
              <a:buNone/>
            </a:pPr>
            <a:endParaRPr lang="fr-BE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fr-BE" b="1" u="sng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Transport avec bénévole</a:t>
            </a:r>
          </a:p>
          <a:p>
            <a:pPr marL="0" indent="0">
              <a:buNone/>
            </a:pPr>
            <a:endParaRPr lang="fr-BE" b="1" i="0" dirty="0">
              <a:solidFill>
                <a:srgbClr val="252738"/>
              </a:solidFill>
              <a:effectLst/>
              <a:highlight>
                <a:srgbClr val="FFFF00"/>
              </a:highlight>
              <a:latin typeface="+mj-lt"/>
            </a:endParaRPr>
          </a:p>
          <a:p>
            <a:r>
              <a:rPr lang="fr-BE" dirty="0">
                <a:latin typeface="+mj-lt"/>
              </a:rPr>
              <a:t> </a:t>
            </a:r>
            <a:r>
              <a:rPr lang="fr-BE" b="0" i="0" dirty="0">
                <a:solidFill>
                  <a:srgbClr val="252738"/>
                </a:solidFill>
                <a:effectLst/>
                <a:latin typeface="+mj-lt"/>
              </a:rPr>
              <a:t>Une équipe de volontaires qui vous accompagnent avec leur véhicule privé.</a:t>
            </a:r>
            <a:endParaRPr lang="fr-BE" dirty="0">
              <a:latin typeface="+mj-lt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2D4DBD-6172-0314-3FAC-FD280FEB9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9370" y="6502675"/>
            <a:ext cx="3880760" cy="365125"/>
          </a:xfrm>
        </p:spPr>
        <p:txBody>
          <a:bodyPr/>
          <a:lstStyle/>
          <a:p>
            <a:r>
              <a:rPr lang="fr-BE" dirty="0"/>
              <a:t>Présentation du service Transport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7CE00F-ADEC-8BFF-0470-A9F9CE5C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13</a:t>
            </a:fld>
            <a:endParaRPr lang="fr-BE" dirty="0"/>
          </a:p>
        </p:txBody>
      </p:sp>
      <p:sp>
        <p:nvSpPr>
          <p:cNvPr id="6" name="Rectangle à coins arrondis 7">
            <a:extLst>
              <a:ext uri="{FF2B5EF4-FFF2-40B4-BE49-F238E27FC236}">
                <a16:creationId xmlns:a16="http://schemas.microsoft.com/office/drawing/2014/main" id="{4869CC3E-4D61-3ACF-8150-8832F05EFCA3}"/>
              </a:ext>
            </a:extLst>
          </p:cNvPr>
          <p:cNvSpPr/>
          <p:nvPr/>
        </p:nvSpPr>
        <p:spPr>
          <a:xfrm>
            <a:off x="3293736" y="64406"/>
            <a:ext cx="4425696" cy="1060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u="sng" dirty="0">
                <a:solidFill>
                  <a:schemeClr val="bg1"/>
                </a:solidFill>
              </a:rPr>
              <a:t>Description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30566E8-AA4E-5F9F-6916-92464B228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91" y="6284804"/>
            <a:ext cx="7334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0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PF - FSA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14</a:t>
            </a:fld>
            <a:endParaRPr lang="fr-BE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50B1E8E-3F38-3A9C-A1D7-142627CDED22}"/>
              </a:ext>
            </a:extLst>
          </p:cNvPr>
          <p:cNvSpPr txBox="1">
            <a:spLocks/>
          </p:cNvSpPr>
          <p:nvPr/>
        </p:nvSpPr>
        <p:spPr>
          <a:xfrm>
            <a:off x="6484941" y="1625958"/>
            <a:ext cx="5074713" cy="2436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1800" b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Tarification bénévole type taxi bénévole:</a:t>
            </a:r>
            <a:endParaRPr lang="fr-BE" sz="1800" dirty="0">
              <a:latin typeface="+mj-lt"/>
            </a:endParaRPr>
          </a:p>
          <a:p>
            <a:r>
              <a:rPr lang="fr-BE" sz="1800" b="1" u="sng" dirty="0">
                <a:latin typeface="+mj-lt"/>
              </a:rPr>
              <a:t>Prise en charge</a:t>
            </a:r>
            <a:r>
              <a:rPr lang="fr-BE" sz="1800" u="sng" dirty="0">
                <a:latin typeface="+mj-lt"/>
              </a:rPr>
              <a:t>:</a:t>
            </a:r>
            <a:r>
              <a:rPr lang="fr-BE" sz="1800" dirty="0">
                <a:latin typeface="+mj-lt"/>
              </a:rPr>
              <a:t> </a:t>
            </a:r>
            <a:r>
              <a:rPr lang="fr-BE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5,00 €</a:t>
            </a:r>
          </a:p>
          <a:p>
            <a:r>
              <a:rPr lang="fr-BE" sz="1800" b="1" u="sng" dirty="0">
                <a:latin typeface="+mj-lt"/>
              </a:rPr>
              <a:t>Jusque 10 km (moins de 2h):</a:t>
            </a:r>
            <a:r>
              <a:rPr lang="fr-BE" sz="1800" b="1" dirty="0">
                <a:latin typeface="+mj-lt"/>
              </a:rPr>
              <a:t> </a:t>
            </a:r>
            <a:r>
              <a:rPr lang="fr-BE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0,85 €</a:t>
            </a:r>
          </a:p>
          <a:p>
            <a:r>
              <a:rPr lang="fr-BE" sz="1800" b="1" u="sng" dirty="0">
                <a:latin typeface="+mj-lt"/>
              </a:rPr>
              <a:t>Jusque 10 km (plus de 2h):</a:t>
            </a:r>
            <a:r>
              <a:rPr lang="fr-BE" sz="1800" b="1" dirty="0">
                <a:latin typeface="+mj-lt"/>
              </a:rPr>
              <a:t> </a:t>
            </a:r>
            <a:r>
              <a:rPr lang="fr-BE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1,20 €</a:t>
            </a:r>
          </a:p>
          <a:p>
            <a:r>
              <a:rPr lang="fr-BE" sz="1800" b="1" u="sng" dirty="0">
                <a:latin typeface="+mj-lt"/>
              </a:rPr>
              <a:t>À partir de 11 </a:t>
            </a:r>
            <a:r>
              <a:rPr lang="fr-BE" sz="1800" b="1" dirty="0">
                <a:latin typeface="+mj-lt"/>
              </a:rPr>
              <a:t>km: </a:t>
            </a:r>
            <a:r>
              <a:rPr lang="fr-BE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0,60 €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50B1E8E-3F38-3A9C-A1D7-142627CDED22}"/>
              </a:ext>
            </a:extLst>
          </p:cNvPr>
          <p:cNvSpPr txBox="1">
            <a:spLocks/>
          </p:cNvSpPr>
          <p:nvPr/>
        </p:nvSpPr>
        <p:spPr>
          <a:xfrm>
            <a:off x="445806" y="1651679"/>
            <a:ext cx="5388612" cy="22106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1800" b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Tarification collectif type VSL:</a:t>
            </a:r>
          </a:p>
          <a:p>
            <a:r>
              <a:rPr lang="fr-BE" sz="1800" b="1" u="sng" dirty="0">
                <a:latin typeface="+mj-lt"/>
              </a:rPr>
              <a:t>Prise en charge</a:t>
            </a:r>
            <a:r>
              <a:rPr lang="fr-BE" sz="1800" dirty="0">
                <a:latin typeface="+mj-lt"/>
              </a:rPr>
              <a:t>: </a:t>
            </a:r>
            <a:r>
              <a:rPr lang="fr-BE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4,50 €</a:t>
            </a:r>
            <a:r>
              <a:rPr lang="fr-BE" sz="1800" dirty="0">
                <a:latin typeface="+mj-lt"/>
              </a:rPr>
              <a:t> par trajet (si aller/retour = </a:t>
            </a:r>
            <a:r>
              <a:rPr lang="fr-BE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9€</a:t>
            </a:r>
            <a:r>
              <a:rPr lang="fr-BE" sz="1800" dirty="0">
                <a:latin typeface="+mj-lt"/>
              </a:rPr>
              <a:t>)</a:t>
            </a:r>
          </a:p>
          <a:p>
            <a:r>
              <a:rPr lang="fr-BE" sz="1800" dirty="0">
                <a:latin typeface="+mj-lt"/>
              </a:rPr>
              <a:t>01.05.26 = 5€ </a:t>
            </a:r>
            <a:r>
              <a:rPr lang="fr-BE" sz="1800">
                <a:latin typeface="+mj-lt"/>
              </a:rPr>
              <a:t>par trajet</a:t>
            </a:r>
            <a:r>
              <a:rPr lang="fr-BE" sz="1800" dirty="0">
                <a:latin typeface="+mj-lt"/>
              </a:rPr>
              <a:t> </a:t>
            </a:r>
            <a:endParaRPr lang="fr-BE" sz="1800" b="1" u="sng" dirty="0">
              <a:latin typeface="+mj-lt"/>
            </a:endParaRPr>
          </a:p>
          <a:p>
            <a:r>
              <a:rPr lang="fr-BE" sz="1800" b="1" u="sng" dirty="0">
                <a:latin typeface="+mj-lt"/>
              </a:rPr>
              <a:t>Coût par kilomètre</a:t>
            </a:r>
            <a:r>
              <a:rPr lang="fr-BE" sz="1800" dirty="0">
                <a:latin typeface="+mj-lt"/>
              </a:rPr>
              <a:t>: </a:t>
            </a:r>
            <a:r>
              <a:rPr lang="fr-BE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0,60 €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sz="1800" dirty="0">
              <a:latin typeface="+mj-lt"/>
            </a:endParaRPr>
          </a:p>
          <a:p>
            <a:pPr marL="0" indent="0">
              <a:buNone/>
            </a:pPr>
            <a:endParaRPr lang="fr-BE" sz="2000" dirty="0"/>
          </a:p>
        </p:txBody>
      </p:sp>
      <p:sp>
        <p:nvSpPr>
          <p:cNvPr id="6" name="Rectangle 5"/>
          <p:cNvSpPr/>
          <p:nvPr/>
        </p:nvSpPr>
        <p:spPr>
          <a:xfrm>
            <a:off x="689212" y="4261850"/>
            <a:ext cx="1052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b="1" u="sng" dirty="0">
              <a:solidFill>
                <a:srgbClr val="FF0000"/>
              </a:solidFill>
            </a:endParaRPr>
          </a:p>
          <a:p>
            <a:r>
              <a:rPr lang="fr-BE" b="1" u="sng" dirty="0">
                <a:solidFill>
                  <a:srgbClr val="FF0000"/>
                </a:solidFill>
              </a:rPr>
              <a:t>Remarques</a:t>
            </a:r>
            <a:r>
              <a:rPr lang="fr-BE" dirty="0"/>
              <a:t> : Pour les bénéficiaires affiliés à la mutualité </a:t>
            </a:r>
            <a:r>
              <a:rPr lang="fr-BE" dirty="0" err="1"/>
              <a:t>Solidaris</a:t>
            </a:r>
            <a:r>
              <a:rPr lang="fr-BE" dirty="0"/>
              <a:t>, l’intervention dans les frais de transport sera directement déduite de la facture et donc la quote-part du bénéficiaire sera fortement réduite.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5950424" y="1330657"/>
            <a:ext cx="13648" cy="2531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8821C7E4-9AF1-FF98-3A46-CACB7F680F0E}"/>
              </a:ext>
            </a:extLst>
          </p:cNvPr>
          <p:cNvSpPr/>
          <p:nvPr/>
        </p:nvSpPr>
        <p:spPr>
          <a:xfrm>
            <a:off x="1112293" y="107976"/>
            <a:ext cx="9833211" cy="82314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u="sng" dirty="0">
                <a:solidFill>
                  <a:schemeClr val="bg1"/>
                </a:solidFill>
              </a:rPr>
              <a:t>Tarification Transport Collectif/Transport bénévole   </a:t>
            </a:r>
          </a:p>
        </p:txBody>
      </p:sp>
    </p:spTree>
    <p:extLst>
      <p:ext uri="{BB962C8B-B14F-4D97-AF65-F5344CB8AC3E}">
        <p14:creationId xmlns:p14="http://schemas.microsoft.com/office/powerpoint/2010/main" val="3933836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85EFB7-64FE-A77C-E046-80A23C05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253" y="1550267"/>
            <a:ext cx="10017494" cy="4757980"/>
          </a:xfrm>
        </p:spPr>
        <p:txBody>
          <a:bodyPr>
            <a:normAutofit fontScale="77500" lnSpcReduction="20000"/>
          </a:bodyPr>
          <a:lstStyle/>
          <a:p>
            <a:r>
              <a:rPr lang="fr-BE" dirty="0">
                <a:solidFill>
                  <a:srgbClr val="2527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fr-BE" b="0" i="0" dirty="0">
                <a:solidFill>
                  <a:srgbClr val="252738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ervice </a:t>
            </a:r>
            <a:r>
              <a:rPr lang="fr-BE" b="1" i="0" u="sng" dirty="0">
                <a:solidFill>
                  <a:schemeClr val="accent4">
                    <a:lumMod val="7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accessible à tous, quelle que soit votre mutuelle</a:t>
            </a:r>
            <a:r>
              <a:rPr lang="fr-BE" b="0" i="0" dirty="0">
                <a:solidFill>
                  <a:srgbClr val="252738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0" indent="0">
              <a:buNone/>
            </a:pPr>
            <a:endParaRPr lang="fr-BE" b="0" i="0" dirty="0">
              <a:solidFill>
                <a:srgbClr val="252738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BE" b="0" i="0" dirty="0">
                <a:solidFill>
                  <a:srgbClr val="252738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Pour les affiliés Solidaris, </a:t>
            </a:r>
            <a:r>
              <a:rPr lang="fr-BE" b="1" i="0" u="sng" dirty="0">
                <a:solidFill>
                  <a:schemeClr val="accent4">
                    <a:lumMod val="7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être en ordre de cotisations à l’assurance complémentaire</a:t>
            </a:r>
            <a:r>
              <a:rPr lang="fr-BE" b="0" i="0" dirty="0">
                <a:solidFill>
                  <a:srgbClr val="252738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 algn="l">
              <a:buNone/>
            </a:pPr>
            <a:endParaRPr lang="fr-BE" b="0" i="0" dirty="0">
              <a:solidFill>
                <a:srgbClr val="252738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BE" dirty="0">
                <a:solidFill>
                  <a:srgbClr val="2527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fr-BE" b="0" i="0" dirty="0">
                <a:solidFill>
                  <a:srgbClr val="252738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abiter </a:t>
            </a:r>
            <a:r>
              <a:rPr lang="fr-BE" b="1" i="0" u="sng" dirty="0">
                <a:solidFill>
                  <a:schemeClr val="accent4">
                    <a:lumMod val="7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la province de Liège</a:t>
            </a:r>
            <a:r>
              <a:rPr lang="fr-BE" b="0" i="0" dirty="0">
                <a:solidFill>
                  <a:srgbClr val="252738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 algn="l">
              <a:buNone/>
            </a:pPr>
            <a:endParaRPr lang="fr-BE" b="0" i="0" dirty="0">
              <a:solidFill>
                <a:srgbClr val="252738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BE" dirty="0">
                <a:solidFill>
                  <a:srgbClr val="2527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fr-BE" b="0" i="0" dirty="0">
                <a:solidFill>
                  <a:srgbClr val="252738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voir besoin d’un transport </a:t>
            </a:r>
            <a:r>
              <a:rPr lang="fr-BE" b="1" u="sng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pour une raison médicale</a:t>
            </a:r>
            <a:r>
              <a:rPr lang="fr-BE" b="0" i="0" dirty="0">
                <a:solidFill>
                  <a:srgbClr val="252738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fr-BE" b="0" i="0" dirty="0">
                <a:solidFill>
                  <a:srgbClr val="252738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(ex: dialyse, radiothérapie, chimiothérapie</a:t>
            </a:r>
            <a:r>
              <a:rPr lang="fr-BE" dirty="0">
                <a:solidFill>
                  <a:srgbClr val="25273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consultation divers</a:t>
            </a:r>
            <a:r>
              <a:rPr lang="fr-BE" b="0" i="0" dirty="0">
                <a:solidFill>
                  <a:srgbClr val="252738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0" indent="0" algn="l">
              <a:buNone/>
            </a:pPr>
            <a:endParaRPr lang="fr-BE" b="0" i="0" dirty="0">
              <a:solidFill>
                <a:srgbClr val="252738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BE" b="0" i="0" dirty="0">
                <a:solidFill>
                  <a:srgbClr val="393B4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Le remboursement de votre transport dépend du type de soin. Contactez votre mutuelle pour </a:t>
            </a:r>
            <a:r>
              <a:rPr lang="fr-BE" b="1" i="0" u="sng" dirty="0">
                <a:solidFill>
                  <a:schemeClr val="accent4">
                    <a:lumMod val="7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savoir si vous entrez dans les conditions de remboursement</a:t>
            </a:r>
            <a:r>
              <a:rPr lang="fr-BE" b="0" i="0" dirty="0">
                <a:solidFill>
                  <a:srgbClr val="393B4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 algn="l">
              <a:buNone/>
            </a:pPr>
            <a:endParaRPr lang="fr-BE" b="0" i="0" dirty="0">
              <a:solidFill>
                <a:srgbClr val="393B4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BE" b="0" i="0" dirty="0">
                <a:solidFill>
                  <a:srgbClr val="393B4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Introduisez votre demande le plus rapidement possible (dès que vous avez la date du rdv) ou </a:t>
            </a:r>
            <a:r>
              <a:rPr lang="fr-BE" b="1" u="sng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 moins 48h à l’avance</a:t>
            </a:r>
            <a:r>
              <a:rPr lang="fr-BE" b="0" i="0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fr-BE" b="0" i="0" dirty="0">
                <a:solidFill>
                  <a:srgbClr val="393B4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(hors week-end et jours fériés).</a:t>
            </a:r>
          </a:p>
          <a:p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94A25F-EEC4-99E4-0415-365B53B3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4021" y="6538912"/>
            <a:ext cx="3880760" cy="365125"/>
          </a:xfrm>
        </p:spPr>
        <p:txBody>
          <a:bodyPr/>
          <a:lstStyle/>
          <a:p>
            <a:r>
              <a:rPr lang="fr-BE" dirty="0"/>
              <a:t>Présentation du service Transport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974BA9-F20D-FE18-0EED-895CABB5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15</a:t>
            </a:fld>
            <a:endParaRPr lang="fr-BE" dirty="0"/>
          </a:p>
        </p:txBody>
      </p:sp>
      <p:sp>
        <p:nvSpPr>
          <p:cNvPr id="7" name="Rectangle à coins arrondis 7">
            <a:extLst>
              <a:ext uri="{FF2B5EF4-FFF2-40B4-BE49-F238E27FC236}">
                <a16:creationId xmlns:a16="http://schemas.microsoft.com/office/drawing/2014/main" id="{7C60DF8E-026D-7A4C-1C10-04E1C1BE2C07}"/>
              </a:ext>
            </a:extLst>
          </p:cNvPr>
          <p:cNvSpPr/>
          <p:nvPr/>
        </p:nvSpPr>
        <p:spPr>
          <a:xfrm>
            <a:off x="3424407" y="19401"/>
            <a:ext cx="4425696" cy="1060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u="sng" dirty="0">
                <a:solidFill>
                  <a:schemeClr val="bg1"/>
                </a:solidFill>
              </a:rPr>
              <a:t>Conditions d’accès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D4C9723-4E6A-616B-AFE4-441136BDF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1" y="6284804"/>
            <a:ext cx="7334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4A34D2-610B-4ED7-9D1D-21A8A4C02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251" y="1689928"/>
            <a:ext cx="10017494" cy="4129079"/>
          </a:xfrm>
        </p:spPr>
        <p:txBody>
          <a:bodyPr>
            <a:normAutofit fontScale="92500"/>
          </a:bodyPr>
          <a:lstStyle/>
          <a:p>
            <a:r>
              <a:rPr lang="fr-BE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Adresse : </a:t>
            </a:r>
            <a:r>
              <a:rPr lang="fr-BE" b="1" u="sng" dirty="0">
                <a:solidFill>
                  <a:schemeClr val="accent4">
                    <a:lumMod val="7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Rue de la </a:t>
            </a:r>
            <a:r>
              <a:rPr lang="fr-BE" b="1" u="sng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Boverie</a:t>
            </a:r>
            <a:r>
              <a:rPr lang="fr-BE" b="1" u="sng" dirty="0">
                <a:solidFill>
                  <a:schemeClr val="accent4">
                    <a:lumMod val="7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379 à 4100 Seraing</a:t>
            </a:r>
            <a:endParaRPr lang="fr-BE" b="1" u="sng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BE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Numéro unique</a:t>
            </a:r>
            <a:r>
              <a:rPr lang="fr-BE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r>
              <a:rPr lang="fr-BE" b="1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BE" b="1" u="sng" dirty="0">
                <a:solidFill>
                  <a:schemeClr val="accent4">
                    <a:lumMod val="7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04/338.20.20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Permanence téléphonique </a:t>
            </a:r>
            <a:r>
              <a:rPr lang="fr-BE" b="1" u="sng" dirty="0">
                <a:solidFill>
                  <a:schemeClr val="accent4">
                    <a:lumMod val="7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7 jours/7 et 24 heures/24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Ouverture au public de </a:t>
            </a:r>
            <a:r>
              <a:rPr lang="fr-BE" b="1" u="sng" dirty="0">
                <a:solidFill>
                  <a:schemeClr val="accent4">
                    <a:lumMod val="7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06h30 à 20h00 7 jours/7, week-ends et jours fériés compris.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Permanence conseillers : </a:t>
            </a:r>
            <a:r>
              <a:rPr lang="fr-BE" b="1" u="sng" dirty="0">
                <a:solidFill>
                  <a:schemeClr val="accent4">
                    <a:lumMod val="7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04/24.24.881</a:t>
            </a:r>
            <a:r>
              <a:rPr lang="fr-BE" b="1" dirty="0">
                <a:solidFill>
                  <a:srgbClr val="FF0000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BE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pour le réseau uniquement du lundi au vendredi (de 07h30 à 18h00) et le samedi (de 08h30 à 16h30)</a:t>
            </a:r>
            <a:endParaRPr lang="fr-BE" b="1" u="sng" dirty="0">
              <a:solidFill>
                <a:schemeClr val="accent4">
                  <a:lumMod val="75000"/>
                </a:schemeClr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fr-BE" b="1" dirty="0">
              <a:solidFill>
                <a:srgbClr val="FF0000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BE" sz="1000" dirty="0">
              <a:solidFill>
                <a:srgbClr val="FF0000"/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7E4485B-0659-42A0-ABA3-3C61FEFF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698" y="6395929"/>
            <a:ext cx="3880760" cy="365125"/>
          </a:xfrm>
        </p:spPr>
        <p:txBody>
          <a:bodyPr/>
          <a:lstStyle/>
          <a:p>
            <a:r>
              <a:rPr lang="fr-BE" dirty="0"/>
              <a:t>Présentation du service Transport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13DEFB-FDC0-4B5D-A67D-7CDCA8D2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16</a:t>
            </a:fld>
            <a:endParaRPr lang="fr-BE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A61B5CDD-3F0F-4F8C-AEE6-1550479A09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Rectangle à coins arrondis 7">
            <a:extLst>
              <a:ext uri="{FF2B5EF4-FFF2-40B4-BE49-F238E27FC236}">
                <a16:creationId xmlns:a16="http://schemas.microsoft.com/office/drawing/2014/main" id="{96E9986D-BF65-EFBD-F923-A3EC14BA833D}"/>
              </a:ext>
            </a:extLst>
          </p:cNvPr>
          <p:cNvSpPr/>
          <p:nvPr/>
        </p:nvSpPr>
        <p:spPr>
          <a:xfrm>
            <a:off x="3495230" y="288405"/>
            <a:ext cx="4425696" cy="1060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u="sng" dirty="0">
                <a:solidFill>
                  <a:schemeClr val="bg1"/>
                </a:solidFill>
              </a:rPr>
              <a:t>Accessibilité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C0C983C-0265-8823-FC2B-28167E21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91" y="6284804"/>
            <a:ext cx="733425" cy="476250"/>
          </a:xfrm>
          <a:prstGeom prst="rect">
            <a:avLst/>
          </a:prstGeom>
        </p:spPr>
      </p:pic>
      <p:sp>
        <p:nvSpPr>
          <p:cNvPr id="2" name="AutoShape 2" descr="https://euc-powerpoint.officeapps.live.com/pods/GetClipboardImage.ashx?Id=bf005c8f-3090-4d4d-a0b9-71132982259f&amp;DC=GEU8&amp;pkey=67279285-93a3-4aee-a568-13ac989d7416&amp;wdwaccluster=GEU8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3657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9A9438-B659-7F08-1B97-4B83B1C8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17</a:t>
            </a:fld>
            <a:endParaRPr lang="fr-BE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420716-7D1E-1778-16B8-65A57DDEE039}"/>
              </a:ext>
            </a:extLst>
          </p:cNvPr>
          <p:cNvSpPr txBox="1"/>
          <p:nvPr/>
        </p:nvSpPr>
        <p:spPr>
          <a:xfrm>
            <a:off x="1007390" y="2479728"/>
            <a:ext cx="9732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/>
              <a:t>Raisons médicales remboursables </a:t>
            </a:r>
          </a:p>
          <a:p>
            <a:endParaRPr lang="fr-BE"/>
          </a:p>
        </p:txBody>
      </p:sp>
      <p:pic>
        <p:nvPicPr>
          <p:cNvPr id="7" name="Image 6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82AC46BF-4129-86BA-55F6-677FAAD0E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1" y="6356350"/>
            <a:ext cx="928222" cy="323850"/>
          </a:xfrm>
          <a:prstGeom prst="rect">
            <a:avLst/>
          </a:prstGeom>
        </p:spPr>
      </p:pic>
      <p:sp>
        <p:nvSpPr>
          <p:cNvPr id="5" name="Espace réservé du pied de page 7">
            <a:extLst>
              <a:ext uri="{FF2B5EF4-FFF2-40B4-BE49-F238E27FC236}">
                <a16:creationId xmlns:a16="http://schemas.microsoft.com/office/drawing/2014/main" id="{16E81CE3-8492-25BE-E903-236C0142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2916" y="6356350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1629357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DA87C3-6B1D-720F-7C91-F67D64FFBD4E}"/>
              </a:ext>
            </a:extLst>
          </p:cNvPr>
          <p:cNvSpPr/>
          <p:nvPr/>
        </p:nvSpPr>
        <p:spPr>
          <a:xfrm>
            <a:off x="512760" y="5806091"/>
            <a:ext cx="2721727" cy="1019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Véhicule personnel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40C1B6-72DB-D901-36A0-F64A74EB560A}"/>
              </a:ext>
            </a:extLst>
          </p:cNvPr>
          <p:cNvSpPr txBox="1"/>
          <p:nvPr/>
        </p:nvSpPr>
        <p:spPr>
          <a:xfrm>
            <a:off x="596083" y="2961807"/>
            <a:ext cx="24097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/>
              <a:t>Radiothérapie </a:t>
            </a:r>
          </a:p>
          <a:p>
            <a:pPr marL="342900" indent="-342900">
              <a:buFont typeface="+mj-lt"/>
              <a:buAutoNum type="arabicPeriod"/>
            </a:pPr>
            <a:endParaRPr lang="fr-BE"/>
          </a:p>
          <a:p>
            <a:pPr marL="342900" indent="-342900">
              <a:buFont typeface="+mj-lt"/>
              <a:buAutoNum type="arabicPeriod"/>
            </a:pPr>
            <a:r>
              <a:rPr lang="fr-BE"/>
              <a:t>Chimiothérapie </a:t>
            </a:r>
          </a:p>
          <a:p>
            <a:pPr marL="342900" indent="-342900">
              <a:buFont typeface="+mj-lt"/>
              <a:buAutoNum type="arabicPeriod"/>
            </a:pPr>
            <a:endParaRPr lang="fr-BE"/>
          </a:p>
          <a:p>
            <a:pPr marL="342900" indent="-342900">
              <a:buFont typeface="+mj-lt"/>
              <a:buAutoNum type="arabicPeriod"/>
            </a:pPr>
            <a:r>
              <a:rPr lang="fr-BE"/>
              <a:t>Dialyse </a:t>
            </a:r>
          </a:p>
          <a:p>
            <a:pPr marL="342900" indent="-342900">
              <a:buFont typeface="+mj-lt"/>
              <a:buAutoNum type="arabicPeriod"/>
            </a:pPr>
            <a:endParaRPr lang="fr-BE"/>
          </a:p>
          <a:p>
            <a:pPr marL="342900" indent="-342900">
              <a:buFont typeface="+mj-lt"/>
              <a:buAutoNum type="arabicPeriod"/>
            </a:pPr>
            <a:r>
              <a:rPr lang="fr-BE"/>
              <a:t>CSJ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AAE22-0DDE-6D8D-A02A-94D6E1168F82}"/>
              </a:ext>
            </a:extLst>
          </p:cNvPr>
          <p:cNvSpPr/>
          <p:nvPr/>
        </p:nvSpPr>
        <p:spPr>
          <a:xfrm>
            <a:off x="8161469" y="140803"/>
            <a:ext cx="3173505" cy="1376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>
                <a:solidFill>
                  <a:schemeClr val="tx1"/>
                </a:solidFill>
              </a:rPr>
              <a:t>Remboursements AC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32E3E10-E4E4-DF2D-66E3-37817B2DCE73}"/>
              </a:ext>
            </a:extLst>
          </p:cNvPr>
          <p:cNvSpPr txBox="1"/>
          <p:nvPr/>
        </p:nvSpPr>
        <p:spPr>
          <a:xfrm>
            <a:off x="8193245" y="1682088"/>
            <a:ext cx="367064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sz="1400"/>
              <a:t>Hospitalisation</a:t>
            </a:r>
          </a:p>
          <a:p>
            <a:pPr marL="342900" indent="-342900">
              <a:buFont typeface="+mj-lt"/>
              <a:buAutoNum type="arabicPeriod"/>
            </a:pPr>
            <a:endParaRPr lang="fr-BE" sz="1400"/>
          </a:p>
          <a:p>
            <a:pPr marL="342900" indent="-342900">
              <a:buFont typeface="+mj-lt"/>
              <a:buAutoNum type="arabicPeriod"/>
            </a:pPr>
            <a:r>
              <a:rPr lang="fr-BE" sz="1400"/>
              <a:t>Admission urgences</a:t>
            </a:r>
          </a:p>
          <a:p>
            <a:pPr marL="342900" indent="-342900">
              <a:buFont typeface="+mj-lt"/>
              <a:buAutoNum type="arabicPeriod"/>
            </a:pPr>
            <a:endParaRPr lang="fr-BE" sz="1400"/>
          </a:p>
          <a:p>
            <a:pPr marL="342900" indent="-342900">
              <a:buFont typeface="+mj-lt"/>
              <a:buAutoNum type="arabicPeriod"/>
            </a:pPr>
            <a:r>
              <a:rPr lang="fr-BE" sz="1400"/>
              <a:t>Consultations spécialistes </a:t>
            </a:r>
          </a:p>
          <a:p>
            <a:pPr marL="342900" indent="-342900">
              <a:buFont typeface="+mj-lt"/>
              <a:buAutoNum type="arabicPeriod"/>
            </a:pPr>
            <a:endParaRPr lang="fr-BE" sz="1400"/>
          </a:p>
          <a:p>
            <a:pPr marL="342900" indent="-342900">
              <a:buFont typeface="+mj-lt"/>
              <a:buAutoNum type="arabicPeriod"/>
            </a:pPr>
            <a:r>
              <a:rPr lang="fr-BE" sz="1400"/>
              <a:t>Dentistes </a:t>
            </a:r>
          </a:p>
          <a:p>
            <a:pPr marL="342900" indent="-342900">
              <a:buFont typeface="+mj-lt"/>
              <a:buAutoNum type="arabicPeriod"/>
            </a:pPr>
            <a:endParaRPr lang="fr-BE" sz="1400"/>
          </a:p>
          <a:p>
            <a:pPr marL="342900" indent="-342900">
              <a:buFont typeface="+mj-lt"/>
              <a:buAutoNum type="arabicPeriod"/>
            </a:pPr>
            <a:endParaRPr lang="fr-BE" sz="1400"/>
          </a:p>
          <a:p>
            <a:pPr marL="342900" indent="-342900">
              <a:buFont typeface="+mj-lt"/>
              <a:buAutoNum type="arabicPeriod"/>
            </a:pPr>
            <a:r>
              <a:rPr lang="fr-BE" sz="1400"/>
              <a:t>Imagerie médicale</a:t>
            </a:r>
          </a:p>
          <a:p>
            <a:pPr marL="342900" indent="-342900">
              <a:buFont typeface="+mj-lt"/>
              <a:buAutoNum type="arabicPeriod"/>
            </a:pPr>
            <a:endParaRPr lang="fr-BE" sz="1400"/>
          </a:p>
          <a:p>
            <a:pPr marL="342900" indent="-342900">
              <a:buFont typeface="+mj-lt"/>
              <a:buAutoNum type="arabicPeriod"/>
            </a:pPr>
            <a:r>
              <a:rPr lang="fr-BE" sz="1400"/>
              <a:t>Revalidation cardiaque – pulmonaire -  pluridisciplinaire (AKAC)</a:t>
            </a:r>
          </a:p>
          <a:p>
            <a:pPr marL="342900" indent="-342900">
              <a:buFont typeface="+mj-lt"/>
              <a:buAutoNum type="arabicPeriod"/>
            </a:pPr>
            <a:endParaRPr lang="fr-BE" sz="1400"/>
          </a:p>
          <a:p>
            <a:pPr marL="342900" indent="-342900">
              <a:buFont typeface="+mj-lt"/>
              <a:buAutoNum type="arabicPeriod"/>
            </a:pPr>
            <a:r>
              <a:rPr lang="fr-BE" sz="1400"/>
              <a:t>Kinésithérapie </a:t>
            </a:r>
          </a:p>
          <a:p>
            <a:pPr marL="342900" indent="-342900">
              <a:buFont typeface="+mj-lt"/>
              <a:buAutoNum type="arabicPeriod"/>
            </a:pPr>
            <a:endParaRPr lang="fr-BE" sz="1400"/>
          </a:p>
          <a:p>
            <a:pPr marL="342900" indent="-342900">
              <a:buFont typeface="+mj-lt"/>
              <a:buAutoNum type="arabicPeriod"/>
            </a:pPr>
            <a:r>
              <a:rPr lang="fr-BE" sz="1400"/>
              <a:t>CDI (AKAC)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8AE7BC-8C8A-299D-C229-E12D66D8D11E}"/>
              </a:ext>
            </a:extLst>
          </p:cNvPr>
          <p:cNvSpPr/>
          <p:nvPr/>
        </p:nvSpPr>
        <p:spPr>
          <a:xfrm>
            <a:off x="4168589" y="140802"/>
            <a:ext cx="3091030" cy="1693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>
                <a:solidFill>
                  <a:schemeClr val="tx1"/>
                </a:solidFill>
              </a:rPr>
              <a:t>Remboursements </a:t>
            </a:r>
          </a:p>
          <a:p>
            <a:pPr algn="ctr"/>
            <a:r>
              <a:rPr lang="fr-BE" sz="2800">
                <a:solidFill>
                  <a:schemeClr val="tx1"/>
                </a:solidFill>
                <a:highlight>
                  <a:srgbClr val="FFFF00"/>
                </a:highlight>
              </a:rPr>
              <a:t>AO +AC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F5BEC0-42F6-0D12-AE50-E251F5CF3A9A}"/>
              </a:ext>
            </a:extLst>
          </p:cNvPr>
          <p:cNvSpPr txBox="1"/>
          <p:nvPr/>
        </p:nvSpPr>
        <p:spPr>
          <a:xfrm>
            <a:off x="4631553" y="2961807"/>
            <a:ext cx="26881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/>
              <a:t>Radiothérapie </a:t>
            </a:r>
          </a:p>
          <a:p>
            <a:pPr marL="342900" indent="-342900">
              <a:buFont typeface="+mj-lt"/>
              <a:buAutoNum type="arabicPeriod"/>
            </a:pPr>
            <a:endParaRPr lang="fr-BE"/>
          </a:p>
          <a:p>
            <a:pPr marL="342900" indent="-342900">
              <a:buFont typeface="+mj-lt"/>
              <a:buAutoNum type="arabicPeriod"/>
            </a:pPr>
            <a:r>
              <a:rPr lang="fr-BE"/>
              <a:t>Chimiothérapie </a:t>
            </a:r>
          </a:p>
          <a:p>
            <a:pPr marL="342900" indent="-342900">
              <a:buFont typeface="+mj-lt"/>
              <a:buAutoNum type="arabicPeriod"/>
            </a:pPr>
            <a:endParaRPr lang="fr-BE"/>
          </a:p>
          <a:p>
            <a:pPr marL="342900" indent="-342900">
              <a:buFont typeface="+mj-lt"/>
              <a:buAutoNum type="arabicPeriod"/>
            </a:pPr>
            <a:r>
              <a:rPr lang="fr-BE"/>
              <a:t>Dialyse </a:t>
            </a:r>
          </a:p>
          <a:p>
            <a:pPr marL="342900" indent="-342900">
              <a:buFont typeface="+mj-lt"/>
              <a:buAutoNum type="arabicPeriod"/>
            </a:pPr>
            <a:endParaRPr lang="fr-BE"/>
          </a:p>
          <a:p>
            <a:endParaRPr lang="fr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F08AE4-89B6-8FD7-BB91-102C144B2BE3}"/>
              </a:ext>
            </a:extLst>
          </p:cNvPr>
          <p:cNvSpPr/>
          <p:nvPr/>
        </p:nvSpPr>
        <p:spPr>
          <a:xfrm>
            <a:off x="328108" y="140802"/>
            <a:ext cx="3091030" cy="1693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>
                <a:solidFill>
                  <a:schemeClr val="tx1"/>
                </a:solidFill>
              </a:rPr>
              <a:t>Remboursements </a:t>
            </a:r>
          </a:p>
          <a:p>
            <a:pPr algn="ctr"/>
            <a:r>
              <a:rPr lang="fr-BE" sz="2800">
                <a:solidFill>
                  <a:schemeClr val="tx1"/>
                </a:solidFill>
              </a:rPr>
              <a:t>AO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117B0D-A119-759B-B6F3-152B75A70161}"/>
              </a:ext>
            </a:extLst>
          </p:cNvPr>
          <p:cNvSpPr/>
          <p:nvPr/>
        </p:nvSpPr>
        <p:spPr>
          <a:xfrm>
            <a:off x="4353240" y="5806091"/>
            <a:ext cx="2721727" cy="1019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fr-BE">
                <a:solidFill>
                  <a:schemeClr val="tx1"/>
                </a:solidFill>
              </a:rPr>
              <a:t>Taxi – Taxi bénévole </a:t>
            </a:r>
          </a:p>
          <a:p>
            <a:pPr marL="342900" indent="-342900">
              <a:buFont typeface="+mj-lt"/>
              <a:buAutoNum type="arabicPeriod"/>
            </a:pPr>
            <a:r>
              <a:rPr lang="fr-BE">
                <a:solidFill>
                  <a:schemeClr val="tx1"/>
                </a:solidFill>
              </a:rPr>
              <a:t> VSL/TPMR /</a:t>
            </a:r>
            <a:r>
              <a:rPr lang="fr-BE" err="1">
                <a:solidFill>
                  <a:schemeClr val="tx1"/>
                </a:solidFill>
              </a:rPr>
              <a:t>Ambu</a:t>
            </a:r>
            <a:endParaRPr lang="fr-BE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BE">
                <a:solidFill>
                  <a:schemeClr val="tx1"/>
                </a:solidFill>
              </a:rPr>
              <a:t> sanitaire –Ambulance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94FC977-7785-3D7E-2699-8F60DFD4ADFA}"/>
              </a:ext>
            </a:extLst>
          </p:cNvPr>
          <p:cNvSpPr txBox="1"/>
          <p:nvPr/>
        </p:nvSpPr>
        <p:spPr>
          <a:xfrm>
            <a:off x="4859965" y="1947255"/>
            <a:ext cx="161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>
                <a:highlight>
                  <a:srgbClr val="FFFF00"/>
                </a:highlight>
              </a:rPr>
              <a:t>SI : 1 , 2 ou 3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1108002-5BB7-170A-BCDD-521FCB2281C6}"/>
              </a:ext>
            </a:extLst>
          </p:cNvPr>
          <p:cNvSpPr txBox="1"/>
          <p:nvPr/>
        </p:nvSpPr>
        <p:spPr>
          <a:xfrm>
            <a:off x="4894882" y="4776634"/>
            <a:ext cx="148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>
                <a:highlight>
                  <a:srgbClr val="FFFF00"/>
                </a:highlight>
              </a:rPr>
              <a:t>EN 1 , 2 ou 3 </a:t>
            </a: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BA682155-BD7B-646B-22FA-61B4FD6BB719}"/>
              </a:ext>
            </a:extLst>
          </p:cNvPr>
          <p:cNvSpPr/>
          <p:nvPr/>
        </p:nvSpPr>
        <p:spPr>
          <a:xfrm>
            <a:off x="5512646" y="2429245"/>
            <a:ext cx="350683" cy="49168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0F6C3EAC-1E0A-943B-9A97-AB9A76E0EC01}"/>
              </a:ext>
            </a:extLst>
          </p:cNvPr>
          <p:cNvSpPr/>
          <p:nvPr/>
        </p:nvSpPr>
        <p:spPr>
          <a:xfrm>
            <a:off x="5493185" y="5272199"/>
            <a:ext cx="290670" cy="40765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4164E7-6753-338D-ECEB-E28579025DBC}"/>
              </a:ext>
            </a:extLst>
          </p:cNvPr>
          <p:cNvSpPr/>
          <p:nvPr/>
        </p:nvSpPr>
        <p:spPr>
          <a:xfrm>
            <a:off x="8635928" y="5838940"/>
            <a:ext cx="2721727" cy="1019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fr-BE">
                <a:solidFill>
                  <a:schemeClr val="tx1"/>
                </a:solidFill>
              </a:rPr>
              <a:t>Taxi – Taxi bénévole </a:t>
            </a:r>
          </a:p>
          <a:p>
            <a:pPr marL="342900" indent="-342900">
              <a:buFont typeface="+mj-lt"/>
              <a:buAutoNum type="arabicPeriod"/>
            </a:pPr>
            <a:r>
              <a:rPr lang="fr-BE">
                <a:solidFill>
                  <a:schemeClr val="tx1"/>
                </a:solidFill>
              </a:rPr>
              <a:t> VSL/TPMR /</a:t>
            </a:r>
            <a:r>
              <a:rPr lang="fr-BE" err="1">
                <a:solidFill>
                  <a:schemeClr val="tx1"/>
                </a:solidFill>
              </a:rPr>
              <a:t>Ambu</a:t>
            </a:r>
            <a:endParaRPr lang="fr-BE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BE">
                <a:solidFill>
                  <a:schemeClr val="tx1"/>
                </a:solidFill>
              </a:rPr>
              <a:t> sanitaire –Ambulance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06D0475-1968-E0E8-5A35-4775D411DE4D}"/>
              </a:ext>
            </a:extLst>
          </p:cNvPr>
          <p:cNvSpPr txBox="1"/>
          <p:nvPr/>
        </p:nvSpPr>
        <p:spPr>
          <a:xfrm>
            <a:off x="1455588" y="5177355"/>
            <a:ext cx="520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>
                <a:highlight>
                  <a:srgbClr val="FFFF00"/>
                </a:highlight>
              </a:rPr>
              <a:t>EN</a:t>
            </a:r>
            <a:endParaRPr lang="fr-BE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F6E6DBF-C785-CFF6-6EA1-42BF866ED617}"/>
              </a:ext>
            </a:extLst>
          </p:cNvPr>
          <p:cNvSpPr txBox="1"/>
          <p:nvPr/>
        </p:nvSpPr>
        <p:spPr>
          <a:xfrm>
            <a:off x="9794948" y="5406105"/>
            <a:ext cx="518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>
                <a:highlight>
                  <a:srgbClr val="FFFF00"/>
                </a:highlight>
              </a:rPr>
              <a:t>EN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5706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55314" y="1389888"/>
            <a:ext cx="11198486" cy="50265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/>
              <a:t>						</a:t>
            </a:r>
          </a:p>
          <a:p>
            <a:pPr marL="0" indent="0">
              <a:buNone/>
            </a:pPr>
            <a:endParaRPr lang="fr-BE"/>
          </a:p>
          <a:p>
            <a:r>
              <a:rPr lang="fr-BE" sz="2200" b="1">
                <a:solidFill>
                  <a:srgbClr val="FF0000"/>
                </a:solidFill>
              </a:rPr>
              <a:t>1. Hospitalisation </a:t>
            </a:r>
            <a:r>
              <a:rPr lang="fr-BE" sz="2200"/>
              <a:t>classique ou hospitalisation de jour : illimité  - sans limite d’âge</a:t>
            </a:r>
          </a:p>
          <a:p>
            <a:pPr marL="0" indent="0">
              <a:buNone/>
            </a:pPr>
            <a:endParaRPr lang="fr-BE" sz="2200"/>
          </a:p>
          <a:p>
            <a:r>
              <a:rPr lang="fr-BE" sz="2200" b="1">
                <a:solidFill>
                  <a:srgbClr val="FF0000"/>
                </a:solidFill>
              </a:rPr>
              <a:t>2. Admission aux urgences </a:t>
            </a:r>
            <a:r>
              <a:rPr lang="fr-BE" sz="2200">
                <a:solidFill>
                  <a:srgbClr val="FF0000"/>
                </a:solidFill>
              </a:rPr>
              <a:t>: </a:t>
            </a:r>
            <a:r>
              <a:rPr lang="fr-BE" sz="2200"/>
              <a:t>illimité - sans limite d’âge </a:t>
            </a:r>
            <a:endParaRPr lang="fr-BE" sz="2200" b="1"/>
          </a:p>
          <a:p>
            <a:pPr marL="0" indent="0">
              <a:buNone/>
            </a:pPr>
            <a:endParaRPr lang="fr-BE" sz="2200"/>
          </a:p>
          <a:p>
            <a:r>
              <a:rPr lang="fr-BE" sz="2200" b="1">
                <a:solidFill>
                  <a:srgbClr val="FF0000"/>
                </a:solidFill>
              </a:rPr>
              <a:t>3. A l’hôpital </a:t>
            </a:r>
            <a:r>
              <a:rPr lang="fr-BE" sz="2200" b="1"/>
              <a:t> </a:t>
            </a:r>
            <a:r>
              <a:rPr lang="fr-BE" sz="2200">
                <a:solidFill>
                  <a:srgbClr val="FF0000"/>
                </a:solidFill>
              </a:rPr>
              <a:t>(ou polyclinique dépendant d’un hôpital) </a:t>
            </a:r>
            <a:r>
              <a:rPr lang="fr-BE" sz="2200"/>
              <a:t>-: illimité - sans limite d’âge </a:t>
            </a:r>
            <a:endParaRPr lang="fr-BE" sz="2200" u="sng"/>
          </a:p>
          <a:p>
            <a:pPr marL="0" indent="0">
              <a:buNone/>
            </a:pPr>
            <a:endParaRPr lang="fr-BE" sz="2200"/>
          </a:p>
          <a:p>
            <a:pPr lvl="1"/>
            <a:r>
              <a:rPr lang="fr-BE" sz="2200"/>
              <a:t>une consultation chez un médecin spécialiste</a:t>
            </a:r>
          </a:p>
          <a:p>
            <a:pPr lvl="1"/>
            <a:r>
              <a:rPr lang="fr-BE" sz="2200"/>
              <a:t>un examen d’imagerie médicale</a:t>
            </a:r>
          </a:p>
          <a:p>
            <a:pPr lvl="1"/>
            <a:r>
              <a:rPr lang="fr-BE" sz="2200"/>
              <a:t>un électrocardiogramme</a:t>
            </a:r>
          </a:p>
          <a:p>
            <a:pPr lvl="1"/>
            <a:r>
              <a:rPr lang="fr-BE" sz="2200"/>
              <a:t>un encéphalogramme</a:t>
            </a:r>
          </a:p>
          <a:p>
            <a:pPr lvl="1"/>
            <a:r>
              <a:rPr lang="fr-BE" sz="2200"/>
              <a:t>salle de plâtre</a:t>
            </a:r>
          </a:p>
          <a:p>
            <a:pPr lvl="1"/>
            <a:r>
              <a:rPr lang="fr-BE" sz="2200"/>
              <a:t>Réduction de fracture</a:t>
            </a:r>
          </a:p>
          <a:p>
            <a:pPr marL="457200" lvl="1" indent="0">
              <a:buNone/>
            </a:pPr>
            <a:r>
              <a:rPr lang="fr-BE" sz="2200"/>
              <a:t> </a:t>
            </a:r>
          </a:p>
          <a:p>
            <a:pPr marL="0" indent="0">
              <a:buNone/>
            </a:pPr>
            <a:endParaRPr lang="fr-BE" sz="6400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</p:txBody>
      </p:sp>
      <p:sp>
        <p:nvSpPr>
          <p:cNvPr id="8" name="Rectangle à coins arrondis 7"/>
          <p:cNvSpPr/>
          <p:nvPr/>
        </p:nvSpPr>
        <p:spPr>
          <a:xfrm>
            <a:off x="3541709" y="441525"/>
            <a:ext cx="4425696" cy="1060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u="sng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raisons médicales remboursables</a:t>
            </a:r>
            <a:endParaRPr lang="fr-BE" u="sng">
              <a:solidFill>
                <a:schemeClr val="bg1"/>
              </a:solidFill>
            </a:endParaRPr>
          </a:p>
        </p:txBody>
      </p:sp>
      <p:pic>
        <p:nvPicPr>
          <p:cNvPr id="2" name="Image 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A06B6217-F608-8B00-0677-6C436B3D5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E036886E-69F3-7DD5-AC44-F1158DAC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930" y="6416475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283563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6615"/>
          </a:xfrm>
        </p:spPr>
        <p:txBody>
          <a:bodyPr/>
          <a:lstStyle/>
          <a:p>
            <a:pPr algn="ctr"/>
            <a:r>
              <a:rPr lang="fr-BE"/>
              <a:t>TABLE DES MATIERES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6233" y="1463907"/>
            <a:ext cx="9879534" cy="656283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Transports urgents : hélicoptère</a:t>
            </a:r>
            <a:endParaRPr lang="fr-BE" sz="1400" u="sng">
              <a:solidFill>
                <a:schemeClr val="accent1">
                  <a:lumMod val="75000"/>
                </a:schemeClr>
              </a:solidFill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14350" indent="-514350">
              <a:buFont typeface="+mj-lt"/>
              <a:buAutoNum type="arabicPeriod"/>
            </a:pP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Transports urgents : </a:t>
            </a:r>
            <a:r>
              <a:rPr lang="fr-BE" sz="1400" u="sng" err="1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Ambu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100/112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1400" u="sng">
                <a:solidFill>
                  <a:schemeClr val="accent1">
                    <a:lumMod val="75000"/>
                  </a:schemeClr>
                </a:solidFill>
              </a:rPr>
              <a:t>Les types de 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6" action="ppaction://hlinksldjump"/>
              </a:rPr>
              <a:t>transports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</a:rPr>
              <a:t> de la CSD </a:t>
            </a:r>
            <a:endParaRPr lang="fr-BE" sz="1400" u="sng">
              <a:solidFill>
                <a:schemeClr val="accent1">
                  <a:lumMod val="75000"/>
                </a:schemeClr>
              </a:solidFill>
              <a:hlinkClick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14350" indent="-514350">
              <a:buFont typeface="+mj-lt"/>
              <a:buAutoNum type="arabicPeriod"/>
            </a:pP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raisons médicales remboursables Mutuelle</a:t>
            </a:r>
            <a:endParaRPr lang="fr-BE" sz="1400" u="sng">
              <a:solidFill>
                <a:schemeClr val="accent1">
                  <a:lumMod val="75000"/>
                </a:schemeClr>
              </a:solidFill>
              <a:hlinkClick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14350" indent="-514350">
              <a:buFont typeface="+mj-lt"/>
              <a:buAutoNum type="arabicPeriod"/>
            </a:pPr>
            <a:r>
              <a:rPr lang="fr-BE" sz="1400" u="sng">
                <a:solidFill>
                  <a:schemeClr val="accent1">
                    <a:lumMod val="75000"/>
                  </a:schemeClr>
                </a:solidFill>
              </a:rPr>
              <a:t>Transports 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8" action="ppaction://hlinksldjump"/>
              </a:rPr>
              <a:t>bénévoles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BE" sz="1400" u="sng">
              <a:solidFill>
                <a:schemeClr val="accent1">
                  <a:lumMod val="75000"/>
                </a:schemeClr>
              </a:solidFill>
              <a:hlinkClick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14350" indent="-514350">
              <a:buFont typeface="+mj-lt"/>
              <a:buAutoNum type="arabicPeriod"/>
            </a:pPr>
            <a:r>
              <a:rPr lang="fr-BE" sz="1400" u="sng">
                <a:solidFill>
                  <a:srgbClr val="0563C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Transports Non urgents en </a:t>
            </a:r>
            <a:r>
              <a:rPr lang="fr-BE" sz="1400" u="sng" err="1">
                <a:solidFill>
                  <a:srgbClr val="0563C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Ambu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normalisée / VSL-TPMR/Taxi-bénévoles 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</a:rPr>
              <a:t>: consultations….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1400" u="sng">
                <a:solidFill>
                  <a:srgbClr val="0563C1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Transports Non urgents en </a:t>
            </a:r>
            <a:r>
              <a:rPr lang="fr-BE" sz="1400" u="sng" err="1">
                <a:solidFill>
                  <a:srgbClr val="0563C1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Ambu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normalisée / VSL-TPMR/Taxi-bénévoles 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</a:rPr>
              <a:t>: radiothérapie – chimiothérapie et dialyse 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8" action="ppaction://hlinksldjump"/>
              </a:rPr>
              <a:t>Transports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</a:rPr>
              <a:t> collectifs 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1400" u="sng">
                <a:solidFill>
                  <a:schemeClr val="accent1">
                    <a:lumMod val="75000"/>
                  </a:schemeClr>
                </a:solidFill>
              </a:rPr>
              <a:t>Transports NON 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10" action="ppaction://hlinksldjump"/>
              </a:rPr>
              <a:t>urgents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</a:rPr>
              <a:t> en 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10" action="ppaction://hlinksldjump"/>
              </a:rPr>
              <a:t>véhicule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10" action="ppaction://hlinksldjump"/>
              </a:rPr>
              <a:t>personnel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</a:rPr>
              <a:t> : radiothérapie, chimiothérapie, dialyse et CSJ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CASX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11" action="ppaction://hlinksldjump"/>
              </a:rPr>
              <a:t>–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11" action="ppaction://hlinksldjump"/>
              </a:rPr>
              <a:t>CDI</a:t>
            </a:r>
            <a:endParaRPr lang="fr-BE" sz="1400" u="sng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motifs de refus </a:t>
            </a:r>
            <a:endParaRPr lang="fr-BE" sz="1400" u="sng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Résumé en tableau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fr-BE" sz="1400" u="sng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Fonds d’entraide</a:t>
            </a:r>
            <a:endParaRPr lang="fr-BE" sz="1400" u="sng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Solidaris Assurances</a:t>
            </a:r>
            <a:endParaRPr lang="fr-BE" sz="1400" u="sng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BE" sz="1400" u="sng">
                <a:solidFill>
                  <a:schemeClr val="accent1">
                    <a:lumMod val="75000"/>
                  </a:schemeClr>
                </a:solidFill>
              </a:rPr>
              <a:t>Transactions Union et 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  <a:hlinkClick r:id="rId17" action="ppaction://hlinksldjump"/>
              </a:rPr>
              <a:t>Dossier</a:t>
            </a:r>
            <a:r>
              <a:rPr lang="fr-BE" sz="1400" u="sng">
                <a:solidFill>
                  <a:schemeClr val="accent1">
                    <a:lumMod val="75000"/>
                  </a:schemeClr>
                </a:solidFill>
              </a:rPr>
              <a:t> 360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2</a:t>
            </a:fld>
            <a:endParaRPr lang="fr-BE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0FAE68-5023-5B5D-5C2E-63620FA6D031}"/>
              </a:ext>
            </a:extLst>
          </p:cNvPr>
          <p:cNvSpPr txBox="1"/>
          <p:nvPr/>
        </p:nvSpPr>
        <p:spPr>
          <a:xfrm>
            <a:off x="9468633" y="2149399"/>
            <a:ext cx="188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/>
              <a:t>Liens hypertextes </a:t>
            </a:r>
          </a:p>
        </p:txBody>
      </p:sp>
      <p:pic>
        <p:nvPicPr>
          <p:cNvPr id="1028" name="Picture 4" descr="Clin d'oeil emoji images vectorielles, Clin d'oeil emoji vecteurs libres de  droits | Depositphotos">
            <a:extLst>
              <a:ext uri="{FF2B5EF4-FFF2-40B4-BE49-F238E27FC236}">
                <a16:creationId xmlns:a16="http://schemas.microsoft.com/office/drawing/2014/main" id="{65C7950D-4D62-5491-C44B-4FE37A065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860" y="435079"/>
            <a:ext cx="1463907" cy="14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CB8D5F-F283-E432-0B89-64CD1FB62C71}"/>
              </a:ext>
            </a:extLst>
          </p:cNvPr>
          <p:cNvSpPr txBox="1">
            <a:spLocks/>
          </p:cNvSpPr>
          <p:nvPr/>
        </p:nvSpPr>
        <p:spPr>
          <a:xfrm>
            <a:off x="4155620" y="6404354"/>
            <a:ext cx="3880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/>
              <a:t>Présentation du service Transport</a:t>
            </a:r>
          </a:p>
        </p:txBody>
      </p:sp>
      <p:pic>
        <p:nvPicPr>
          <p:cNvPr id="11" name="Image 10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10A0EC9B-91D9-05F5-31DE-88DA91BA657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50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90432" y="6341602"/>
            <a:ext cx="2743200" cy="365125"/>
          </a:xfrm>
        </p:spPr>
        <p:txBody>
          <a:bodyPr/>
          <a:lstStyle/>
          <a:p>
            <a:fld id="{A13EA369-83B4-413A-B591-350D742C5C1E}" type="slidenum">
              <a:rPr lang="fr-BE" smtClean="0"/>
              <a:t>20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789550" y="1024046"/>
            <a:ext cx="10469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FF0000"/>
                </a:solidFill>
              </a:rPr>
              <a:t>4. Revalidation : </a:t>
            </a:r>
          </a:p>
          <a:p>
            <a:r>
              <a:rPr lang="fr-BE" dirty="0"/>
              <a:t> </a:t>
            </a:r>
          </a:p>
          <a:p>
            <a:r>
              <a:rPr lang="fr-BE" dirty="0"/>
              <a:t>	Revalidation cardiaque</a:t>
            </a:r>
          </a:p>
          <a:p>
            <a:r>
              <a:rPr lang="fr-BE" dirty="0"/>
              <a:t>	Revalidation pulmonaire</a:t>
            </a:r>
          </a:p>
          <a:p>
            <a:r>
              <a:rPr lang="fr-BE" dirty="0"/>
              <a:t>	Revalidation pluridisciplinaires (prestations de physiothérapie ) à raison du nombre de déplacements 				fixés dans la nomenclature des soins de santé ;</a:t>
            </a:r>
          </a:p>
          <a:p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FF0000"/>
                </a:solidFill>
              </a:rPr>
              <a:t>5. Un traitement de dialyse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FF0000"/>
                </a:solidFill>
              </a:rPr>
              <a:t>6. oncologie </a:t>
            </a:r>
            <a:r>
              <a:rPr lang="fr-BE" dirty="0"/>
              <a:t>(radiothérapie et chimiothérapie)</a:t>
            </a:r>
          </a:p>
          <a:p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FF0000"/>
                </a:solidFill>
              </a:rPr>
              <a:t>7.</a:t>
            </a:r>
            <a:r>
              <a:rPr lang="fr-BE" dirty="0"/>
              <a:t> </a:t>
            </a:r>
            <a:r>
              <a:rPr lang="fr-BE" b="1" dirty="0">
                <a:solidFill>
                  <a:srgbClr val="FF0000"/>
                </a:solidFill>
              </a:rPr>
              <a:t>Consultations</a:t>
            </a:r>
            <a:r>
              <a:rPr lang="fr-BE" dirty="0"/>
              <a:t> </a:t>
            </a:r>
            <a:r>
              <a:rPr lang="fr-BE" b="1" dirty="0">
                <a:solidFill>
                  <a:srgbClr val="FF0000"/>
                </a:solidFill>
              </a:rPr>
              <a:t>spécialistes en cabinet privé</a:t>
            </a:r>
          </a:p>
          <a:p>
            <a:endParaRPr lang="fr-BE" b="1" dirty="0">
              <a:solidFill>
                <a:srgbClr val="FF0000"/>
              </a:solidFill>
            </a:endParaRPr>
          </a:p>
          <a:p>
            <a:r>
              <a:rPr lang="fr-BE" b="1" dirty="0">
                <a:solidFill>
                  <a:srgbClr val="FF0000"/>
                </a:solidFill>
              </a:rPr>
              <a:t>				     </a:t>
            </a:r>
            <a:r>
              <a:rPr lang="fr-BE" b="1" dirty="0"/>
              <a:t>+ 65 ans			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fr-BE" b="1" dirty="0"/>
              <a:t>Mal </a:t>
            </a:r>
            <a:r>
              <a:rPr lang="fr-BE" b="1" dirty="0" err="1"/>
              <a:t>chron</a:t>
            </a:r>
            <a:r>
              <a:rPr lang="fr-BE" b="1" dirty="0"/>
              <a:t> (</a:t>
            </a:r>
            <a:r>
              <a:rPr lang="fr-BE" b="1" dirty="0" err="1"/>
              <a:t>aoco</a:t>
            </a:r>
            <a:r>
              <a:rPr lang="fr-BE" b="1" dirty="0"/>
              <a:t>)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fr-BE" b="1" dirty="0"/>
              <a:t>CDI  « cas digne d’</a:t>
            </a:r>
            <a:r>
              <a:rPr lang="fr-BE" b="1" dirty="0" err="1"/>
              <a:t>intêret</a:t>
            </a:r>
            <a:endParaRPr lang="fr-BE" b="1" dirty="0"/>
          </a:p>
          <a:p>
            <a:endParaRPr lang="fr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rgbClr val="FF0000"/>
              </a:solidFill>
            </a:endParaRPr>
          </a:p>
          <a:p>
            <a:pPr lvl="8"/>
            <a:endParaRPr lang="fr-BE" b="1" dirty="0">
              <a:solidFill>
                <a:srgbClr val="FF0000"/>
              </a:solidFill>
            </a:endParaRPr>
          </a:p>
          <a:p>
            <a:pPr lvl="8"/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" name="Rectangle à coins arrondis 7">
            <a:extLst>
              <a:ext uri="{FF2B5EF4-FFF2-40B4-BE49-F238E27FC236}">
                <a16:creationId xmlns:a16="http://schemas.microsoft.com/office/drawing/2014/main" id="{5B227988-0F81-0846-471D-AD2394825B31}"/>
              </a:ext>
            </a:extLst>
          </p:cNvPr>
          <p:cNvSpPr/>
          <p:nvPr/>
        </p:nvSpPr>
        <p:spPr>
          <a:xfrm>
            <a:off x="3588122" y="100209"/>
            <a:ext cx="4425696" cy="563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u="sng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raisons médicales remboursables</a:t>
            </a:r>
            <a:endParaRPr lang="fr-BE" u="sng">
              <a:solidFill>
                <a:schemeClr val="bg1"/>
              </a:solidFill>
            </a:endParaRPr>
          </a:p>
        </p:txBody>
      </p:sp>
      <p:pic>
        <p:nvPicPr>
          <p:cNvPr id="3" name="Image 2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0059A8FF-36FC-3CA2-53ED-42851F4DE1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90DE2EA2-C19F-5859-4BA8-8D8FF533DA61}"/>
              </a:ext>
            </a:extLst>
          </p:cNvPr>
          <p:cNvSpPr txBox="1">
            <a:spLocks/>
          </p:cNvSpPr>
          <p:nvPr/>
        </p:nvSpPr>
        <p:spPr>
          <a:xfrm>
            <a:off x="3860590" y="6316417"/>
            <a:ext cx="3880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3493965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21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351500" y="617604"/>
            <a:ext cx="1088956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fr-BE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FF0000"/>
                </a:solidFill>
              </a:rPr>
              <a:t>8. kinésithérapie (en cabinet  privé ou en milieu hospitalier)</a:t>
            </a:r>
          </a:p>
          <a:p>
            <a:r>
              <a:rPr lang="fr-BE" b="1" dirty="0">
                <a:solidFill>
                  <a:srgbClr val="FF0000"/>
                </a:solidFill>
              </a:rPr>
              <a:t>	</a:t>
            </a:r>
          </a:p>
          <a:p>
            <a:r>
              <a:rPr lang="fr-BE" b="1" dirty="0">
                <a:solidFill>
                  <a:srgbClr val="FF0000"/>
                </a:solidFill>
              </a:rPr>
              <a:t>							   	</a:t>
            </a:r>
          </a:p>
          <a:p>
            <a:r>
              <a:rPr lang="fr-BE" b="1" dirty="0">
                <a:solidFill>
                  <a:srgbClr val="FF0000"/>
                </a:solidFill>
              </a:rPr>
              <a:t>				     </a:t>
            </a:r>
            <a:r>
              <a:rPr lang="fr-BE" b="1" dirty="0"/>
              <a:t>+ 65 ans			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fr-BE" b="1" dirty="0"/>
              <a:t>Mal </a:t>
            </a:r>
            <a:r>
              <a:rPr lang="fr-BE" b="1" dirty="0" err="1"/>
              <a:t>chron</a:t>
            </a:r>
            <a:r>
              <a:rPr lang="fr-BE" b="1" dirty="0"/>
              <a:t> (</a:t>
            </a:r>
            <a:r>
              <a:rPr lang="fr-BE" b="1" dirty="0" err="1"/>
              <a:t>aoco</a:t>
            </a:r>
            <a:r>
              <a:rPr lang="fr-BE" b="1" dirty="0"/>
              <a:t>)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fr-BE" b="1" dirty="0" err="1"/>
              <a:t>Cax</a:t>
            </a:r>
            <a:r>
              <a:rPr lang="fr-BE" b="1" dirty="0"/>
              <a:t>  « cas digne d’</a:t>
            </a:r>
            <a:r>
              <a:rPr lang="fr-BE" b="1" dirty="0" err="1"/>
              <a:t>intêret</a:t>
            </a:r>
            <a:endParaRPr lang="fr-BE" b="1" dirty="0"/>
          </a:p>
          <a:p>
            <a:pPr lvl="1"/>
            <a:r>
              <a:rPr lang="fr-BE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FF0000"/>
                </a:solidFill>
              </a:rPr>
              <a:t>9.  Consultation chez un dentiste 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b="1" dirty="0">
                <a:solidFill>
                  <a:srgbClr val="FF0000"/>
                </a:solidFill>
              </a:rPr>
              <a:t>(cabinet privé ou milieu hospitalier ) </a:t>
            </a:r>
            <a:r>
              <a:rPr lang="fr-BE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>
              <a:solidFill>
                <a:srgbClr val="FF0000"/>
              </a:solidFill>
            </a:endParaRP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fr-BE" b="1" dirty="0"/>
              <a:t> + 65 ans	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fr-BE" b="1" dirty="0"/>
              <a:t>Mal </a:t>
            </a:r>
            <a:r>
              <a:rPr lang="fr-BE" b="1" dirty="0" err="1"/>
              <a:t>chron</a:t>
            </a:r>
            <a:r>
              <a:rPr lang="fr-BE" b="1" dirty="0"/>
              <a:t> (</a:t>
            </a:r>
            <a:r>
              <a:rPr lang="fr-BE" b="1" dirty="0" err="1"/>
              <a:t>aoco</a:t>
            </a:r>
            <a:r>
              <a:rPr lang="fr-BE" b="1" dirty="0"/>
              <a:t>)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fr-BE" b="1" dirty="0"/>
              <a:t>CDI  « cas digne d’</a:t>
            </a:r>
            <a:r>
              <a:rPr lang="fr-BE" b="1" dirty="0" err="1"/>
              <a:t>intêret</a:t>
            </a:r>
            <a:endParaRPr lang="fr-BE" b="1" dirty="0"/>
          </a:p>
          <a:p>
            <a:endParaRPr lang="fr-BE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FF0000"/>
                </a:solidFill>
              </a:rPr>
              <a:t>10.</a:t>
            </a:r>
            <a:r>
              <a:rPr lang="fr-BE" sz="2000" dirty="0"/>
              <a:t> </a:t>
            </a:r>
            <a:r>
              <a:rPr lang="fr-BE" sz="2000" b="1" dirty="0">
                <a:solidFill>
                  <a:srgbClr val="FF0000"/>
                </a:solidFill>
              </a:rPr>
              <a:t>Centres de soins de jour (CSJ)</a:t>
            </a:r>
          </a:p>
        </p:txBody>
      </p:sp>
      <p:sp>
        <p:nvSpPr>
          <p:cNvPr id="5" name="Rectangle 4"/>
          <p:cNvSpPr/>
          <p:nvPr/>
        </p:nvSpPr>
        <p:spPr>
          <a:xfrm>
            <a:off x="2443483" y="4702209"/>
            <a:ext cx="6705600" cy="9532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>
                <a:solidFill>
                  <a:srgbClr val="FF0000"/>
                </a:solidFill>
              </a:rPr>
              <a:t>	</a:t>
            </a:r>
            <a:r>
              <a:rPr lang="fr-BE" sz="2400" b="1">
                <a:solidFill>
                  <a:srgbClr val="FF0000"/>
                </a:solidFill>
              </a:rPr>
              <a:t>     7-8-9 </a:t>
            </a:r>
            <a:r>
              <a:rPr lang="fr-BE" sz="240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BE" sz="2400" b="1">
                <a:solidFill>
                  <a:srgbClr val="FF0000"/>
                </a:solidFill>
              </a:rPr>
              <a:t>12 visites/an (tout confondu)</a:t>
            </a:r>
            <a:endParaRPr lang="fr-BE" sz="2400" b="1"/>
          </a:p>
        </p:txBody>
      </p:sp>
      <p:sp>
        <p:nvSpPr>
          <p:cNvPr id="6" name="Rectangle à coins arrondis 7">
            <a:extLst>
              <a:ext uri="{FF2B5EF4-FFF2-40B4-BE49-F238E27FC236}">
                <a16:creationId xmlns:a16="http://schemas.microsoft.com/office/drawing/2014/main" id="{D5B3E9C6-204D-D477-912E-52ED552B9E57}"/>
              </a:ext>
            </a:extLst>
          </p:cNvPr>
          <p:cNvSpPr/>
          <p:nvPr/>
        </p:nvSpPr>
        <p:spPr>
          <a:xfrm>
            <a:off x="3583435" y="136525"/>
            <a:ext cx="4425696" cy="673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u="sng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raisons médicales remboursables</a:t>
            </a:r>
            <a:endParaRPr lang="fr-BE" u="sng">
              <a:solidFill>
                <a:schemeClr val="bg1"/>
              </a:solidFill>
            </a:endParaRPr>
          </a:p>
        </p:txBody>
      </p:sp>
      <p:pic>
        <p:nvPicPr>
          <p:cNvPr id="7" name="Image 6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32E970C4-A6EC-2301-B3C1-F66DF9E2A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D87C1C-B8CD-3BBB-2ACF-5138E1616538}"/>
              </a:ext>
            </a:extLst>
          </p:cNvPr>
          <p:cNvSpPr txBox="1">
            <a:spLocks/>
          </p:cNvSpPr>
          <p:nvPr/>
        </p:nvSpPr>
        <p:spPr>
          <a:xfrm>
            <a:off x="3768035" y="6492875"/>
            <a:ext cx="3880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1983107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22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633046" y="548640"/>
            <a:ext cx="11310425" cy="5807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6000" dirty="0">
                <a:solidFill>
                  <a:srgbClr val="FF0000"/>
                </a:solidFill>
              </a:rPr>
              <a:t>Motifs de REFUS </a:t>
            </a:r>
          </a:p>
          <a:p>
            <a:pPr algn="ctr"/>
            <a:endParaRPr lang="fr-BE" b="1" dirty="0">
              <a:solidFill>
                <a:srgbClr val="FF0000"/>
              </a:solidFill>
            </a:endParaRPr>
          </a:p>
          <a:p>
            <a:pPr algn="ctr"/>
            <a:r>
              <a:rPr lang="fr-BE" b="1" dirty="0">
                <a:solidFill>
                  <a:srgbClr val="FF0000"/>
                </a:solidFill>
              </a:rPr>
              <a:t>Consult Généraliste cabinet privé </a:t>
            </a:r>
          </a:p>
          <a:p>
            <a:pPr algn="ctr"/>
            <a:endParaRPr lang="fr-BE" b="1" dirty="0">
              <a:solidFill>
                <a:srgbClr val="FF0000"/>
              </a:solidFill>
            </a:endParaRPr>
          </a:p>
          <a:p>
            <a:pPr algn="ctr"/>
            <a:r>
              <a:rPr lang="fr-BE" b="1" dirty="0">
                <a:solidFill>
                  <a:srgbClr val="FF0000"/>
                </a:solidFill>
              </a:rPr>
              <a:t>Consultation chez l'orthodontiste, diététicien, psychologue, podologue, opticien, audiologiste</a:t>
            </a:r>
          </a:p>
          <a:p>
            <a:pPr algn="ctr"/>
            <a:endParaRPr lang="fr-BE" b="1" dirty="0">
              <a:solidFill>
                <a:srgbClr val="FF0000"/>
              </a:solidFill>
            </a:endParaRPr>
          </a:p>
          <a:p>
            <a:pPr algn="ctr"/>
            <a:r>
              <a:rPr lang="fr-BE" b="1" dirty="0">
                <a:solidFill>
                  <a:srgbClr val="FF0000"/>
                </a:solidFill>
              </a:rPr>
              <a:t>Consultations en maisons médicales</a:t>
            </a:r>
          </a:p>
          <a:p>
            <a:pPr algn="ctr"/>
            <a:endParaRPr lang="fr-BE" b="1" dirty="0">
              <a:solidFill>
                <a:srgbClr val="FF0000"/>
              </a:solidFill>
            </a:endParaRPr>
          </a:p>
          <a:p>
            <a:pPr algn="ctr"/>
            <a:r>
              <a:rPr lang="fr-BE" b="1" dirty="0">
                <a:solidFill>
                  <a:srgbClr val="FF0000"/>
                </a:solidFill>
              </a:rPr>
              <a:t>Caisson hyperbare/photothérapie/puvathérapie </a:t>
            </a:r>
          </a:p>
        </p:txBody>
      </p:sp>
      <p:pic>
        <p:nvPicPr>
          <p:cNvPr id="4" name="Image 3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E1A94A2A-A1A8-1C26-E231-205DC2C78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210D1D5A-8815-B657-6391-3C26ACE1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468973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2577416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3D292-E3C4-F00F-656B-0CBE97B7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31" y="2841467"/>
            <a:ext cx="9519138" cy="587533"/>
          </a:xfrm>
        </p:spPr>
        <p:txBody>
          <a:bodyPr>
            <a:normAutofit fontScale="90000"/>
          </a:bodyPr>
          <a:lstStyle/>
          <a:p>
            <a:r>
              <a:rPr lang="fr-BE" i="1" u="sng" dirty="0"/>
              <a:t>Transport Bénévole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D51C8F-622F-2F80-AD93-011E80A36C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i="1" u="sng" dirty="0"/>
              <a:t>Description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01E93E-F81C-9BF1-04E5-C72844D5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Présentation du service Transport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AF0E2F-613A-4D7C-0AA2-AD1EE28F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23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6E660F3-1CF7-9216-2119-70E4FD0A4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1" y="6284804"/>
            <a:ext cx="733425" cy="476250"/>
          </a:xfrm>
          <a:prstGeom prst="rect">
            <a:avLst/>
          </a:prstGeom>
        </p:spPr>
      </p:pic>
      <p:pic>
        <p:nvPicPr>
          <p:cNvPr id="7" name="Image 6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472803F9-0B80-4368-271E-FCCDF0C0C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0" y="6284804"/>
            <a:ext cx="805739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84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4A34D2-610B-4ED7-9D1D-21A8A4C02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56" y="1332854"/>
            <a:ext cx="10701789" cy="5085123"/>
          </a:xfrm>
        </p:spPr>
        <p:txBody>
          <a:bodyPr>
            <a:normAutofit fontScale="77500" lnSpcReduction="20000"/>
          </a:bodyPr>
          <a:lstStyle/>
          <a:p>
            <a:r>
              <a:rPr lang="fr-BE" dirty="0"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Nous transportons, au sein d’un véhicule de la CSD :</a:t>
            </a:r>
          </a:p>
          <a:p>
            <a:pPr marL="0" indent="0">
              <a:buNone/>
            </a:pPr>
            <a:endParaRPr lang="fr-BE" dirty="0">
              <a:latin typeface="+mj-lt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r-BE" sz="2600" dirty="0"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Le patient </a:t>
            </a:r>
            <a:r>
              <a:rPr lang="fr-BE" sz="2600" b="1" u="sng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de son domicile jusqu’au centre médical/hôpital </a:t>
            </a:r>
            <a:r>
              <a:rPr lang="fr-BE" sz="2600" dirty="0"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en région liégeoise en compagnie     d’autres bénéficiaires.</a:t>
            </a:r>
          </a:p>
          <a:p>
            <a:pPr marL="457200" lvl="1" indent="0">
              <a:buNone/>
            </a:pPr>
            <a:endParaRPr lang="fr-BE" dirty="0">
              <a:latin typeface="+mj-lt"/>
              <a:ea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fr-BE" dirty="0"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Le patient </a:t>
            </a:r>
            <a:r>
              <a:rPr lang="fr-BE" b="1" u="sng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peut être accompagné d’un membre de sa famille </a:t>
            </a:r>
            <a:r>
              <a:rPr lang="fr-BE" dirty="0"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(ou autre) dans le véhicule.</a:t>
            </a:r>
          </a:p>
          <a:p>
            <a:pPr marL="0" indent="0">
              <a:buNone/>
            </a:pPr>
            <a:endParaRPr lang="fr-BE" dirty="0">
              <a:latin typeface="+mj-lt"/>
              <a:ea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fr-BE" dirty="0"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Le patient </a:t>
            </a:r>
            <a:r>
              <a:rPr lang="fr-BE" b="1" u="sng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doit être autonome </a:t>
            </a:r>
            <a:r>
              <a:rPr lang="fr-BE" dirty="0"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pour monter et descendre du véhicule sans mettre sa santé en danger. </a:t>
            </a:r>
          </a:p>
          <a:p>
            <a:pPr marL="0" indent="0">
              <a:buNone/>
            </a:pPr>
            <a:r>
              <a:rPr lang="fr-BE" dirty="0"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	</a:t>
            </a:r>
            <a:r>
              <a:rPr lang="fr-BE" sz="2600" dirty="0">
                <a:solidFill>
                  <a:srgbClr val="FF0000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Le chauffeur peut, sans le moindre doute, aider le patient dans la limite du possible 	(interdiction de porter, soulever, …le patient)</a:t>
            </a:r>
          </a:p>
          <a:p>
            <a:pPr marL="0" indent="0">
              <a:buNone/>
            </a:pPr>
            <a:endParaRPr lang="fr-BE" dirty="0">
              <a:solidFill>
                <a:srgbClr val="FF0000"/>
              </a:solidFill>
              <a:latin typeface="+mj-lt"/>
              <a:ea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fr-BE" dirty="0"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Un nombre de </a:t>
            </a:r>
            <a:r>
              <a:rPr lang="fr-BE" b="1" u="sng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4 personnes maximum </a:t>
            </a:r>
            <a:r>
              <a:rPr lang="fr-BE" dirty="0"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(sans le chauffeur) sont autorisés dans le véhicule.</a:t>
            </a:r>
          </a:p>
          <a:p>
            <a:pPr marL="0" indent="0">
              <a:buNone/>
            </a:pPr>
            <a:endParaRPr lang="fr-BE" dirty="0">
              <a:latin typeface="+mj-lt"/>
              <a:ea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fr-BE" u="sng" dirty="0">
                <a:latin typeface="+mj-lt"/>
              </a:rPr>
              <a:t>Les enfants</a:t>
            </a:r>
            <a:r>
              <a:rPr lang="fr-BE" dirty="0">
                <a:latin typeface="+mj-lt"/>
              </a:rPr>
              <a:t> </a:t>
            </a:r>
            <a:r>
              <a:rPr lang="fr-BE" dirty="0"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sont autorisés à condition d’être </a:t>
            </a:r>
            <a:r>
              <a:rPr lang="fr-BE" b="1" u="sng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accompagnés d’un adulte et siège adapté</a:t>
            </a:r>
            <a:r>
              <a:rPr lang="fr-BE" dirty="0"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7E4485B-0659-42A0-ABA3-3C61FEFF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470" y="6417978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13DEFB-FDC0-4B5D-A67D-7CDCA8D2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24</a:t>
            </a:fld>
            <a:endParaRPr lang="fr-BE"/>
          </a:p>
        </p:txBody>
      </p:sp>
      <p:sp>
        <p:nvSpPr>
          <p:cNvPr id="5" name="Rectangle à coins arrondis 7">
            <a:extLst>
              <a:ext uri="{FF2B5EF4-FFF2-40B4-BE49-F238E27FC236}">
                <a16:creationId xmlns:a16="http://schemas.microsoft.com/office/drawing/2014/main" id="{02E59314-8109-99C0-45DD-459F3429B981}"/>
              </a:ext>
            </a:extLst>
          </p:cNvPr>
          <p:cNvSpPr/>
          <p:nvPr/>
        </p:nvSpPr>
        <p:spPr>
          <a:xfrm>
            <a:off x="3541002" y="74897"/>
            <a:ext cx="4425696" cy="1060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u="sng" err="1">
                <a:solidFill>
                  <a:schemeClr val="bg1"/>
                </a:solidFill>
              </a:rPr>
              <a:t>Decsription</a:t>
            </a:r>
            <a:r>
              <a:rPr lang="fr-BE" sz="2800" u="sng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D323979-E196-F9B1-ACF8-8E9B10B5A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1" y="6284804"/>
            <a:ext cx="7334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85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0E0D8-B117-1F10-FCC6-194118C03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251" y="1704813"/>
            <a:ext cx="10659272" cy="4246535"/>
          </a:xfrm>
        </p:spPr>
        <p:txBody>
          <a:bodyPr>
            <a:normAutofit lnSpcReduction="10000"/>
          </a:bodyPr>
          <a:lstStyle/>
          <a:p>
            <a:r>
              <a:rPr lang="fr-BE" b="1" u="sng" dirty="0">
                <a:latin typeface="+mj-lt"/>
              </a:rPr>
              <a:t>4 dépôts</a:t>
            </a:r>
            <a:r>
              <a:rPr lang="fr-BE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0" indent="0">
              <a:buNone/>
            </a:pPr>
            <a:endParaRPr lang="fr-BE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2"/>
            <a:r>
              <a:rPr lang="fr-BE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Seraing,</a:t>
            </a:r>
            <a:r>
              <a:rPr lang="fr-BE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site CSD (5 véhicules)</a:t>
            </a:r>
          </a:p>
          <a:p>
            <a:pPr lvl="2"/>
            <a:r>
              <a:rPr lang="fr-BE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Herstal</a:t>
            </a:r>
            <a:r>
              <a:rPr lang="fr-BE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, Clinique André Renard (4 véhicules)</a:t>
            </a:r>
          </a:p>
          <a:p>
            <a:pPr lvl="2"/>
            <a:r>
              <a:rPr lang="fr-BE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Liège</a:t>
            </a:r>
            <a:r>
              <a:rPr lang="fr-BE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, Hôpital du Mont </a:t>
            </a:r>
            <a:r>
              <a:rPr lang="fr-BE" dirty="0" err="1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Légia</a:t>
            </a:r>
            <a:r>
              <a:rPr lang="fr-BE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(4 véhicules)</a:t>
            </a:r>
          </a:p>
          <a:p>
            <a:pPr lvl="2"/>
            <a:r>
              <a:rPr lang="fr-BE" b="1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Chênée</a:t>
            </a:r>
            <a:r>
              <a:rPr lang="fr-BE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, Ancienne Polyclinique (3 véhicules</a:t>
            </a:r>
            <a:r>
              <a:rPr lang="fr-BE" dirty="0">
                <a:latin typeface="+mj-lt"/>
              </a:rPr>
              <a:t>)</a:t>
            </a:r>
          </a:p>
          <a:p>
            <a:pPr lvl="1"/>
            <a:endParaRPr lang="fr-BE" dirty="0">
              <a:latin typeface="+mj-lt"/>
            </a:endParaRPr>
          </a:p>
          <a:p>
            <a:r>
              <a:rPr lang="fr-BE" dirty="0">
                <a:solidFill>
                  <a:schemeClr val="accent4">
                    <a:lumMod val="75000"/>
                  </a:schemeClr>
                </a:solidFill>
              </a:rPr>
              <a:t>Cela représente 16 véhicules répartis sur la province de liège</a:t>
            </a:r>
            <a:r>
              <a:rPr lang="fr-BE" dirty="0"/>
              <a:t>.</a:t>
            </a:r>
          </a:p>
          <a:p>
            <a:r>
              <a:rPr lang="fr-BE" dirty="0">
                <a:solidFill>
                  <a:schemeClr val="accent4">
                    <a:lumMod val="75000"/>
                  </a:schemeClr>
                </a:solidFill>
              </a:rPr>
              <a:t>17 chauffeurs </a:t>
            </a:r>
            <a:r>
              <a:rPr lang="fr-BE" dirty="0"/>
              <a:t>qui travaillent suivant des horaires variables entre </a:t>
            </a:r>
          </a:p>
          <a:p>
            <a:pPr marL="0" indent="0">
              <a:buNone/>
            </a:pPr>
            <a:r>
              <a:rPr lang="fr-BE" dirty="0"/>
              <a:t>6h00 et 20h00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E6B251-5904-7D53-82DF-90F256B5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0430" y="6467741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885F2C-D5CB-CF08-3129-2F03F64F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25</a:t>
            </a:fld>
            <a:endParaRPr lang="fr-BE"/>
          </a:p>
        </p:txBody>
      </p:sp>
      <p:sp>
        <p:nvSpPr>
          <p:cNvPr id="7" name="Rectangle à coins arrondis 7">
            <a:extLst>
              <a:ext uri="{FF2B5EF4-FFF2-40B4-BE49-F238E27FC236}">
                <a16:creationId xmlns:a16="http://schemas.microsoft.com/office/drawing/2014/main" id="{285E91E4-DBF5-6300-B716-E47167611C65}"/>
              </a:ext>
            </a:extLst>
          </p:cNvPr>
          <p:cNvSpPr/>
          <p:nvPr/>
        </p:nvSpPr>
        <p:spPr>
          <a:xfrm>
            <a:off x="3657962" y="207696"/>
            <a:ext cx="4425696" cy="1060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u="sng">
                <a:solidFill>
                  <a:schemeClr val="bg1"/>
                </a:solidFill>
              </a:rPr>
              <a:t>Secteurs</a:t>
            </a:r>
            <a:r>
              <a:rPr lang="fr-BE" u="sng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975CE98-9586-1884-B11C-33A42BE9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1" y="6284804"/>
            <a:ext cx="7334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74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D64508-7E1A-1BA2-F1CE-2C5E55EE3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251" y="1426866"/>
            <a:ext cx="10536478" cy="4929483"/>
          </a:xfrm>
        </p:spPr>
        <p:txBody>
          <a:bodyPr>
            <a:normAutofit/>
          </a:bodyPr>
          <a:lstStyle/>
          <a:p>
            <a:r>
              <a:rPr lang="fr-BE" u="sng" dirty="0">
                <a:solidFill>
                  <a:srgbClr val="FF0000"/>
                </a:solidFill>
                <a:latin typeface="+mj-lt"/>
              </a:rPr>
              <a:t>Le transport collectif n’est pas en mesure de prendre en charge les personnes à mobilité réduite</a:t>
            </a:r>
            <a:endParaRPr lang="fr-BE" u="sng" dirty="0">
              <a:solidFill>
                <a:srgbClr val="FF0000"/>
              </a:solidFill>
              <a:highlight>
                <a:srgbClr val="FFFF00"/>
              </a:highlight>
              <a:latin typeface="+mj-lt"/>
            </a:endParaRPr>
          </a:p>
          <a:p>
            <a:pPr marL="0" indent="0">
              <a:buNone/>
            </a:pPr>
            <a:endParaRPr lang="fr-BE" dirty="0">
              <a:latin typeface="+mj-lt"/>
            </a:endParaRPr>
          </a:p>
          <a:p>
            <a:pPr lvl="1"/>
            <a:r>
              <a:rPr lang="fr-BE" dirty="0">
                <a:latin typeface="+mj-lt"/>
              </a:rPr>
              <a:t>	Le bénéficiaire doit être </a:t>
            </a:r>
            <a:r>
              <a:rPr lang="fr-BE" u="sng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un minimum autonome</a:t>
            </a:r>
            <a:r>
              <a:rPr lang="fr-BE" dirty="0">
                <a:latin typeface="+mj-lt"/>
              </a:rPr>
              <a:t>. </a:t>
            </a:r>
          </a:p>
          <a:p>
            <a:pPr marL="457200" lvl="1" indent="0">
              <a:buNone/>
            </a:pPr>
            <a:r>
              <a:rPr lang="fr-BE" dirty="0">
                <a:latin typeface="+mj-lt"/>
              </a:rPr>
              <a:t>	</a:t>
            </a:r>
          </a:p>
          <a:p>
            <a:r>
              <a:rPr lang="fr-BE" u="sng" dirty="0">
                <a:solidFill>
                  <a:srgbClr val="FF0000"/>
                </a:solidFill>
                <a:latin typeface="+mj-lt"/>
              </a:rPr>
              <a:t>Nous n’allons pas, avec le transport collectif sur les régions suivantes</a:t>
            </a:r>
            <a:r>
              <a:rPr lang="fr-BE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pPr lvl="2"/>
            <a:r>
              <a:rPr lang="fr-BE" dirty="0">
                <a:latin typeface="+mj-lt"/>
              </a:rPr>
              <a:t>Huy</a:t>
            </a:r>
          </a:p>
          <a:p>
            <a:pPr lvl="2"/>
            <a:r>
              <a:rPr lang="fr-BE" dirty="0">
                <a:latin typeface="+mj-lt"/>
              </a:rPr>
              <a:t>Verviers</a:t>
            </a:r>
          </a:p>
          <a:p>
            <a:pPr lvl="2"/>
            <a:r>
              <a:rPr lang="fr-BE" dirty="0">
                <a:latin typeface="+mj-lt"/>
              </a:rPr>
              <a:t>Waremme,</a:t>
            </a:r>
          </a:p>
          <a:p>
            <a:pPr lvl="2"/>
            <a:r>
              <a:rPr lang="fr-BE" dirty="0">
                <a:latin typeface="+mj-lt"/>
              </a:rPr>
              <a:t>Aywaille et alentours.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6F5DC2-F07D-9D06-3F99-747518C9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9153" y="6356350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0FE35B-21FC-21A0-3F90-176F1F05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26</a:t>
            </a:fld>
            <a:endParaRPr lang="fr-BE"/>
          </a:p>
        </p:txBody>
      </p:sp>
      <p:sp>
        <p:nvSpPr>
          <p:cNvPr id="7" name="Rectangle à coins arrondis 7">
            <a:extLst>
              <a:ext uri="{FF2B5EF4-FFF2-40B4-BE49-F238E27FC236}">
                <a16:creationId xmlns:a16="http://schemas.microsoft.com/office/drawing/2014/main" id="{351D9D6A-1424-EAC6-EC32-D216478D5015}"/>
              </a:ext>
            </a:extLst>
          </p:cNvPr>
          <p:cNvSpPr/>
          <p:nvPr/>
        </p:nvSpPr>
        <p:spPr>
          <a:xfrm>
            <a:off x="3464217" y="193552"/>
            <a:ext cx="4425696" cy="1060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u="sng">
                <a:solidFill>
                  <a:schemeClr val="bg1"/>
                </a:solidFill>
              </a:rPr>
              <a:t>Refus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12E44F1-C92F-B520-DDF1-1ABC0025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1" y="6284804"/>
            <a:ext cx="7334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59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E6BAA-A63A-C927-FA40-B146F00CC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750" y="1759274"/>
            <a:ext cx="10017494" cy="4117024"/>
          </a:xfrm>
        </p:spPr>
        <p:txBody>
          <a:bodyPr>
            <a:normAutofit fontScale="77500" lnSpcReduction="20000"/>
          </a:bodyPr>
          <a:lstStyle/>
          <a:p>
            <a:r>
              <a:rPr lang="fr-BE" dirty="0">
                <a:latin typeface="+mj-lt"/>
              </a:rPr>
              <a:t>CHC, Mont </a:t>
            </a:r>
            <a:r>
              <a:rPr lang="fr-BE" dirty="0" err="1">
                <a:latin typeface="+mj-lt"/>
              </a:rPr>
              <a:t>Légia</a:t>
            </a:r>
            <a:r>
              <a:rPr lang="fr-BE" dirty="0">
                <a:latin typeface="+mj-lt"/>
              </a:rPr>
              <a:t> </a:t>
            </a:r>
          </a:p>
          <a:p>
            <a:r>
              <a:rPr lang="fr-BE" dirty="0">
                <a:latin typeface="+mj-lt"/>
              </a:rPr>
              <a:t>CHR, Citadelle</a:t>
            </a:r>
          </a:p>
          <a:p>
            <a:r>
              <a:rPr lang="fr-BE" dirty="0">
                <a:latin typeface="+mj-lt"/>
              </a:rPr>
              <a:t>CHR, Sainte Rosalie</a:t>
            </a:r>
          </a:p>
          <a:p>
            <a:r>
              <a:rPr lang="fr-BE" dirty="0">
                <a:latin typeface="+mj-lt"/>
              </a:rPr>
              <a:t>CHR, Château Rouge</a:t>
            </a:r>
          </a:p>
          <a:p>
            <a:r>
              <a:rPr lang="fr-BE" dirty="0">
                <a:latin typeface="+mj-lt"/>
              </a:rPr>
              <a:t>CHU, BRULL</a:t>
            </a:r>
          </a:p>
          <a:p>
            <a:r>
              <a:rPr lang="fr-BE" dirty="0">
                <a:latin typeface="+mj-lt"/>
              </a:rPr>
              <a:t>CHU, Bruyères</a:t>
            </a:r>
          </a:p>
          <a:p>
            <a:r>
              <a:rPr lang="fr-BE" dirty="0">
                <a:latin typeface="+mj-lt"/>
              </a:rPr>
              <a:t>Hôpital du VALDOR - ISOSL</a:t>
            </a:r>
          </a:p>
          <a:p>
            <a:r>
              <a:rPr lang="fr-BE" dirty="0">
                <a:latin typeface="+mj-lt"/>
              </a:rPr>
              <a:t>CHU, Sart-</a:t>
            </a:r>
            <a:r>
              <a:rPr lang="fr-BE" dirty="0" err="1">
                <a:latin typeface="+mj-lt"/>
              </a:rPr>
              <a:t>Tilman</a:t>
            </a:r>
            <a:endParaRPr lang="fr-BE" dirty="0">
              <a:latin typeface="+mj-lt"/>
            </a:endParaRPr>
          </a:p>
          <a:p>
            <a:r>
              <a:rPr lang="fr-BE" dirty="0">
                <a:latin typeface="+mj-lt"/>
              </a:rPr>
              <a:t>CHBA, Bois de l’Abbaye</a:t>
            </a:r>
          </a:p>
          <a:p>
            <a:r>
              <a:rPr lang="fr-BE" dirty="0">
                <a:latin typeface="+mj-lt"/>
              </a:rPr>
              <a:t>Clinique André Renard</a:t>
            </a:r>
          </a:p>
          <a:p>
            <a:r>
              <a:rPr lang="fr-BE" dirty="0">
                <a:latin typeface="+mj-lt"/>
              </a:rPr>
              <a:t>Centre médical privé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71ECEF-CD6D-53B5-97D0-78DCEEBF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Présentation du service Transport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2E10BC-3FFB-1030-F698-63C43831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27</a:t>
            </a:fld>
            <a:endParaRPr lang="fr-BE"/>
          </a:p>
        </p:txBody>
      </p:sp>
      <p:sp>
        <p:nvSpPr>
          <p:cNvPr id="7" name="Rectangle à coins arrondis 7">
            <a:extLst>
              <a:ext uri="{FF2B5EF4-FFF2-40B4-BE49-F238E27FC236}">
                <a16:creationId xmlns:a16="http://schemas.microsoft.com/office/drawing/2014/main" id="{A18F2E3C-5925-8381-473A-48C4BF3710D6}"/>
              </a:ext>
            </a:extLst>
          </p:cNvPr>
          <p:cNvSpPr/>
          <p:nvPr/>
        </p:nvSpPr>
        <p:spPr>
          <a:xfrm>
            <a:off x="3883152" y="218518"/>
            <a:ext cx="4425696" cy="1060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u="sng">
                <a:solidFill>
                  <a:schemeClr val="bg1"/>
                </a:solidFill>
              </a:rPr>
              <a:t>Hôpitaux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C0A9DE-59D2-34A2-380E-EA214D4E2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1" y="6284804"/>
            <a:ext cx="7334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4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A579B3E-BB13-4C40-BC7F-513E59BA6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31" y="2870257"/>
            <a:ext cx="9519138" cy="558743"/>
          </a:xfrm>
        </p:spPr>
        <p:txBody>
          <a:bodyPr>
            <a:normAutofit fontScale="90000"/>
          </a:bodyPr>
          <a:lstStyle/>
          <a:p>
            <a:r>
              <a:rPr lang="fr-BE" i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Transport  Collectif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F2E2B4B7-8887-4734-A14B-AB2201AFB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i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détails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11461E-DB9E-4FE6-86FA-58D3A678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28</a:t>
            </a:fld>
            <a:endParaRPr lang="fr-BE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630E8E8B-6558-463B-884D-3B4E920B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Présentation du service Transport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65B70C0-9A38-60DB-4217-3E4B9097C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1" y="6284804"/>
            <a:ext cx="733425" cy="476250"/>
          </a:xfrm>
          <a:prstGeom prst="rect">
            <a:avLst/>
          </a:prstGeom>
        </p:spPr>
      </p:pic>
      <p:pic>
        <p:nvPicPr>
          <p:cNvPr id="3" name="Image 2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61953077-B8A6-07AF-04CB-941C7D686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0" y="6315510"/>
            <a:ext cx="805739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47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FFEFAD-1802-428D-DA8F-9C17E2EE1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251" y="1907177"/>
            <a:ext cx="10551976" cy="3408741"/>
          </a:xfrm>
        </p:spPr>
        <p:txBody>
          <a:bodyPr>
            <a:normAutofit/>
          </a:bodyPr>
          <a:lstStyle/>
          <a:p>
            <a:r>
              <a:rPr lang="fr-BE" sz="2600" dirty="0">
                <a:latin typeface="+mj-lt"/>
              </a:rPr>
              <a:t>Nous faisons appels aux bénévoles lorsque: </a:t>
            </a:r>
          </a:p>
          <a:p>
            <a:pPr marL="0" indent="0">
              <a:buNone/>
            </a:pPr>
            <a:endParaRPr lang="fr-BE" sz="2600" dirty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fr-BE" sz="2200" dirty="0">
                <a:latin typeface="+mj-lt"/>
              </a:rPr>
              <a:t>Le Transport Collectif est </a:t>
            </a:r>
            <a:r>
              <a:rPr lang="fr-BE" sz="2200" b="1" u="sng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hors secteurs.</a:t>
            </a:r>
            <a:r>
              <a:rPr lang="fr-BE" sz="2200" b="1" u="sng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+mj-lt"/>
              </a:rPr>
              <a:t> </a:t>
            </a:r>
            <a:r>
              <a:rPr lang="fr-BE" sz="22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BE" sz="2200" dirty="0">
                <a:latin typeface="+mj-lt"/>
              </a:rPr>
              <a:t>Que le bénéficiaire </a:t>
            </a:r>
            <a:r>
              <a:rPr lang="fr-BE" sz="2200" b="1" u="sng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fait une demande explicite pour un accompagnement/aide à son rendez-vous médical.</a:t>
            </a:r>
          </a:p>
          <a:p>
            <a:pPr marL="0" indent="0">
              <a:buNone/>
            </a:pPr>
            <a:endParaRPr lang="fr-BE" sz="2600" dirty="0">
              <a:latin typeface="+mj-lt"/>
            </a:endParaRPr>
          </a:p>
          <a:p>
            <a:r>
              <a:rPr lang="fr-BE" sz="2600" dirty="0">
                <a:latin typeface="+mj-lt"/>
              </a:rPr>
              <a:t>Le bénévole </a:t>
            </a:r>
            <a:r>
              <a:rPr lang="fr-BE" sz="2600" b="1" u="sng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reste sur le lieu de rendez-vous le temps de la consultation du patient.</a:t>
            </a:r>
            <a:endParaRPr lang="fr-BE" sz="2600" dirty="0">
              <a:latin typeface="+mj-lt"/>
            </a:endParaRP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E6694B-DF99-C795-B996-5B1D562F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5618" y="6356350"/>
            <a:ext cx="3880760" cy="365125"/>
          </a:xfrm>
        </p:spPr>
        <p:txBody>
          <a:bodyPr/>
          <a:lstStyle/>
          <a:p>
            <a:r>
              <a:rPr lang="fr-BE" dirty="0"/>
              <a:t>Présentation du service Transport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49AA1F-2FE0-5346-63BB-205FF077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29</a:t>
            </a:fld>
            <a:endParaRPr lang="fr-BE" dirty="0"/>
          </a:p>
        </p:txBody>
      </p:sp>
      <p:sp>
        <p:nvSpPr>
          <p:cNvPr id="7" name="Rectangle à coins arrondis 7">
            <a:extLst>
              <a:ext uri="{FF2B5EF4-FFF2-40B4-BE49-F238E27FC236}">
                <a16:creationId xmlns:a16="http://schemas.microsoft.com/office/drawing/2014/main" id="{E62A1BAE-7F72-71CF-0D9F-4176802A78E7}"/>
              </a:ext>
            </a:extLst>
          </p:cNvPr>
          <p:cNvSpPr/>
          <p:nvPr/>
        </p:nvSpPr>
        <p:spPr>
          <a:xfrm>
            <a:off x="3883150" y="136525"/>
            <a:ext cx="4425696" cy="1060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u="sng" dirty="0">
                <a:solidFill>
                  <a:schemeClr val="bg1"/>
                </a:solidFill>
              </a:rPr>
              <a:t>Fonctionnement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84F74CC-4B36-DF26-C49D-9BCCAB173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1" y="6284804"/>
            <a:ext cx="7334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9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02229"/>
          </a:xfrm>
        </p:spPr>
        <p:txBody>
          <a:bodyPr>
            <a:normAutofit/>
          </a:bodyPr>
          <a:lstStyle/>
          <a:p>
            <a:pPr algn="ctr"/>
            <a:r>
              <a:rPr lang="fr-BE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854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/>
              <a:t>Les transports peuvent faire l’objet de diverses sources de remboursements qui sont déterminées par le type et/ou la raison médicale du transport:</a:t>
            </a:r>
          </a:p>
          <a:p>
            <a:endParaRPr lang="fr-BE"/>
          </a:p>
          <a:p>
            <a:pPr lvl="2">
              <a:buFont typeface="Courier New" panose="02070309020205020404" pitchFamily="49" charset="0"/>
              <a:buChar char="o"/>
            </a:pPr>
            <a:r>
              <a:rPr lang="fr-BE" b="1">
                <a:solidFill>
                  <a:srgbClr val="FF0000"/>
                </a:solidFill>
              </a:rPr>
              <a:t>Assurance Obligatoire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BE" b="1">
              <a:solidFill>
                <a:srgbClr val="FF0000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fr-BE" b="1">
                <a:solidFill>
                  <a:srgbClr val="FF0000"/>
                </a:solidFill>
              </a:rPr>
              <a:t>Assurance Complémentaire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BE" b="1">
              <a:solidFill>
                <a:srgbClr val="FF0000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fr-BE" b="1">
                <a:solidFill>
                  <a:srgbClr val="FF0000"/>
                </a:solidFill>
              </a:rPr>
              <a:t>Assurance Obligatoire + Assurance Complémentaire</a:t>
            </a:r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3</a:t>
            </a:fld>
            <a:endParaRPr lang="fr-BE"/>
          </a:p>
        </p:txBody>
      </p:sp>
      <p:pic>
        <p:nvPicPr>
          <p:cNvPr id="3" name="Image 2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29CB3A2B-3AEE-4EB7-4445-91E692935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E6546111-DF23-B07D-09AD-F116E2E1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78" y="6395929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1013652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F0BE74-942B-4E33-CE37-0AAEAFE5D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251" y="1567543"/>
            <a:ext cx="10017494" cy="4414803"/>
          </a:xfrm>
        </p:spPr>
        <p:txBody>
          <a:bodyPr>
            <a:normAutofit/>
          </a:bodyPr>
          <a:lstStyle/>
          <a:p>
            <a:r>
              <a:rPr lang="fr-BE" sz="2200" dirty="0">
                <a:latin typeface="+mj-lt"/>
              </a:rPr>
              <a:t>Nous prenons en bénévole suivant la demande introduite.</a:t>
            </a:r>
          </a:p>
          <a:p>
            <a:endParaRPr lang="fr-BE" sz="2200" dirty="0">
              <a:latin typeface="+mj-lt"/>
            </a:endParaRPr>
          </a:p>
          <a:p>
            <a:r>
              <a:rPr lang="fr-BE" sz="2200" dirty="0">
                <a:latin typeface="+mj-lt"/>
              </a:rPr>
              <a:t>Aller/retour uniquement </a:t>
            </a:r>
            <a:r>
              <a:rPr lang="fr-BE" sz="2200" b="1" u="sng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(pas d’aller simple, pas de retour simple, pas de transport sur la même zone dans le centre de liège).</a:t>
            </a:r>
          </a:p>
          <a:p>
            <a:endParaRPr lang="fr-BE" sz="2200" dirty="0">
              <a:latin typeface="+mj-lt"/>
            </a:endParaRPr>
          </a:p>
          <a:p>
            <a:r>
              <a:rPr lang="fr-BE" sz="2200" dirty="0">
                <a:latin typeface="+mj-lt"/>
              </a:rPr>
              <a:t>Pas de rendez-vous d’une durée de + de 4h00. </a:t>
            </a:r>
            <a:r>
              <a:rPr lang="fr-BE" sz="2200" b="1" u="sng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(trop de km à vide car le bénévole ne reste pas sur place il faut facturer les Km x2).</a:t>
            </a:r>
          </a:p>
          <a:p>
            <a:pPr marL="0" indent="0">
              <a:buNone/>
            </a:pPr>
            <a:endParaRPr lang="fr-BE" sz="2200" dirty="0">
              <a:latin typeface="+mj-lt"/>
            </a:endParaRPr>
          </a:p>
          <a:p>
            <a:r>
              <a:rPr lang="fr-BE" sz="2200" dirty="0">
                <a:latin typeface="+mj-lt"/>
              </a:rPr>
              <a:t>Prise en charge le samedi et le dimanche </a:t>
            </a:r>
            <a:r>
              <a:rPr lang="fr-BE" sz="2200" b="1" u="sng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(sous réserve disponibilité du bénévole</a:t>
            </a:r>
            <a:r>
              <a:rPr lang="fr-BE" sz="2400" b="1" u="sng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).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C36A29-35AA-A0A1-9FA3-325CF975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2027" y="6402479"/>
            <a:ext cx="3880760" cy="365125"/>
          </a:xfrm>
        </p:spPr>
        <p:txBody>
          <a:bodyPr/>
          <a:lstStyle/>
          <a:p>
            <a:r>
              <a:rPr lang="fr-BE" dirty="0"/>
              <a:t>Présentation du service Transport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F7E98-94B4-A91D-48DA-192CACFF6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5FB-9AC4-493C-A8FD-5FB719CC9556}" type="slidenum">
              <a:rPr lang="fr-BE" smtClean="0"/>
              <a:t>30</a:t>
            </a:fld>
            <a:endParaRPr lang="fr-BE" dirty="0"/>
          </a:p>
        </p:txBody>
      </p:sp>
      <p:sp>
        <p:nvSpPr>
          <p:cNvPr id="7" name="Rectangle à coins arrondis 7">
            <a:extLst>
              <a:ext uri="{FF2B5EF4-FFF2-40B4-BE49-F238E27FC236}">
                <a16:creationId xmlns:a16="http://schemas.microsoft.com/office/drawing/2014/main" id="{D46C3260-F8D3-6FE1-951F-95ACCEF73F1A}"/>
              </a:ext>
            </a:extLst>
          </p:cNvPr>
          <p:cNvSpPr/>
          <p:nvPr/>
        </p:nvSpPr>
        <p:spPr>
          <a:xfrm>
            <a:off x="3681194" y="302040"/>
            <a:ext cx="4425696" cy="1060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u="sng" dirty="0">
                <a:solidFill>
                  <a:schemeClr val="bg1"/>
                </a:solidFill>
              </a:rPr>
              <a:t>Les critères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017AC4-39A4-EEAA-40D0-A51D2CB76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1" y="6284804"/>
            <a:ext cx="7334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3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8900" y="5024438"/>
            <a:ext cx="9144000" cy="1655762"/>
          </a:xfrm>
        </p:spPr>
        <p:txBody>
          <a:bodyPr/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552938" y="119272"/>
            <a:ext cx="9144000" cy="1028700"/>
          </a:xfrm>
        </p:spPr>
        <p:txBody>
          <a:bodyPr>
            <a:normAutofit fontScale="90000"/>
          </a:bodyPr>
          <a:lstStyle/>
          <a:p>
            <a:br>
              <a:rPr lang="fr-BE" sz="1600" dirty="0"/>
            </a:br>
            <a:br>
              <a:rPr lang="fr-BE" sz="1600" dirty="0"/>
            </a:br>
            <a:r>
              <a:rPr lang="fr-BE" sz="4900" dirty="0"/>
              <a:t>Transports NON URGENTS</a:t>
            </a:r>
            <a:br>
              <a:rPr lang="fr-BE" sz="4900" dirty="0"/>
            </a:br>
            <a:br>
              <a:rPr lang="fr-BE" sz="1600" dirty="0"/>
            </a:br>
            <a:endParaRPr lang="fr-BE" sz="1600" dirty="0"/>
          </a:p>
        </p:txBody>
      </p:sp>
      <p:sp>
        <p:nvSpPr>
          <p:cNvPr id="5" name="Ellipse 4"/>
          <p:cNvSpPr/>
          <p:nvPr/>
        </p:nvSpPr>
        <p:spPr>
          <a:xfrm>
            <a:off x="128016" y="60510"/>
            <a:ext cx="4336036" cy="4827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rgbClr val="FF0000"/>
                </a:solidFill>
              </a:rPr>
              <a:t>Hospitalisation</a:t>
            </a:r>
          </a:p>
          <a:p>
            <a:pPr algn="ctr"/>
            <a:endParaRPr lang="fr-BE" sz="1200" dirty="0">
              <a:solidFill>
                <a:srgbClr val="FF0000"/>
              </a:solidFill>
            </a:endParaRPr>
          </a:p>
          <a:p>
            <a:pPr algn="ctr"/>
            <a:r>
              <a:rPr lang="fr-BE" sz="1200" dirty="0">
                <a:solidFill>
                  <a:srgbClr val="FF0000"/>
                </a:solidFill>
              </a:rPr>
              <a:t>Admission urgences</a:t>
            </a:r>
          </a:p>
          <a:p>
            <a:pPr algn="ctr"/>
            <a:endParaRPr lang="fr-BE" sz="1200" dirty="0">
              <a:solidFill>
                <a:srgbClr val="FF0000"/>
              </a:solidFill>
            </a:endParaRPr>
          </a:p>
          <a:p>
            <a:pPr algn="ctr"/>
            <a:r>
              <a:rPr lang="fr-BE" sz="1200" dirty="0">
                <a:solidFill>
                  <a:srgbClr val="FF0000"/>
                </a:solidFill>
              </a:rPr>
              <a:t>Consultations spécialistes </a:t>
            </a:r>
          </a:p>
          <a:p>
            <a:pPr algn="ctr"/>
            <a:endParaRPr lang="fr-BE" sz="1200" dirty="0">
              <a:solidFill>
                <a:srgbClr val="FF0000"/>
              </a:solidFill>
            </a:endParaRPr>
          </a:p>
          <a:p>
            <a:pPr algn="ctr"/>
            <a:r>
              <a:rPr lang="fr-BE" sz="1200" dirty="0">
                <a:solidFill>
                  <a:srgbClr val="FF0000"/>
                </a:solidFill>
              </a:rPr>
              <a:t>Imagerie médicale</a:t>
            </a:r>
          </a:p>
          <a:p>
            <a:pPr algn="ctr"/>
            <a:endParaRPr lang="fr-BE" sz="1200" dirty="0">
              <a:solidFill>
                <a:srgbClr val="FF0000"/>
              </a:solidFill>
            </a:endParaRPr>
          </a:p>
          <a:p>
            <a:pPr algn="ctr"/>
            <a:r>
              <a:rPr lang="fr-BE" sz="1200" dirty="0">
                <a:solidFill>
                  <a:srgbClr val="FF0000"/>
                </a:solidFill>
              </a:rPr>
              <a:t>Revalidation cardiaque – pulmonaire -  pluridisciplinaire</a:t>
            </a:r>
          </a:p>
          <a:p>
            <a:endParaRPr lang="fr-BE" sz="1200" dirty="0">
              <a:solidFill>
                <a:srgbClr val="FF0000"/>
              </a:solidFill>
            </a:endParaRPr>
          </a:p>
          <a:p>
            <a:pPr algn="ctr"/>
            <a:r>
              <a:rPr lang="fr-BE" sz="1200" b="1" dirty="0">
                <a:solidFill>
                  <a:schemeClr val="tx1"/>
                </a:solidFill>
              </a:rPr>
              <a:t>+65 ans / mal chronique/CDI : </a:t>
            </a:r>
          </a:p>
          <a:p>
            <a:pPr algn="ctr"/>
            <a:endParaRPr lang="fr-BE" sz="1200" dirty="0">
              <a:solidFill>
                <a:srgbClr val="FF0000"/>
              </a:solidFill>
            </a:endParaRPr>
          </a:p>
          <a:p>
            <a:pPr algn="ctr"/>
            <a:r>
              <a:rPr lang="fr-BE" sz="1200" dirty="0">
                <a:solidFill>
                  <a:srgbClr val="FF0000"/>
                </a:solidFill>
              </a:rPr>
              <a:t>Consultation médecin spécialiste </a:t>
            </a:r>
          </a:p>
          <a:p>
            <a:pPr algn="ctr"/>
            <a:r>
              <a:rPr lang="fr-BE" sz="1200" dirty="0">
                <a:solidFill>
                  <a:srgbClr val="FF0000"/>
                </a:solidFill>
              </a:rPr>
              <a:t>en cab privé </a:t>
            </a:r>
          </a:p>
          <a:p>
            <a:endParaRPr lang="fr-BE" sz="1200" dirty="0">
              <a:solidFill>
                <a:srgbClr val="FF0000"/>
              </a:solidFill>
            </a:endParaRPr>
          </a:p>
          <a:p>
            <a:pPr algn="ctr"/>
            <a:r>
              <a:rPr lang="fr-BE" sz="1200" dirty="0">
                <a:solidFill>
                  <a:srgbClr val="FF0000"/>
                </a:solidFill>
              </a:rPr>
              <a:t>Dentistes </a:t>
            </a:r>
          </a:p>
          <a:p>
            <a:pPr algn="ctr"/>
            <a:r>
              <a:rPr lang="fr-BE" sz="1200" dirty="0">
                <a:solidFill>
                  <a:srgbClr val="FF0000"/>
                </a:solidFill>
              </a:rPr>
              <a:t>(cab privé ou mil hospitalier)</a:t>
            </a:r>
          </a:p>
          <a:p>
            <a:pPr algn="ctr"/>
            <a:endParaRPr lang="fr-BE" sz="1200" dirty="0">
              <a:solidFill>
                <a:srgbClr val="FF0000"/>
              </a:solidFill>
            </a:endParaRPr>
          </a:p>
          <a:p>
            <a:pPr algn="ctr"/>
            <a:r>
              <a:rPr lang="fr-BE" sz="1200" dirty="0">
                <a:solidFill>
                  <a:srgbClr val="FF0000"/>
                </a:solidFill>
              </a:rPr>
              <a:t>Kiné</a:t>
            </a:r>
          </a:p>
          <a:p>
            <a:pPr algn="ctr"/>
            <a:r>
              <a:rPr lang="fr-BE" sz="1200" dirty="0">
                <a:solidFill>
                  <a:srgbClr val="FF0000"/>
                </a:solidFill>
              </a:rPr>
              <a:t>(cab privé ou mil hospitalier)</a:t>
            </a:r>
          </a:p>
          <a:p>
            <a:pPr algn="ctr"/>
            <a:endParaRPr lang="fr-BE" sz="1200" dirty="0">
              <a:solidFill>
                <a:srgbClr val="FF0000"/>
              </a:solidFill>
            </a:endParaRPr>
          </a:p>
          <a:p>
            <a:pPr algn="ctr"/>
            <a:r>
              <a:rPr lang="fr-BE" sz="1200" dirty="0">
                <a:solidFill>
                  <a:srgbClr val="FF0000"/>
                </a:solidFill>
              </a:rPr>
              <a:t>Cas Dignes Intérêt (CDI) </a:t>
            </a:r>
            <a:r>
              <a:rPr lang="fr-B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Ellipse 5"/>
          <p:cNvSpPr/>
          <p:nvPr/>
        </p:nvSpPr>
        <p:spPr>
          <a:xfrm>
            <a:off x="5930900" y="1376362"/>
            <a:ext cx="41910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Moyen de transport 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8026400" y="2463701"/>
            <a:ext cx="12224" cy="1101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4613037" y="3406675"/>
            <a:ext cx="1976706" cy="114190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Taxi  - Taxi bénévole</a:t>
            </a:r>
          </a:p>
          <a:p>
            <a:pPr algn="ctr"/>
            <a:r>
              <a:rPr lang="fr-BE" err="1">
                <a:solidFill>
                  <a:schemeClr val="tx1"/>
                </a:solidFill>
              </a:rPr>
              <a:t>Csd</a:t>
            </a:r>
            <a:r>
              <a:rPr lang="fr-BE">
                <a:solidFill>
                  <a:schemeClr val="tx1"/>
                </a:solidFill>
              </a:rPr>
              <a:t> ou autre  </a:t>
            </a:r>
          </a:p>
        </p:txBody>
      </p:sp>
      <p:sp>
        <p:nvSpPr>
          <p:cNvPr id="11" name="Ellipse 10"/>
          <p:cNvSpPr/>
          <p:nvPr/>
        </p:nvSpPr>
        <p:spPr>
          <a:xfrm>
            <a:off x="7327424" y="3610769"/>
            <a:ext cx="1422400" cy="8001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VSL </a:t>
            </a:r>
          </a:p>
        </p:txBody>
      </p:sp>
      <p:sp>
        <p:nvSpPr>
          <p:cNvPr id="12" name="Ellipse 11"/>
          <p:cNvSpPr/>
          <p:nvPr/>
        </p:nvSpPr>
        <p:spPr>
          <a:xfrm>
            <a:off x="9798050" y="3575050"/>
            <a:ext cx="1892300" cy="889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err="1">
                <a:solidFill>
                  <a:schemeClr val="tx1"/>
                </a:solidFill>
              </a:rPr>
              <a:t>Ambu</a:t>
            </a:r>
            <a:r>
              <a:rPr lang="fr-BE">
                <a:solidFill>
                  <a:schemeClr val="tx1"/>
                </a:solidFill>
              </a:rPr>
              <a:t> normalisée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5715001" y="2375694"/>
            <a:ext cx="977105" cy="982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9798050" y="2354461"/>
            <a:ext cx="864076" cy="1173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19337" y="4710570"/>
            <a:ext cx="2476500" cy="1701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Taxi </a:t>
            </a:r>
          </a:p>
          <a:p>
            <a:pPr algn="ctr"/>
            <a:r>
              <a:rPr lang="fr-BE">
                <a:solidFill>
                  <a:schemeClr val="tx1"/>
                </a:solidFill>
                <a:highlight>
                  <a:srgbClr val="FFFF00"/>
                </a:highlight>
              </a:rPr>
              <a:t>Km google </a:t>
            </a:r>
            <a:endParaRPr lang="fr-BE">
              <a:solidFill>
                <a:schemeClr val="tx1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algn="ctr"/>
            <a:endParaRPr lang="fr-BE">
              <a:solidFill>
                <a:schemeClr val="bg1"/>
              </a:solidFill>
            </a:endParaRPr>
          </a:p>
          <a:p>
            <a:pPr algn="ctr"/>
            <a:r>
              <a:rPr lang="fr-BE">
                <a:solidFill>
                  <a:schemeClr val="tx1"/>
                </a:solidFill>
              </a:rPr>
              <a:t>0 à 10 km : 0,50€/km</a:t>
            </a:r>
          </a:p>
          <a:p>
            <a:pPr algn="ctr"/>
            <a:r>
              <a:rPr lang="fr-BE">
                <a:solidFill>
                  <a:schemeClr val="tx1"/>
                </a:solidFill>
              </a:rPr>
              <a:t>A p du 11</a:t>
            </a:r>
            <a:r>
              <a:rPr lang="fr-BE" baseline="30000">
                <a:solidFill>
                  <a:schemeClr val="tx1"/>
                </a:solidFill>
              </a:rPr>
              <a:t>ème</a:t>
            </a:r>
            <a:r>
              <a:rPr lang="fr-BE">
                <a:solidFill>
                  <a:schemeClr val="tx1"/>
                </a:solidFill>
              </a:rPr>
              <a:t> Km : 0,25€/km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52049" y="4705441"/>
            <a:ext cx="1562100" cy="1701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err="1">
                <a:solidFill>
                  <a:schemeClr val="tx1"/>
                </a:solidFill>
              </a:rPr>
              <a:t>Ambu</a:t>
            </a:r>
            <a:r>
              <a:rPr lang="fr-BE" sz="140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BE" sz="1400">
                <a:solidFill>
                  <a:schemeClr val="tx1"/>
                </a:solidFill>
              </a:rPr>
              <a:t> </a:t>
            </a:r>
            <a:r>
              <a:rPr lang="fr-BE" sz="1400">
                <a:solidFill>
                  <a:schemeClr val="tx1"/>
                </a:solidFill>
                <a:highlight>
                  <a:srgbClr val="FFFF00"/>
                </a:highlight>
              </a:rPr>
              <a:t>km facture </a:t>
            </a:r>
          </a:p>
          <a:p>
            <a:pPr algn="ctr"/>
            <a:endParaRPr lang="fr-BE" sz="1400"/>
          </a:p>
          <a:p>
            <a:pPr algn="ctr"/>
            <a:r>
              <a:rPr lang="fr-BE" sz="1400">
                <a:solidFill>
                  <a:schemeClr val="tx1"/>
                </a:solidFill>
              </a:rPr>
              <a:t>0 à 10 km : forfait 25€</a:t>
            </a:r>
          </a:p>
          <a:p>
            <a:pPr algn="ctr"/>
            <a:r>
              <a:rPr lang="fr-BE" sz="1400">
                <a:solidFill>
                  <a:schemeClr val="tx1"/>
                </a:solidFill>
              </a:rPr>
              <a:t>A p du 11</a:t>
            </a:r>
            <a:r>
              <a:rPr lang="fr-BE" sz="1400" baseline="30000">
                <a:solidFill>
                  <a:schemeClr val="tx1"/>
                </a:solidFill>
              </a:rPr>
              <a:t>e</a:t>
            </a:r>
            <a:r>
              <a:rPr lang="fr-BE" sz="1400">
                <a:solidFill>
                  <a:schemeClr val="tx1"/>
                </a:solidFill>
              </a:rPr>
              <a:t> km : 1€/km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01163" y="4710570"/>
            <a:ext cx="1524952" cy="1701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>
                <a:solidFill>
                  <a:schemeClr val="tx1"/>
                </a:solidFill>
              </a:rPr>
              <a:t>VSL/TPMR</a:t>
            </a:r>
          </a:p>
          <a:p>
            <a:pPr algn="ctr"/>
            <a:r>
              <a:rPr lang="fr-BE" sz="1400">
                <a:solidFill>
                  <a:schemeClr val="tx1"/>
                </a:solidFill>
                <a:highlight>
                  <a:srgbClr val="FFFF00"/>
                </a:highlight>
              </a:rPr>
              <a:t>Km facture </a:t>
            </a:r>
          </a:p>
          <a:p>
            <a:pPr algn="ctr"/>
            <a:endParaRPr lang="fr-BE" sz="1400"/>
          </a:p>
          <a:p>
            <a:pPr algn="ctr"/>
            <a:r>
              <a:rPr lang="fr-BE" sz="1400">
                <a:solidFill>
                  <a:schemeClr val="tx1"/>
                </a:solidFill>
              </a:rPr>
              <a:t>0 à 10 km  forfait de 15€</a:t>
            </a:r>
          </a:p>
          <a:p>
            <a:pPr algn="ctr"/>
            <a:r>
              <a:rPr lang="fr-BE" sz="1400">
                <a:solidFill>
                  <a:schemeClr val="tx1"/>
                </a:solidFill>
              </a:rPr>
              <a:t>A p du 11</a:t>
            </a:r>
            <a:r>
              <a:rPr lang="fr-BE" sz="1400" baseline="30000">
                <a:solidFill>
                  <a:schemeClr val="tx1"/>
                </a:solidFill>
              </a:rPr>
              <a:t>e</a:t>
            </a:r>
            <a:r>
              <a:rPr lang="fr-BE" sz="1400">
                <a:solidFill>
                  <a:schemeClr val="tx1"/>
                </a:solidFill>
              </a:rPr>
              <a:t> km : 0,77€/km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10833099" y="183642"/>
            <a:ext cx="1085850" cy="5921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AC </a:t>
            </a:r>
          </a:p>
        </p:txBody>
      </p:sp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46A79F14-2E51-423B-DFF3-42BDC85C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5017" y="6451182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3378841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32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315310" y="1150697"/>
            <a:ext cx="11561379" cy="5205653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fr-BE" sz="4500" b="1" u="sng" dirty="0">
                <a:solidFill>
                  <a:srgbClr val="7030A0"/>
                </a:solidFill>
              </a:rPr>
              <a:t>Documents à produire :</a:t>
            </a:r>
          </a:p>
          <a:p>
            <a:pPr marL="0" indent="0">
              <a:buNone/>
            </a:pPr>
            <a:br>
              <a:rPr lang="fr-BE" sz="4500" dirty="0"/>
            </a:br>
            <a:r>
              <a:rPr lang="fr-BE" sz="4500" dirty="0"/>
              <a:t>	</a:t>
            </a:r>
            <a:r>
              <a:rPr lang="fr-BE" sz="4500" b="1" dirty="0">
                <a:solidFill>
                  <a:srgbClr val="FF0000"/>
                </a:solidFill>
              </a:rPr>
              <a:t>La facture originale (ou copie) </a:t>
            </a:r>
            <a:r>
              <a:rPr lang="fr-BE" sz="4500" b="1" dirty="0"/>
              <a:t>(PAS DE RAPPEL) </a:t>
            </a:r>
            <a:r>
              <a:rPr lang="fr-BE" sz="4500" b="1" dirty="0">
                <a:solidFill>
                  <a:srgbClr val="FF0000"/>
                </a:solidFill>
              </a:rPr>
              <a:t>de la société de transport </a:t>
            </a:r>
          </a:p>
          <a:p>
            <a:pPr marL="0" indent="0">
              <a:buNone/>
            </a:pPr>
            <a:r>
              <a:rPr lang="fr-BE" sz="4500" dirty="0"/>
              <a:t>		+</a:t>
            </a:r>
          </a:p>
          <a:p>
            <a:pPr marL="0" indent="0">
              <a:buNone/>
            </a:pPr>
            <a:r>
              <a:rPr lang="fr-BE" sz="4500" dirty="0"/>
              <a:t>	 </a:t>
            </a:r>
            <a:r>
              <a:rPr lang="fr-BE" sz="4500" b="1" dirty="0">
                <a:solidFill>
                  <a:srgbClr val="FF0000"/>
                </a:solidFill>
              </a:rPr>
              <a:t>le certificat médical précisant la raison médicale exacte (sauf si le motif est sur la facture)</a:t>
            </a:r>
          </a:p>
          <a:p>
            <a:pPr marL="0" indent="0" algn="ctr">
              <a:buNone/>
            </a:pPr>
            <a:endParaRPr lang="fr-BE" sz="4500" u="sng" dirty="0"/>
          </a:p>
          <a:p>
            <a:pPr marL="457200" lvl="1" indent="0">
              <a:buNone/>
            </a:pPr>
            <a:r>
              <a:rPr lang="fr-BE" sz="3300" b="1" dirty="0"/>
              <a:t>	</a:t>
            </a:r>
            <a:endParaRPr lang="fr-BE" sz="3300" b="1" dirty="0">
              <a:ea typeface="Calibri"/>
              <a:cs typeface="Calibri"/>
            </a:endParaRPr>
          </a:p>
          <a:p>
            <a:pPr lvl="1"/>
            <a:r>
              <a:rPr lang="fr-BE" sz="4000" b="1" u="sng" dirty="0">
                <a:highlight>
                  <a:srgbClr val="FFFF00"/>
                </a:highlight>
              </a:rPr>
              <a:t>Sauf  : </a:t>
            </a:r>
            <a:endParaRPr lang="fr-BE" sz="4000" b="1" u="sng" dirty="0">
              <a:highlight>
                <a:srgbClr val="FFFF00"/>
              </a:highlight>
              <a:ea typeface="Calibri"/>
              <a:cs typeface="Calibri"/>
            </a:endParaRPr>
          </a:p>
          <a:p>
            <a:pPr lvl="5">
              <a:buFont typeface="Courier New" panose="02070309020205020404" pitchFamily="49" charset="0"/>
              <a:buChar char="o"/>
            </a:pPr>
            <a:r>
              <a:rPr lang="fr-BE" sz="2900" dirty="0"/>
              <a:t>Si </a:t>
            </a:r>
            <a:r>
              <a:rPr lang="fr-BE" sz="2900" b="1" dirty="0" err="1"/>
              <a:t>hospi</a:t>
            </a:r>
            <a:r>
              <a:rPr lang="fr-BE" sz="2900" b="1" dirty="0"/>
              <a:t> en GCON </a:t>
            </a:r>
            <a:r>
              <a:rPr lang="fr-BE" sz="2900" dirty="0"/>
              <a:t>à la date du transport</a:t>
            </a:r>
            <a:endParaRPr lang="fr-BE" sz="2900" dirty="0">
              <a:ea typeface="Calibri"/>
              <a:cs typeface="Calibri"/>
            </a:endParaRPr>
          </a:p>
          <a:p>
            <a:pPr marL="2286000" lvl="5" indent="0">
              <a:buNone/>
            </a:pPr>
            <a:endParaRPr lang="fr-BE" sz="2900" dirty="0">
              <a:ea typeface="Calibri"/>
              <a:cs typeface="Calibri"/>
            </a:endParaRPr>
          </a:p>
          <a:p>
            <a:pPr lvl="5">
              <a:buFont typeface="Courier New" panose="02070309020205020404" pitchFamily="49" charset="0"/>
              <a:buChar char="o"/>
            </a:pPr>
            <a:r>
              <a:rPr lang="fr-BE" sz="3000" dirty="0">
                <a:ea typeface="Calibri"/>
                <a:cs typeface="Calibri"/>
              </a:rPr>
              <a:t>Si lieu de prise en charge ou d’arrivée indiqué sur la facture </a:t>
            </a:r>
            <a:r>
              <a:rPr lang="fr-BE" sz="3000" b="1" dirty="0">
                <a:ea typeface="Calibri"/>
                <a:cs typeface="Calibri"/>
              </a:rPr>
              <a:t>= urgences</a:t>
            </a:r>
            <a:endParaRPr lang="fr-BE" sz="3000" dirty="0">
              <a:ea typeface="Calibri"/>
              <a:cs typeface="Calibri"/>
            </a:endParaRPr>
          </a:p>
          <a:p>
            <a:pPr lvl="5">
              <a:buFont typeface="Courier New" panose="02070309020205020404" pitchFamily="49" charset="0"/>
              <a:buChar char="o"/>
            </a:pPr>
            <a:endParaRPr lang="fr-BE" sz="2900" dirty="0">
              <a:ea typeface="Calibri"/>
              <a:cs typeface="Calibri"/>
            </a:endParaRPr>
          </a:p>
          <a:p>
            <a:pPr lvl="5">
              <a:buFont typeface="Courier New" panose="02070309020205020404" pitchFamily="49" charset="0"/>
              <a:buChar char="o"/>
            </a:pPr>
            <a:r>
              <a:rPr lang="fr-BE" sz="2900" dirty="0">
                <a:ea typeface="Calibri"/>
                <a:cs typeface="Calibri"/>
              </a:rPr>
              <a:t>A p du 01.04.2025 : Personnes en MR/MRS</a:t>
            </a:r>
          </a:p>
          <a:p>
            <a:pPr marL="2286000" lvl="5" indent="0">
              <a:buNone/>
            </a:pPr>
            <a:endParaRPr lang="fr-BE" sz="2900" dirty="0">
              <a:ea typeface="Calibri"/>
              <a:cs typeface="Calibri"/>
            </a:endParaRPr>
          </a:p>
          <a:p>
            <a:pPr lvl="5">
              <a:buFont typeface="Courier New" panose="02070309020205020404" pitchFamily="49" charset="0"/>
              <a:buChar char="o"/>
            </a:pPr>
            <a:r>
              <a:rPr lang="fr-BE" sz="2900" dirty="0">
                <a:ea typeface="Calibri"/>
                <a:cs typeface="Calibri"/>
              </a:rPr>
              <a:t>A p du 01.07.2025 : Pour les personnes en situation d’handicap (AOCO)</a:t>
            </a:r>
          </a:p>
          <a:p>
            <a:pPr marL="2286000" lvl="5" indent="0">
              <a:buNone/>
            </a:pPr>
            <a:endParaRPr lang="fr-BE" sz="2900" dirty="0"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fr-BE" sz="4500" dirty="0">
                <a:sym typeface="Wingdings" panose="05000000000000000000" pitchFamily="2" charset="2"/>
              </a:rPr>
              <a:t>	</a:t>
            </a:r>
            <a:endParaRPr lang="fr-BE" sz="2300" dirty="0"/>
          </a:p>
          <a:p>
            <a:pPr marL="0" indent="0">
              <a:buNone/>
            </a:pPr>
            <a:r>
              <a:rPr lang="fr-BE" sz="2900" b="1" dirty="0">
                <a:sym typeface="Wingdings" panose="05000000000000000000" pitchFamily="2" charset="2"/>
              </a:rPr>
              <a:t>	Si plusieurs demandes sont rentrées : </a:t>
            </a:r>
            <a:r>
              <a:rPr lang="fr-BE" sz="2900" b="1" i="1" dirty="0">
                <a:sym typeface="Wingdings" panose="05000000000000000000" pitchFamily="2" charset="2"/>
              </a:rPr>
              <a:t>vérifier que les dates correspondent sur les deux  documents</a:t>
            </a:r>
            <a:endParaRPr lang="fr-BE" sz="2900" b="1" i="1" dirty="0">
              <a:ea typeface="Calibri"/>
              <a:cs typeface="Calibri"/>
            </a:endParaRPr>
          </a:p>
          <a:p>
            <a:pPr marL="0" indent="0">
              <a:buNone/>
            </a:pPr>
            <a:endParaRPr lang="fr-BE" sz="2900" b="1" i="1" dirty="0"/>
          </a:p>
          <a:p>
            <a:pPr marL="0" indent="0" algn="ctr">
              <a:buNone/>
            </a:pPr>
            <a:r>
              <a:rPr lang="fr-BE" sz="3200" b="1" dirty="0">
                <a:highlight>
                  <a:srgbClr val="FFFF00"/>
                </a:highlight>
              </a:rPr>
              <a:t>Date sur le certificat = date sur la facture de transport </a:t>
            </a:r>
            <a:br>
              <a:rPr lang="fr-BE" sz="4400" b="1" dirty="0"/>
            </a:br>
            <a:r>
              <a:rPr lang="fr-BE" sz="2300" dirty="0">
                <a:sym typeface="Wingdings" panose="05000000000000000000" pitchFamily="2" charset="2"/>
              </a:rPr>
              <a:t>	</a:t>
            </a:r>
            <a:endParaRPr lang="fr-BE" sz="2300" dirty="0">
              <a:solidFill>
                <a:schemeClr val="accent2"/>
              </a:solidFill>
              <a:sym typeface="Wingdings" panose="05000000000000000000" pitchFamily="2" charset="2"/>
            </a:endParaRPr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E7BE080A-B245-5AB3-4D5C-C8138B1F5102}"/>
              </a:ext>
            </a:extLst>
          </p:cNvPr>
          <p:cNvSpPr/>
          <p:nvPr/>
        </p:nvSpPr>
        <p:spPr>
          <a:xfrm>
            <a:off x="1121049" y="5377630"/>
            <a:ext cx="848712" cy="978720"/>
          </a:xfrm>
          <a:prstGeom prst="triangle">
            <a:avLst>
              <a:gd name="adj" fmla="val 520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400">
                <a:solidFill>
                  <a:schemeClr val="tx1"/>
                </a:solidFill>
                <a:highlight>
                  <a:srgbClr val="FFFF00"/>
                </a:highlight>
              </a:rPr>
              <a:t>!</a:t>
            </a:r>
          </a:p>
        </p:txBody>
      </p:sp>
      <p:sp>
        <p:nvSpPr>
          <p:cNvPr id="3" name="Rectangle à coins arrondis 7">
            <a:extLst>
              <a:ext uri="{FF2B5EF4-FFF2-40B4-BE49-F238E27FC236}">
                <a16:creationId xmlns:a16="http://schemas.microsoft.com/office/drawing/2014/main" id="{9D9152F7-B098-0BEB-20F1-3B23BAAD08D7}"/>
              </a:ext>
            </a:extLst>
          </p:cNvPr>
          <p:cNvSpPr/>
          <p:nvPr/>
        </p:nvSpPr>
        <p:spPr>
          <a:xfrm>
            <a:off x="2968668" y="85158"/>
            <a:ext cx="5909384" cy="779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/>
              <a:t>Transports NON URGENTS </a:t>
            </a:r>
            <a:r>
              <a:rPr lang="fr-BE" sz="2800"/>
              <a:t>: </a:t>
            </a:r>
          </a:p>
          <a:p>
            <a:pPr algn="ctr"/>
            <a:r>
              <a:rPr lang="fr-BE" sz="2800"/>
              <a:t>Taxi – Taxi Bénévole</a:t>
            </a:r>
          </a:p>
        </p:txBody>
      </p:sp>
      <p:pic>
        <p:nvPicPr>
          <p:cNvPr id="2" name="Image 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255F3EFE-3D26-A1DB-F1E2-4366D3626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F99C577E-AD2F-0EE3-FE96-657BF16A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2980" y="6420868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269752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33</a:t>
            </a:fld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24" y="-31918"/>
            <a:ext cx="5921265" cy="613667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A3A88ED-2893-C134-1608-A0864642CAF9}"/>
              </a:ext>
            </a:extLst>
          </p:cNvPr>
          <p:cNvSpPr txBox="1"/>
          <p:nvPr/>
        </p:nvSpPr>
        <p:spPr>
          <a:xfrm>
            <a:off x="356507" y="11448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>
                <a:solidFill>
                  <a:schemeClr val="accent1">
                    <a:lumMod val="75000"/>
                  </a:schemeClr>
                </a:solidFill>
              </a:rPr>
              <a:t>Le formulaire Mutualis (facultatif)</a:t>
            </a:r>
            <a:endParaRPr lang="fr-BE"/>
          </a:p>
        </p:txBody>
      </p:sp>
      <p:pic>
        <p:nvPicPr>
          <p:cNvPr id="2" name="Image 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1AE8A81B-3418-C745-D842-DAAD31838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4" name="Espace réservé du pied de page 7">
            <a:extLst>
              <a:ext uri="{FF2B5EF4-FFF2-40B4-BE49-F238E27FC236}">
                <a16:creationId xmlns:a16="http://schemas.microsoft.com/office/drawing/2014/main" id="{94F35BA1-0867-6DD9-236F-EE73CFC2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7557" y="6356350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1962973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E3480D4-1F78-6A85-42CC-FC9F7DD2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PF - FSA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20DDB5-1C4A-B989-15B5-C5CDD1C9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34</a:t>
            </a:fld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4329E1-A5A2-AC60-9A01-233DF3F72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939" y="42348"/>
            <a:ext cx="4667250" cy="66103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B9A2693-5E54-02DB-B885-13608CB0C0B5}"/>
              </a:ext>
            </a:extLst>
          </p:cNvPr>
          <p:cNvSpPr txBox="1"/>
          <p:nvPr/>
        </p:nvSpPr>
        <p:spPr>
          <a:xfrm>
            <a:off x="388883" y="1071319"/>
            <a:ext cx="2476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>
                <a:solidFill>
                  <a:schemeClr val="accent1">
                    <a:lumMod val="75000"/>
                  </a:schemeClr>
                </a:solidFill>
              </a:rPr>
              <a:t>Le formulaire </a:t>
            </a:r>
            <a:r>
              <a:rPr lang="fr-BE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fr-BE" sz="1800">
                <a:solidFill>
                  <a:schemeClr val="accent1">
                    <a:lumMod val="75000"/>
                  </a:schemeClr>
                </a:solidFill>
              </a:rPr>
              <a:t>our de  </a:t>
            </a:r>
          </a:p>
          <a:p>
            <a:r>
              <a:rPr lang="fr-BE" sz="180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la Revalidation </a:t>
            </a:r>
            <a:endParaRPr lang="fr-BE">
              <a:highlight>
                <a:srgbClr val="FFFF00"/>
              </a:highlight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3BDB00-3D29-030A-B8C5-0C2D2DC3D73B}"/>
              </a:ext>
            </a:extLst>
          </p:cNvPr>
          <p:cNvSpPr txBox="1">
            <a:spLocks/>
          </p:cNvSpPr>
          <p:nvPr/>
        </p:nvSpPr>
        <p:spPr>
          <a:xfrm>
            <a:off x="4272640" y="6492875"/>
            <a:ext cx="3880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/>
              <a:t>Présentation du service Transport</a:t>
            </a:r>
          </a:p>
        </p:txBody>
      </p:sp>
      <p:pic>
        <p:nvPicPr>
          <p:cNvPr id="6" name="Image 5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9A2F0036-A05D-EBAA-60C2-78D0C2365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8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BDFDF-912B-F04B-4374-2651CD183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626"/>
            <a:ext cx="10515600" cy="5875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    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41DF7-6FDE-C47D-51D4-5ED6DC9F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35</a:t>
            </a:fld>
            <a:endParaRPr lang="fr-BE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61FB426B-BC0E-F27A-603E-B07A458CE17A}"/>
              </a:ext>
            </a:extLst>
          </p:cNvPr>
          <p:cNvSpPr>
            <a:spLocks noGrp="1"/>
          </p:cNvSpPr>
          <p:nvPr/>
        </p:nvSpPr>
        <p:spPr>
          <a:xfrm>
            <a:off x="842327" y="2300005"/>
            <a:ext cx="4708424" cy="36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sz="2800" b="1" u="sng" dirty="0">
              <a:latin typeface="Calibri Light"/>
              <a:ea typeface="Calibri Light"/>
              <a:cs typeface="Calibri Light"/>
            </a:endParaRPr>
          </a:p>
          <a:p>
            <a:pPr algn="ctr"/>
            <a:r>
              <a:rPr lang="fr-BE" sz="2800" b="1" u="sng" dirty="0">
                <a:latin typeface="Calibri Light"/>
                <a:ea typeface="Calibri Light"/>
                <a:cs typeface="Calibri Light"/>
              </a:rPr>
              <a:t>Avant le 1</a:t>
            </a:r>
            <a:r>
              <a:rPr lang="fr-BE" sz="2800" b="1" u="sng" baseline="30000" dirty="0">
                <a:latin typeface="Calibri Light"/>
                <a:ea typeface="Calibri Light"/>
                <a:cs typeface="Calibri Light"/>
              </a:rPr>
              <a:t>er</a:t>
            </a:r>
            <a:r>
              <a:rPr lang="fr-BE" sz="2800" b="1" u="sng" dirty="0">
                <a:latin typeface="Calibri Light"/>
                <a:ea typeface="Calibri Light"/>
                <a:cs typeface="Calibri Light"/>
              </a:rPr>
              <a:t> avril 2025</a:t>
            </a:r>
            <a:endParaRPr lang="fr-BE" sz="2800" u="sng">
              <a:latin typeface="Calibri Light"/>
              <a:ea typeface="Calibri Light"/>
              <a:cs typeface="Calibri Light"/>
            </a:endParaRPr>
          </a:p>
          <a:p>
            <a:endParaRPr lang="fr-BE" u="sng" dirty="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>
                <a:latin typeface="Calibri Light"/>
                <a:ea typeface="Calibri Light"/>
                <a:cs typeface="Calibri Light"/>
              </a:rPr>
              <a:t>Le patient se voyait remettre le document officiel par l’hôpital ou le téléchargeait pour le faire compléter par le service oncologique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>
                <a:latin typeface="Calibri Light"/>
                <a:ea typeface="Calibri Light"/>
                <a:cs typeface="Calibri Light"/>
              </a:rPr>
              <a:t>Ce dernier le renvoyait avec ou sans factures d’un transporteur à sa mutualité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>
                <a:latin typeface="Calibri Light"/>
                <a:ea typeface="Calibri Light"/>
                <a:cs typeface="Calibri Light"/>
              </a:rPr>
              <a:t>La mutualité payait sur base des documents rentrés</a:t>
            </a:r>
          </a:p>
          <a:p>
            <a:endParaRPr lang="fr-BE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4D3EA63-5B8E-F74F-4ACC-2166AA512562}"/>
              </a:ext>
            </a:extLst>
          </p:cNvPr>
          <p:cNvSpPr>
            <a:spLocks noGrp="1"/>
          </p:cNvSpPr>
          <p:nvPr/>
        </p:nvSpPr>
        <p:spPr>
          <a:xfrm>
            <a:off x="6223229" y="2298715"/>
            <a:ext cx="5823416" cy="3878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z="2800" b="1" u="sng" dirty="0">
                <a:latin typeface="Calibri Light"/>
                <a:ea typeface="Calibri Light"/>
                <a:cs typeface="Calibri Light"/>
              </a:rPr>
              <a:t>Contexte: </a:t>
            </a:r>
            <a:r>
              <a:rPr lang="fr-BE" sz="2800" b="1" u="sng" err="1">
                <a:latin typeface="Calibri Light"/>
                <a:ea typeface="Calibri Light"/>
                <a:cs typeface="Calibri Light"/>
              </a:rPr>
              <a:t>pq</a:t>
            </a:r>
            <a:r>
              <a:rPr lang="fr-BE" sz="2800" b="1" u="sng" dirty="0">
                <a:latin typeface="Calibri Light"/>
                <a:ea typeface="Calibri Light"/>
                <a:cs typeface="Calibri Light"/>
              </a:rPr>
              <a:t> changer?</a:t>
            </a:r>
            <a:endParaRPr lang="en-US"/>
          </a:p>
          <a:p>
            <a:pPr marL="0" indent="0">
              <a:buNone/>
            </a:pPr>
            <a:endParaRPr lang="fr-BE" sz="2000" u="sng" dirty="0">
              <a:latin typeface="Calibri Light"/>
              <a:ea typeface="Calibri Light"/>
              <a:cs typeface="Calibri Light"/>
            </a:endParaRPr>
          </a:p>
          <a:p>
            <a:r>
              <a:rPr lang="fr-BE" sz="2000" dirty="0">
                <a:latin typeface="Calibri Light"/>
                <a:ea typeface="Calibri Light"/>
                <a:cs typeface="Calibri Light"/>
              </a:rPr>
              <a:t>L’hôpital ne proposait pas systématiquement le formulaire, le membre devait s’en occuper lui-même</a:t>
            </a:r>
          </a:p>
          <a:p>
            <a:r>
              <a:rPr lang="fr-BE" sz="2000" dirty="0">
                <a:latin typeface="Calibri Light"/>
                <a:ea typeface="Calibri Light"/>
                <a:cs typeface="Calibri Light"/>
              </a:rPr>
              <a:t>Certains patients n’obtenaient pas les remboursements auxquels ils avaient droit : méconnaissance, oubli..</a:t>
            </a:r>
          </a:p>
          <a:p>
            <a:r>
              <a:rPr lang="fr-BE" sz="2000" dirty="0">
                <a:latin typeface="Calibri Light"/>
                <a:ea typeface="Calibri Light"/>
                <a:cs typeface="Calibri Light"/>
              </a:rPr>
              <a:t>Automatisation demandée par les sociétés de transport, associations de patients, hôpitaux etc..(problèmes administratifs etc..)</a:t>
            </a:r>
          </a:p>
        </p:txBody>
      </p:sp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C7CD3E46-4FB9-5BF2-9C28-B268D099ED01}"/>
              </a:ext>
            </a:extLst>
          </p:cNvPr>
          <p:cNvSpPr/>
          <p:nvPr/>
        </p:nvSpPr>
        <p:spPr>
          <a:xfrm>
            <a:off x="2460668" y="302872"/>
            <a:ext cx="7515026" cy="743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err="1">
                <a:solidFill>
                  <a:schemeClr val="bg1"/>
                </a:solidFill>
                <a:ea typeface="Calibri"/>
                <a:cs typeface="Calibri"/>
              </a:rPr>
              <a:t>Radiothérapie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 - </a:t>
            </a:r>
            <a:r>
              <a:rPr lang="en-US" sz="2800" err="1">
                <a:solidFill>
                  <a:schemeClr val="bg1"/>
                </a:solidFill>
                <a:ea typeface="Calibri"/>
                <a:cs typeface="Calibri"/>
              </a:rPr>
              <a:t>chimiothérapie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 et </a:t>
            </a:r>
            <a:r>
              <a:rPr lang="en-US" sz="2800" err="1">
                <a:solidFill>
                  <a:schemeClr val="bg1"/>
                </a:solidFill>
                <a:ea typeface="Calibri"/>
                <a:cs typeface="Calibri"/>
              </a:rPr>
              <a:t>dialyse</a:t>
            </a: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03769-8AB5-3CDC-4C54-5FC68C2FE2E3}"/>
              </a:ext>
            </a:extLst>
          </p:cNvPr>
          <p:cNvSpPr/>
          <p:nvPr/>
        </p:nvSpPr>
        <p:spPr>
          <a:xfrm>
            <a:off x="5303533" y="1176314"/>
            <a:ext cx="916877" cy="7274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AO</a:t>
            </a:r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6D983C7B-DD13-715D-1205-7895B706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2980" y="6420868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2724813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893D8AC-F1FF-E931-03CE-AC82A6B62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21" y="1359877"/>
            <a:ext cx="10391148" cy="4836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sz="2400" dirty="0">
                <a:highlight>
                  <a:srgbClr val="FFFF00"/>
                </a:highlight>
              </a:rPr>
              <a:t>F</a:t>
            </a:r>
            <a:r>
              <a:rPr lang="fr-BE" sz="2400" dirty="0">
                <a:highlight>
                  <a:srgbClr val="FFFF00"/>
                </a:highlight>
                <a:latin typeface="Calibri Light"/>
                <a:ea typeface="Calibri Light"/>
                <a:cs typeface="Calibri Light"/>
              </a:rPr>
              <a:t>acturation électronique</a:t>
            </a:r>
            <a:r>
              <a:rPr lang="fr-BE" sz="2400" dirty="0">
                <a:latin typeface="Calibri Light"/>
                <a:ea typeface="Calibri Light"/>
                <a:cs typeface="Calibri Light"/>
              </a:rPr>
              <a:t> via la facturation de l’hôpital sur base d’une liste de prestations créés par l’</a:t>
            </a:r>
            <a:r>
              <a:rPr lang="fr-BE" sz="2400" dirty="0" err="1">
                <a:latin typeface="Calibri Light"/>
                <a:ea typeface="Calibri Light"/>
                <a:cs typeface="Calibri Light"/>
              </a:rPr>
              <a:t>Inami</a:t>
            </a:r>
            <a:r>
              <a:rPr lang="fr-BE" sz="2400" dirty="0">
                <a:latin typeface="Calibri Light"/>
                <a:ea typeface="Calibri Light"/>
                <a:cs typeface="Calibri Light"/>
              </a:rPr>
              <a:t> (codes nomenclature).</a:t>
            </a:r>
          </a:p>
          <a:p>
            <a:endParaRPr lang="fr-BE" sz="2400" dirty="0">
              <a:latin typeface="Calibri Light"/>
              <a:ea typeface="Calibri Light"/>
              <a:cs typeface="Calibri Light"/>
            </a:endParaRPr>
          </a:p>
          <a:p>
            <a:r>
              <a:rPr lang="fr-BE" sz="2400" dirty="0">
                <a:latin typeface="Calibri Light"/>
                <a:ea typeface="Calibri Light"/>
                <a:cs typeface="Calibri Light"/>
              </a:rPr>
              <a:t>Intervention sur base de la distance réelle sur le territoire belge entre l</a:t>
            </a:r>
            <a:r>
              <a:rPr lang="fr-BE" sz="2400" dirty="0">
                <a:highlight>
                  <a:srgbClr val="FFFF00"/>
                </a:highlight>
                <a:latin typeface="Calibri Light"/>
                <a:ea typeface="Calibri Light"/>
                <a:cs typeface="Calibri Light"/>
              </a:rPr>
              <a:t>a résidence principale du bénéficiaire et l’hôpital </a:t>
            </a:r>
            <a:r>
              <a:rPr lang="fr-BE" sz="2400" dirty="0">
                <a:latin typeface="Calibri Light"/>
                <a:ea typeface="Calibri Light"/>
                <a:cs typeface="Calibri Light"/>
              </a:rPr>
              <a:t>où il est en traitement.</a:t>
            </a:r>
          </a:p>
          <a:p>
            <a:pPr marL="0" indent="0">
              <a:buNone/>
            </a:pPr>
            <a:r>
              <a:rPr lang="fr-BE" sz="2400" dirty="0">
                <a:latin typeface="Calibri Light"/>
                <a:ea typeface="Calibri Light"/>
                <a:cs typeface="Calibri Light"/>
              </a:rPr>
              <a:t> ( planificateur d’itinéraire = route plus courte)</a:t>
            </a:r>
            <a:endParaRPr lang="fr-BE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fr-BE" sz="2400" dirty="0">
              <a:latin typeface="Calibri Light"/>
              <a:ea typeface="Calibri Light"/>
              <a:cs typeface="Calibri Light"/>
            </a:endParaRPr>
          </a:p>
          <a:p>
            <a:r>
              <a:rPr lang="fr-BE" sz="2400" dirty="0">
                <a:latin typeface="Calibri Light"/>
                <a:ea typeface="Calibri Light"/>
                <a:cs typeface="Calibri Light"/>
              </a:rPr>
              <a:t>Paiement de l’OA </a:t>
            </a:r>
            <a:r>
              <a:rPr lang="fr-BE" sz="2400" dirty="0">
                <a:highlight>
                  <a:srgbClr val="FFFF00"/>
                </a:highlight>
                <a:latin typeface="Calibri Light"/>
                <a:ea typeface="Calibri Light"/>
                <a:cs typeface="Calibri Light"/>
              </a:rPr>
              <a:t>dans les 30 jours</a:t>
            </a:r>
            <a:r>
              <a:rPr lang="fr-BE" sz="2400" dirty="0">
                <a:latin typeface="Calibri Light"/>
                <a:ea typeface="Calibri Light"/>
                <a:cs typeface="Calibri Light"/>
              </a:rPr>
              <a:t> de la réception de la facturation électronique</a:t>
            </a:r>
          </a:p>
          <a:p>
            <a:pPr marL="0" indent="0">
              <a:buNone/>
            </a:pPr>
            <a:endParaRPr lang="fr-BE" dirty="0">
              <a:latin typeface="Calibri Light"/>
              <a:ea typeface="Calibri" panose="020F0502020204030204"/>
              <a:cs typeface="Calibri" panose="020F0502020204030204"/>
            </a:endParaRPr>
          </a:p>
          <a:p>
            <a:endParaRPr lang="fr-BE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D779637-CC51-2B00-56B7-707EB68DBE51}"/>
              </a:ext>
            </a:extLst>
          </p:cNvPr>
          <p:cNvSpPr>
            <a:spLocks noGrp="1"/>
          </p:cNvSpPr>
          <p:nvPr/>
        </p:nvSpPr>
        <p:spPr>
          <a:xfrm>
            <a:off x="825463" y="5112728"/>
            <a:ext cx="9677360" cy="13677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BE" u="sng" dirty="0">
              <a:latin typeface="Calibri Light"/>
              <a:ea typeface="Calibri Light"/>
              <a:cs typeface="Calibri Light"/>
            </a:endParaRPr>
          </a:p>
          <a:p>
            <a:pPr marL="0" indent="0" algn="ctr">
              <a:buNone/>
            </a:pPr>
            <a:r>
              <a:rPr lang="fr-BE" dirty="0">
                <a:latin typeface="Calibri Light"/>
                <a:ea typeface="Calibri Light"/>
                <a:cs typeface="Calibri Light"/>
              </a:rPr>
              <a:t>Intervention </a:t>
            </a:r>
            <a:r>
              <a:rPr lang="fr-BE" u="sng" dirty="0">
                <a:latin typeface="Calibri Light"/>
                <a:ea typeface="Calibri Light"/>
                <a:cs typeface="Calibri Light"/>
              </a:rPr>
              <a:t>uniquement après le remboursement AO</a:t>
            </a:r>
            <a:r>
              <a:rPr lang="fr-BE" dirty="0">
                <a:latin typeface="Calibri Light"/>
                <a:ea typeface="Calibri Light"/>
                <a:cs typeface="Calibri Light"/>
              </a:rPr>
              <a:t>.</a:t>
            </a:r>
          </a:p>
        </p:txBody>
      </p:sp>
      <p:sp>
        <p:nvSpPr>
          <p:cNvPr id="8" name="Rectangle à coins arrondis 21">
            <a:extLst>
              <a:ext uri="{FF2B5EF4-FFF2-40B4-BE49-F238E27FC236}">
                <a16:creationId xmlns:a16="http://schemas.microsoft.com/office/drawing/2014/main" id="{A50859AC-0B30-606E-F8FE-66376B1A7543}"/>
              </a:ext>
            </a:extLst>
          </p:cNvPr>
          <p:cNvSpPr/>
          <p:nvPr/>
        </p:nvSpPr>
        <p:spPr>
          <a:xfrm>
            <a:off x="10465044" y="377525"/>
            <a:ext cx="1085850" cy="5921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AC 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1F872BF4-98E2-A137-2393-1B14F9C6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2980" y="6420868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53FE06-F038-B3BE-F02C-331CF6770A65}"/>
              </a:ext>
            </a:extLst>
          </p:cNvPr>
          <p:cNvSpPr txBox="1"/>
          <p:nvPr/>
        </p:nvSpPr>
        <p:spPr>
          <a:xfrm>
            <a:off x="3982980" y="377525"/>
            <a:ext cx="340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/>
              <a:t>A partir du 01.04.2025</a:t>
            </a:r>
          </a:p>
        </p:txBody>
      </p:sp>
    </p:spTree>
    <p:extLst>
      <p:ext uri="{BB962C8B-B14F-4D97-AF65-F5344CB8AC3E}">
        <p14:creationId xmlns:p14="http://schemas.microsoft.com/office/powerpoint/2010/main" val="893703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B9C8A-529D-412A-4932-3441D402F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983"/>
            <a:ext cx="10515600" cy="5829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       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A773F-E955-F4CC-1B33-6DA2DA56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37</a:t>
            </a:fld>
            <a:endParaRPr lang="fr-BE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7385DBF-386C-C8E1-0490-D3EAB8F88A7C}"/>
              </a:ext>
            </a:extLst>
          </p:cNvPr>
          <p:cNvSpPr>
            <a:spLocks noGrp="1"/>
          </p:cNvSpPr>
          <p:nvPr/>
        </p:nvSpPr>
        <p:spPr>
          <a:xfrm>
            <a:off x="1179250" y="2355016"/>
            <a:ext cx="9613861" cy="3100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>
                <a:highlight>
                  <a:srgbClr val="FFFF00"/>
                </a:highlight>
                <a:latin typeface="Calibri Light"/>
                <a:ea typeface="Calibri Light"/>
                <a:cs typeface="Calibri Light"/>
              </a:rPr>
              <a:t>Délais plus longs</a:t>
            </a:r>
            <a:r>
              <a:rPr lang="fr-BE" dirty="0">
                <a:latin typeface="Calibri Light"/>
                <a:ea typeface="Calibri Light"/>
                <a:cs typeface="Calibri Light"/>
              </a:rPr>
              <a:t> pour les affiliés et  leurs remboursements :</a:t>
            </a:r>
          </a:p>
          <a:p>
            <a:pPr marL="0" indent="0">
              <a:buNone/>
            </a:pPr>
            <a:endParaRPr lang="fr-BE" dirty="0">
              <a:latin typeface="Calibri Light"/>
              <a:ea typeface="Calibri Light"/>
              <a:cs typeface="Calibri Light"/>
            </a:endParaRPr>
          </a:p>
          <a:p>
            <a:pPr marL="0" indent="0" algn="ctr">
              <a:buNone/>
            </a:pPr>
            <a:r>
              <a:rPr lang="fr-BE" dirty="0">
                <a:latin typeface="Calibri Light"/>
                <a:ea typeface="Calibri Light"/>
                <a:cs typeface="Calibri Light"/>
              </a:rPr>
              <a:t>Facturation hôpital – 30 jrs pour l’OA pour payer- paiement AC</a:t>
            </a:r>
          </a:p>
          <a:p>
            <a:pPr marL="0" indent="0">
              <a:buNone/>
            </a:pPr>
            <a:endParaRPr lang="fr-BE" dirty="0">
              <a:latin typeface="Calibri Light"/>
              <a:ea typeface="Calibri Light"/>
              <a:cs typeface="Calibri Light"/>
            </a:endParaRPr>
          </a:p>
          <a:p>
            <a:r>
              <a:rPr lang="fr-BE" dirty="0">
                <a:highlight>
                  <a:srgbClr val="FFFF00"/>
                </a:highlight>
                <a:latin typeface="Calibri Light"/>
                <a:ea typeface="Calibri Light"/>
                <a:cs typeface="Calibri Light"/>
              </a:rPr>
              <a:t>Mécontentements ?</a:t>
            </a:r>
            <a:r>
              <a:rPr lang="fr-BE" dirty="0">
                <a:latin typeface="Calibri Light"/>
                <a:ea typeface="Calibri Light"/>
                <a:cs typeface="Calibri Light"/>
              </a:rPr>
              <a:t>= note INAMI suite aux modifications du gouvernement = pas un choix de notre part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ADC6068B-BC80-705F-21C0-B99301AA1B77}"/>
              </a:ext>
            </a:extLst>
          </p:cNvPr>
          <p:cNvSpPr/>
          <p:nvPr/>
        </p:nvSpPr>
        <p:spPr>
          <a:xfrm>
            <a:off x="3201146" y="347766"/>
            <a:ext cx="4425696" cy="1060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BE" sz="2800" u="sng" dirty="0">
                <a:solidFill>
                  <a:schemeClr val="bg1"/>
                </a:solidFill>
              </a:rPr>
              <a:t>Impacts ?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91B5BCD0-3BCC-A4C1-2BDD-37A53FA4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2980" y="6420868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74325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87343" y="30487"/>
            <a:ext cx="9144000" cy="621100"/>
          </a:xfrm>
        </p:spPr>
        <p:txBody>
          <a:bodyPr>
            <a:normAutofit fontScale="90000"/>
          </a:bodyPr>
          <a:lstStyle/>
          <a:p>
            <a:r>
              <a:rPr lang="fr-BE" sz="4000"/>
              <a:t>Radiothérapie, chimio, dialyse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" y="572892"/>
            <a:ext cx="12120112" cy="6285108"/>
          </a:xfrm>
        </p:spPr>
        <p:txBody>
          <a:bodyPr/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7" name="Ellipse 6"/>
          <p:cNvSpPr/>
          <p:nvPr/>
        </p:nvSpPr>
        <p:spPr>
          <a:xfrm>
            <a:off x="1860154" y="875231"/>
            <a:ext cx="2493033" cy="90425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err="1"/>
              <a:t>Ambu</a:t>
            </a:r>
            <a:r>
              <a:rPr lang="fr-BE"/>
              <a:t> (non 100), VSL/TPMR, taxi, taxi </a:t>
            </a:r>
            <a:r>
              <a:rPr lang="fr-BE" err="1"/>
              <a:t>asbl</a:t>
            </a:r>
            <a:r>
              <a:rPr lang="fr-BE"/>
              <a:t> </a:t>
            </a:r>
          </a:p>
        </p:txBody>
      </p:sp>
      <p:sp>
        <p:nvSpPr>
          <p:cNvPr id="8" name="Ellipse 7"/>
          <p:cNvSpPr/>
          <p:nvPr/>
        </p:nvSpPr>
        <p:spPr>
          <a:xfrm>
            <a:off x="281446" y="147462"/>
            <a:ext cx="2225589" cy="108337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Moyens de transports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89037" y="2014201"/>
            <a:ext cx="1746882" cy="8097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AO +AC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616" y="4866761"/>
            <a:ext cx="1520878" cy="18218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</a:rPr>
              <a:t>Montant AO </a:t>
            </a:r>
          </a:p>
          <a:p>
            <a:pPr algn="ctr"/>
            <a:endParaRPr lang="fr-BE" sz="1600" dirty="0">
              <a:solidFill>
                <a:schemeClr val="bg1"/>
              </a:solidFill>
            </a:endParaRPr>
          </a:p>
          <a:p>
            <a:pPr algn="ctr"/>
            <a:r>
              <a:rPr lang="fr-BE" sz="1200" dirty="0">
                <a:solidFill>
                  <a:schemeClr val="tx1"/>
                </a:solidFill>
              </a:rPr>
              <a:t>0,34€/km 2024</a:t>
            </a:r>
            <a:endParaRPr lang="fr-BE" sz="1200" dirty="0"/>
          </a:p>
          <a:p>
            <a:pPr algn="ctr"/>
            <a:r>
              <a:rPr lang="fr-BE" sz="1200" dirty="0">
                <a:solidFill>
                  <a:schemeClr val="tx1"/>
                </a:solidFill>
              </a:rPr>
              <a:t>0,36€/km 2025</a:t>
            </a:r>
            <a:endParaRPr lang="fr-BE" sz="1200" dirty="0"/>
          </a:p>
          <a:p>
            <a:pPr algn="ctr"/>
            <a:endParaRPr lang="fr-BE" sz="1200" dirty="0"/>
          </a:p>
        </p:txBody>
      </p:sp>
      <p:sp>
        <p:nvSpPr>
          <p:cNvPr id="29" name="Rectangle 28"/>
          <p:cNvSpPr/>
          <p:nvPr/>
        </p:nvSpPr>
        <p:spPr>
          <a:xfrm>
            <a:off x="888468" y="3200049"/>
            <a:ext cx="3950428" cy="14732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BE" sz="1400" u="sng" dirty="0">
                <a:solidFill>
                  <a:schemeClr val="tx1"/>
                </a:solidFill>
              </a:rPr>
              <a:t>Radio/chimio</a:t>
            </a:r>
            <a:r>
              <a:rPr lang="fr-BE" sz="1400" dirty="0">
                <a:solidFill>
                  <a:schemeClr val="tx1"/>
                </a:solidFill>
              </a:rPr>
              <a:t> : arrêté min </a:t>
            </a:r>
            <a:r>
              <a:rPr lang="fr-BE" sz="1400" dirty="0">
                <a:solidFill>
                  <a:schemeClr val="tx1"/>
                </a:solidFill>
                <a:highlight>
                  <a:srgbClr val="FFFF00"/>
                </a:highlight>
              </a:rPr>
              <a:t>signé par le spécialiste qui suit le traitement </a:t>
            </a:r>
            <a:r>
              <a:rPr lang="fr-BE" sz="1400" dirty="0">
                <a:solidFill>
                  <a:schemeClr val="tx1"/>
                </a:solidFill>
              </a:rPr>
              <a:t>(pas le généraliste)</a:t>
            </a:r>
          </a:p>
          <a:p>
            <a:endParaRPr lang="fr-BE" sz="1400" dirty="0">
              <a:solidFill>
                <a:schemeClr val="tx1"/>
              </a:solidFill>
            </a:endParaRPr>
          </a:p>
          <a:p>
            <a:r>
              <a:rPr lang="fr-BE" sz="1400" u="sng" dirty="0">
                <a:solidFill>
                  <a:schemeClr val="tx1"/>
                </a:solidFill>
              </a:rPr>
              <a:t>Dialyse</a:t>
            </a:r>
            <a:r>
              <a:rPr lang="fr-BE" sz="1400" dirty="0">
                <a:solidFill>
                  <a:schemeClr val="tx1"/>
                </a:solidFill>
              </a:rPr>
              <a:t>: </a:t>
            </a:r>
            <a:r>
              <a:rPr lang="fr-BE" sz="1400" dirty="0">
                <a:solidFill>
                  <a:schemeClr val="tx1"/>
                </a:solidFill>
                <a:highlight>
                  <a:srgbClr val="FFFF00"/>
                </a:highlight>
              </a:rPr>
              <a:t>annexe 53 : doc signé par l’affilié </a:t>
            </a:r>
            <a:endParaRPr lang="fr-BE" sz="16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fr-BE" sz="1600" dirty="0">
              <a:ea typeface="Calibri"/>
              <a:cs typeface="Calibri"/>
            </a:endParaRPr>
          </a:p>
          <a:p>
            <a:pPr algn="ctr"/>
            <a:r>
              <a:rPr lang="fr-BE" sz="1600" dirty="0">
                <a:highlight>
                  <a:srgbClr val="FF0000"/>
                </a:highlight>
                <a:ea typeface="Calibri"/>
                <a:cs typeface="Calibri"/>
              </a:rPr>
              <a:t>Jusqu'au 31.03.2025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65712" y="3001075"/>
            <a:ext cx="1652325" cy="9645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Facture</a:t>
            </a:r>
          </a:p>
          <a:p>
            <a:pPr algn="ctr"/>
            <a:r>
              <a:rPr lang="fr-BE" err="1">
                <a:solidFill>
                  <a:schemeClr val="tx1"/>
                </a:solidFill>
              </a:rPr>
              <a:t>Transp</a:t>
            </a:r>
            <a:r>
              <a:rPr lang="fr-BE">
                <a:solidFill>
                  <a:schemeClr val="tx1"/>
                </a:solidFill>
              </a:rPr>
              <a:t> 1, 2 ou 3 </a:t>
            </a:r>
          </a:p>
        </p:txBody>
      </p:sp>
      <p:sp>
        <p:nvSpPr>
          <p:cNvPr id="32" name="Plus 31"/>
          <p:cNvSpPr/>
          <p:nvPr/>
        </p:nvSpPr>
        <p:spPr>
          <a:xfrm>
            <a:off x="5632986" y="3237110"/>
            <a:ext cx="658240" cy="773319"/>
          </a:xfrm>
          <a:prstGeom prst="mathPlu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Rectangle à coins arrondis 32"/>
          <p:cNvSpPr/>
          <p:nvPr/>
        </p:nvSpPr>
        <p:spPr>
          <a:xfrm>
            <a:off x="9373625" y="282585"/>
            <a:ext cx="2702852" cy="9215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Si dates d’</a:t>
            </a:r>
            <a:r>
              <a:rPr lang="fr-BE" err="1"/>
              <a:t>hospi</a:t>
            </a:r>
            <a:r>
              <a:rPr lang="fr-BE"/>
              <a:t> en GCON </a:t>
            </a:r>
            <a:r>
              <a:rPr lang="fr-BE">
                <a:sym typeface="Wingdings" panose="05000000000000000000" pitchFamily="2" charset="2"/>
              </a:rPr>
              <a:t> pas d’intervention </a:t>
            </a:r>
            <a:endParaRPr lang="fr-BE"/>
          </a:p>
        </p:txBody>
      </p:sp>
      <p:sp>
        <p:nvSpPr>
          <p:cNvPr id="34" name="Interdiction 33"/>
          <p:cNvSpPr/>
          <p:nvPr/>
        </p:nvSpPr>
        <p:spPr>
          <a:xfrm>
            <a:off x="8692373" y="452580"/>
            <a:ext cx="585172" cy="63327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86351" y="4722859"/>
            <a:ext cx="1520878" cy="21137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>
                <a:solidFill>
                  <a:schemeClr val="tx1"/>
                </a:solidFill>
                <a:highlight>
                  <a:srgbClr val="FFFF00"/>
                </a:highlight>
              </a:rPr>
              <a:t>Taxi – taxi bénévole </a:t>
            </a:r>
          </a:p>
          <a:p>
            <a:pPr algn="ctr"/>
            <a:r>
              <a:rPr lang="fr-BE" sz="1400" err="1">
                <a:solidFill>
                  <a:schemeClr val="tx1"/>
                </a:solidFill>
                <a:highlight>
                  <a:srgbClr val="FFFF00"/>
                </a:highlight>
              </a:rPr>
              <a:t>csd</a:t>
            </a:r>
            <a:r>
              <a:rPr lang="fr-BE" sz="1400">
                <a:solidFill>
                  <a:schemeClr val="tx1"/>
                </a:solidFill>
                <a:highlight>
                  <a:srgbClr val="FFFF00"/>
                </a:highlight>
              </a:rPr>
              <a:t> ou autre</a:t>
            </a:r>
          </a:p>
          <a:p>
            <a:pPr algn="ctr"/>
            <a:r>
              <a:rPr lang="fr-BE" sz="1400">
                <a:solidFill>
                  <a:schemeClr val="tx1"/>
                </a:solidFill>
              </a:rPr>
              <a:t>(km </a:t>
            </a:r>
            <a:r>
              <a:rPr lang="fr-BE" sz="1400" err="1">
                <a:solidFill>
                  <a:schemeClr val="tx1"/>
                </a:solidFill>
              </a:rPr>
              <a:t>google</a:t>
            </a:r>
            <a:r>
              <a:rPr lang="fr-BE" sz="1400">
                <a:solidFill>
                  <a:schemeClr val="tx1"/>
                </a:solidFill>
              </a:rPr>
              <a:t>)</a:t>
            </a:r>
          </a:p>
          <a:p>
            <a:pPr algn="ctr"/>
            <a:endParaRPr lang="fr-BE" sz="1400">
              <a:solidFill>
                <a:schemeClr val="bg1"/>
              </a:solidFill>
            </a:endParaRPr>
          </a:p>
          <a:p>
            <a:pPr algn="ctr"/>
            <a:r>
              <a:rPr lang="fr-BE" sz="1400">
                <a:solidFill>
                  <a:schemeClr val="tx1"/>
                </a:solidFill>
              </a:rPr>
              <a:t>0 à 10 km 0,50€/km</a:t>
            </a:r>
          </a:p>
          <a:p>
            <a:pPr algn="ctr"/>
            <a:endParaRPr lang="fr-BE" sz="1400">
              <a:solidFill>
                <a:schemeClr val="tx1"/>
              </a:solidFill>
            </a:endParaRPr>
          </a:p>
          <a:p>
            <a:pPr algn="ctr"/>
            <a:r>
              <a:rPr lang="fr-BE" sz="1400">
                <a:solidFill>
                  <a:schemeClr val="tx1"/>
                </a:solidFill>
              </a:rPr>
              <a:t>A p du 11</a:t>
            </a:r>
            <a:r>
              <a:rPr lang="fr-BE" sz="1400" baseline="30000">
                <a:solidFill>
                  <a:schemeClr val="tx1"/>
                </a:solidFill>
              </a:rPr>
              <a:t>ème</a:t>
            </a:r>
            <a:r>
              <a:rPr lang="fr-BE" sz="1400">
                <a:solidFill>
                  <a:schemeClr val="tx1"/>
                </a:solidFill>
              </a:rPr>
              <a:t> Km: 0,25€/km</a:t>
            </a:r>
          </a:p>
        </p:txBody>
      </p:sp>
      <p:sp>
        <p:nvSpPr>
          <p:cNvPr id="36" name="Plus 35"/>
          <p:cNvSpPr/>
          <p:nvPr/>
        </p:nvSpPr>
        <p:spPr>
          <a:xfrm>
            <a:off x="5014889" y="5489586"/>
            <a:ext cx="523237" cy="519218"/>
          </a:xfrm>
          <a:prstGeom prst="mathPlu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689508" y="4866761"/>
            <a:ext cx="1275104" cy="17520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err="1">
                <a:solidFill>
                  <a:schemeClr val="tx1"/>
                </a:solidFill>
                <a:highlight>
                  <a:srgbClr val="FFFF00"/>
                </a:highlight>
              </a:rPr>
              <a:t>Ambu</a:t>
            </a:r>
            <a:r>
              <a:rPr lang="fr-BE" sz="140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</a:p>
          <a:p>
            <a:pPr algn="ctr"/>
            <a:r>
              <a:rPr lang="fr-BE" sz="1400">
                <a:solidFill>
                  <a:schemeClr val="tx1"/>
                </a:solidFill>
              </a:rPr>
              <a:t> (km </a:t>
            </a:r>
            <a:r>
              <a:rPr lang="fr-BE" sz="1400" err="1">
                <a:solidFill>
                  <a:schemeClr val="tx1"/>
                </a:solidFill>
              </a:rPr>
              <a:t>google</a:t>
            </a:r>
            <a:r>
              <a:rPr lang="fr-BE" sz="1400">
                <a:solidFill>
                  <a:schemeClr val="tx1"/>
                </a:solidFill>
              </a:rPr>
              <a:t>)</a:t>
            </a:r>
          </a:p>
          <a:p>
            <a:pPr algn="ctr"/>
            <a:endParaRPr lang="fr-BE" sz="1400"/>
          </a:p>
          <a:p>
            <a:pPr algn="ctr"/>
            <a:r>
              <a:rPr lang="fr-BE" sz="1400">
                <a:solidFill>
                  <a:schemeClr val="tx1"/>
                </a:solidFill>
              </a:rPr>
              <a:t>0 à 10 km : forfait 25€</a:t>
            </a:r>
          </a:p>
          <a:p>
            <a:pPr algn="ctr"/>
            <a:endParaRPr lang="fr-BE" sz="1400">
              <a:solidFill>
                <a:schemeClr val="tx1"/>
              </a:solidFill>
            </a:endParaRPr>
          </a:p>
          <a:p>
            <a:pPr algn="ctr"/>
            <a:r>
              <a:rPr lang="fr-BE" sz="1400">
                <a:solidFill>
                  <a:schemeClr val="tx1"/>
                </a:solidFill>
              </a:rPr>
              <a:t>A p du 11</a:t>
            </a:r>
            <a:r>
              <a:rPr lang="fr-BE" sz="1400" baseline="30000">
                <a:solidFill>
                  <a:schemeClr val="tx1"/>
                </a:solidFill>
              </a:rPr>
              <a:t>e</a:t>
            </a:r>
            <a:r>
              <a:rPr lang="fr-BE" sz="1400">
                <a:solidFill>
                  <a:schemeClr val="tx1"/>
                </a:solidFill>
              </a:rPr>
              <a:t> km : 1,30€/km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8004422" y="5589898"/>
            <a:ext cx="47637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b="1"/>
              <a:t>ou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845010" y="4845266"/>
            <a:ext cx="1275103" cy="18123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>
                <a:solidFill>
                  <a:schemeClr val="tx1"/>
                </a:solidFill>
                <a:highlight>
                  <a:srgbClr val="FFFF00"/>
                </a:highlight>
              </a:rPr>
              <a:t>VSL/TPMR</a:t>
            </a:r>
          </a:p>
          <a:p>
            <a:pPr algn="ctr"/>
            <a:r>
              <a:rPr lang="fr-BE" sz="1400">
                <a:solidFill>
                  <a:schemeClr val="tx1"/>
                </a:solidFill>
              </a:rPr>
              <a:t>(km </a:t>
            </a:r>
            <a:r>
              <a:rPr lang="fr-BE" sz="1400" err="1">
                <a:solidFill>
                  <a:schemeClr val="tx1"/>
                </a:solidFill>
              </a:rPr>
              <a:t>google</a:t>
            </a:r>
            <a:r>
              <a:rPr lang="fr-BE" sz="1400">
                <a:solidFill>
                  <a:schemeClr val="tx1"/>
                </a:solidFill>
              </a:rPr>
              <a:t>)</a:t>
            </a:r>
          </a:p>
          <a:p>
            <a:pPr algn="ctr"/>
            <a:endParaRPr lang="fr-BE" sz="1400">
              <a:solidFill>
                <a:schemeClr val="tx1"/>
              </a:solidFill>
            </a:endParaRPr>
          </a:p>
          <a:p>
            <a:pPr algn="ctr"/>
            <a:r>
              <a:rPr lang="fr-BE" sz="1400">
                <a:solidFill>
                  <a:schemeClr val="tx1"/>
                </a:solidFill>
              </a:rPr>
              <a:t>0 à 10 km  forfait de 15€</a:t>
            </a:r>
          </a:p>
          <a:p>
            <a:pPr algn="ctr"/>
            <a:endParaRPr lang="fr-BE" sz="1400">
              <a:solidFill>
                <a:schemeClr val="tx1"/>
              </a:solidFill>
            </a:endParaRPr>
          </a:p>
          <a:p>
            <a:pPr algn="ctr"/>
            <a:r>
              <a:rPr lang="fr-BE" sz="1400">
                <a:solidFill>
                  <a:schemeClr val="tx1"/>
                </a:solidFill>
              </a:rPr>
              <a:t>A p du 11</a:t>
            </a:r>
            <a:r>
              <a:rPr lang="fr-BE" sz="1400" baseline="30000">
                <a:solidFill>
                  <a:schemeClr val="tx1"/>
                </a:solidFill>
              </a:rPr>
              <a:t>e</a:t>
            </a:r>
            <a:r>
              <a:rPr lang="fr-BE" sz="1400">
                <a:solidFill>
                  <a:schemeClr val="tx1"/>
                </a:solidFill>
              </a:rPr>
              <a:t> km : 0,77€/km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0213172" y="5568935"/>
            <a:ext cx="5119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b="1"/>
              <a:t>ou</a:t>
            </a:r>
          </a:p>
        </p:txBody>
      </p:sp>
      <p:cxnSp>
        <p:nvCxnSpPr>
          <p:cNvPr id="9" name="Connecteur droit avec flèche 8"/>
          <p:cNvCxnSpPr>
            <a:cxnSpLocks/>
          </p:cNvCxnSpPr>
          <p:nvPr/>
        </p:nvCxnSpPr>
        <p:spPr>
          <a:xfrm flipH="1">
            <a:off x="7235427" y="3715446"/>
            <a:ext cx="1090601" cy="936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cxnSpLocks/>
          </p:cNvCxnSpPr>
          <p:nvPr/>
        </p:nvCxnSpPr>
        <p:spPr>
          <a:xfrm>
            <a:off x="9553501" y="4010131"/>
            <a:ext cx="0" cy="703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cxnSpLocks/>
          </p:cNvCxnSpPr>
          <p:nvPr/>
        </p:nvCxnSpPr>
        <p:spPr>
          <a:xfrm>
            <a:off x="10292563" y="3840892"/>
            <a:ext cx="767453" cy="8039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t égal à 11">
            <a:extLst>
              <a:ext uri="{FF2B5EF4-FFF2-40B4-BE49-F238E27FC236}">
                <a16:creationId xmlns:a16="http://schemas.microsoft.com/office/drawing/2014/main" id="{AE2CC497-C94E-8C47-8CF2-1E996ABA023E}"/>
              </a:ext>
            </a:extLst>
          </p:cNvPr>
          <p:cNvSpPr/>
          <p:nvPr/>
        </p:nvSpPr>
        <p:spPr>
          <a:xfrm>
            <a:off x="4398949" y="1623484"/>
            <a:ext cx="439947" cy="30233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55DB86-AE84-2A7C-5588-0234C50ED902}"/>
              </a:ext>
            </a:extLst>
          </p:cNvPr>
          <p:cNvSpPr/>
          <p:nvPr/>
        </p:nvSpPr>
        <p:spPr>
          <a:xfrm>
            <a:off x="577319" y="2582385"/>
            <a:ext cx="635663" cy="546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92358B-E35D-136F-40D6-99B790E5852A}"/>
              </a:ext>
            </a:extLst>
          </p:cNvPr>
          <p:cNvSpPr/>
          <p:nvPr/>
        </p:nvSpPr>
        <p:spPr>
          <a:xfrm>
            <a:off x="9659370" y="2655691"/>
            <a:ext cx="668673" cy="5495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AC</a:t>
            </a:r>
          </a:p>
        </p:txBody>
      </p:sp>
      <p:sp>
        <p:nvSpPr>
          <p:cNvPr id="51" name="Triangle isocèle 50">
            <a:extLst>
              <a:ext uri="{FF2B5EF4-FFF2-40B4-BE49-F238E27FC236}">
                <a16:creationId xmlns:a16="http://schemas.microsoft.com/office/drawing/2014/main" id="{6CFDA35F-700C-758B-0B5B-1A10F5E386C3}"/>
              </a:ext>
            </a:extLst>
          </p:cNvPr>
          <p:cNvSpPr/>
          <p:nvPr/>
        </p:nvSpPr>
        <p:spPr>
          <a:xfrm>
            <a:off x="71887" y="3372082"/>
            <a:ext cx="614802" cy="638049"/>
          </a:xfrm>
          <a:prstGeom prst="triangle">
            <a:avLst>
              <a:gd name="adj" fmla="val 555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400">
                <a:solidFill>
                  <a:schemeClr val="tx1"/>
                </a:solidFill>
                <a:highlight>
                  <a:srgbClr val="FFFF00"/>
                </a:highlight>
              </a:rPr>
              <a:t>!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6C6D70C-39E1-FF58-7F8A-DD4344E5E264}"/>
              </a:ext>
            </a:extLst>
          </p:cNvPr>
          <p:cNvSpPr txBox="1"/>
          <p:nvPr/>
        </p:nvSpPr>
        <p:spPr>
          <a:xfrm>
            <a:off x="6783605" y="4204055"/>
            <a:ext cx="3337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b="1"/>
              <a:t>1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D3950E72-C960-1E25-2E1D-8763B2BC7B3C}"/>
              </a:ext>
            </a:extLst>
          </p:cNvPr>
          <p:cNvSpPr txBox="1"/>
          <p:nvPr/>
        </p:nvSpPr>
        <p:spPr>
          <a:xfrm>
            <a:off x="8994918" y="4204055"/>
            <a:ext cx="3894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b="1"/>
              <a:t>2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5ABD87BC-FE2C-8EEB-5B75-6D4C07B4E6C3}"/>
              </a:ext>
            </a:extLst>
          </p:cNvPr>
          <p:cNvSpPr txBox="1"/>
          <p:nvPr/>
        </p:nvSpPr>
        <p:spPr>
          <a:xfrm>
            <a:off x="11308132" y="4183963"/>
            <a:ext cx="34371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b="1"/>
              <a:t>3</a:t>
            </a:r>
          </a:p>
        </p:txBody>
      </p:sp>
      <p:pic>
        <p:nvPicPr>
          <p:cNvPr id="4" name="Image 3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F28090AA-5D62-962B-2447-40F61F8A8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70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39</a:t>
            </a:fld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283780" y="1502228"/>
            <a:ext cx="2450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Document type pour un transport en véhicule personnel :</a:t>
            </a:r>
          </a:p>
          <a:p>
            <a:endParaRPr lang="fr-BE"/>
          </a:p>
          <a:p>
            <a:r>
              <a:rPr lang="fr-BE" u="sng">
                <a:highlight>
                  <a:srgbClr val="FFFF00"/>
                </a:highlight>
              </a:rPr>
              <a:t>L’arrêté ministériel pour la radiothérapie et la chimiothérapie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1" y="210354"/>
            <a:ext cx="5980427" cy="6145996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84359D57-3C47-C549-456C-C5ABF4ABF636}"/>
              </a:ext>
            </a:extLst>
          </p:cNvPr>
          <p:cNvSpPr/>
          <p:nvPr/>
        </p:nvSpPr>
        <p:spPr>
          <a:xfrm flipH="1">
            <a:off x="7231118" y="181414"/>
            <a:ext cx="933778" cy="5332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DE8F7DD-B890-1A64-BBBC-3E3CB1A05524}"/>
              </a:ext>
            </a:extLst>
          </p:cNvPr>
          <p:cNvSpPr/>
          <p:nvPr/>
        </p:nvSpPr>
        <p:spPr>
          <a:xfrm>
            <a:off x="5439147" y="136525"/>
            <a:ext cx="1791972" cy="578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90531F0C-46EB-17BF-0E4A-0AC3CC870C83}"/>
              </a:ext>
            </a:extLst>
          </p:cNvPr>
          <p:cNvSpPr/>
          <p:nvPr/>
        </p:nvSpPr>
        <p:spPr>
          <a:xfrm>
            <a:off x="3298801" y="5852000"/>
            <a:ext cx="1115544" cy="5332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pic>
        <p:nvPicPr>
          <p:cNvPr id="2" name="Image 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0C0433D1-ECA4-1C62-EE12-F1A0387016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114E9E73-2774-0DCF-8ACD-530B10DF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5017" y="6451182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26546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C619D-3259-BACC-0DBC-62FFB0EB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3403"/>
            <a:ext cx="10515600" cy="4091553"/>
          </a:xfrm>
        </p:spPr>
        <p:txBody>
          <a:bodyPr/>
          <a:lstStyle/>
          <a:p>
            <a:pPr algn="ctr"/>
            <a:r>
              <a:rPr lang="fr-BE"/>
              <a:t>Transports Urgents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63DD2A-710C-D340-569B-ED8C897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4</a:t>
            </a:fld>
            <a:endParaRPr lang="fr-BE"/>
          </a:p>
        </p:txBody>
      </p:sp>
      <p:pic>
        <p:nvPicPr>
          <p:cNvPr id="6" name="Image 5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9D643E38-87DC-85E9-D5AD-DB523FC3B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396856EE-7D9F-CEE6-44BE-EC563776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065" y="6356350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997579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40</a:t>
            </a:fld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838200" y="1502228"/>
            <a:ext cx="2251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Document type pour un transport en véhicule personnel :</a:t>
            </a:r>
          </a:p>
          <a:p>
            <a:endParaRPr lang="fr-BE"/>
          </a:p>
          <a:p>
            <a:r>
              <a:rPr lang="fr-BE">
                <a:highlight>
                  <a:srgbClr val="FFFF00"/>
                </a:highlight>
              </a:rPr>
              <a:t>L’annexe 53 pour la dialyse</a:t>
            </a:r>
          </a:p>
        </p:txBody>
      </p:sp>
      <p:pic>
        <p:nvPicPr>
          <p:cNvPr id="8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37" y="430924"/>
            <a:ext cx="5298838" cy="5939351"/>
          </a:xfr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ED17F5B6-7466-D5BB-B3DC-CE547F12D624}"/>
              </a:ext>
            </a:extLst>
          </p:cNvPr>
          <p:cNvSpPr/>
          <p:nvPr/>
        </p:nvSpPr>
        <p:spPr>
          <a:xfrm flipH="1">
            <a:off x="9515311" y="430924"/>
            <a:ext cx="933778" cy="6349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5A832CCA-70DB-02AD-CA50-F8C8F0E3474D}"/>
              </a:ext>
            </a:extLst>
          </p:cNvPr>
          <p:cNvSpPr/>
          <p:nvPr/>
        </p:nvSpPr>
        <p:spPr>
          <a:xfrm>
            <a:off x="3246055" y="5219138"/>
            <a:ext cx="979104" cy="5332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pic>
        <p:nvPicPr>
          <p:cNvPr id="2" name="Image 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1349EF07-2A08-0E99-8C9C-0279434F8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00F7A530-0E29-3CF9-17BB-D0BA02CC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5017" y="6451182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3744625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41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813048" y="986851"/>
            <a:ext cx="10817772" cy="526764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fr-BE" sz="3600" u="sng" dirty="0"/>
          </a:p>
          <a:p>
            <a:pPr marL="0" indent="0" algn="ctr">
              <a:buNone/>
            </a:pPr>
            <a:endParaRPr lang="fr-BE" sz="3600" u="sng" dirty="0"/>
          </a:p>
          <a:p>
            <a:r>
              <a:rPr lang="fr-BE" sz="5600" b="1" u="sng" dirty="0">
                <a:solidFill>
                  <a:srgbClr val="7030A0"/>
                </a:solidFill>
              </a:rPr>
              <a:t>Documents à produire :</a:t>
            </a:r>
          </a:p>
          <a:p>
            <a:pPr marL="0" indent="0">
              <a:buNone/>
            </a:pPr>
            <a:br>
              <a:rPr lang="fr-BE" sz="5600" dirty="0"/>
            </a:br>
            <a:r>
              <a:rPr lang="fr-BE" sz="5600" dirty="0"/>
              <a:t>	</a:t>
            </a:r>
            <a:r>
              <a:rPr lang="fr-BE" sz="5600" b="1" dirty="0">
                <a:solidFill>
                  <a:srgbClr val="FF0000"/>
                </a:solidFill>
              </a:rPr>
              <a:t>La facture originale (ou copie) </a:t>
            </a:r>
            <a:r>
              <a:rPr lang="fr-BE" sz="5600" b="1" dirty="0"/>
              <a:t>(PAS DE RAPPEL) </a:t>
            </a:r>
            <a:r>
              <a:rPr lang="fr-BE" sz="5600" b="1" dirty="0">
                <a:solidFill>
                  <a:srgbClr val="FF0000"/>
                </a:solidFill>
              </a:rPr>
              <a:t>de la société de transport </a:t>
            </a:r>
          </a:p>
          <a:p>
            <a:pPr marL="0" indent="0">
              <a:buNone/>
            </a:pPr>
            <a:r>
              <a:rPr lang="fr-BE" sz="5600" dirty="0"/>
              <a:t>		+</a:t>
            </a:r>
          </a:p>
          <a:p>
            <a:pPr marL="0" indent="0">
              <a:buNone/>
            </a:pPr>
            <a:r>
              <a:rPr lang="fr-BE" sz="5600" dirty="0"/>
              <a:t>	 </a:t>
            </a:r>
            <a:r>
              <a:rPr lang="fr-BE" sz="5600" b="1" dirty="0">
                <a:solidFill>
                  <a:srgbClr val="FF0000"/>
                </a:solidFill>
              </a:rPr>
              <a:t>le certificat médical précisant la raison médicale exacte (sauf si le motif est sur la facture)</a:t>
            </a:r>
          </a:p>
          <a:p>
            <a:pPr marL="0" indent="0">
              <a:buNone/>
            </a:pPr>
            <a:endParaRPr lang="fr-BE" sz="45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4500" dirty="0">
              <a:solidFill>
                <a:srgbClr val="FF0000"/>
              </a:solidFill>
            </a:endParaRPr>
          </a:p>
          <a:p>
            <a:pPr lvl="1"/>
            <a:r>
              <a:rPr lang="fr-BE" sz="7000" b="1" u="sng" dirty="0">
                <a:highlight>
                  <a:srgbClr val="FFFF00"/>
                </a:highlight>
              </a:rPr>
              <a:t>Sauf si : </a:t>
            </a:r>
            <a:endParaRPr lang="fr-BE" sz="4500" dirty="0"/>
          </a:p>
          <a:p>
            <a:pPr lvl="5">
              <a:buFont typeface="Courier New" panose="02070309020205020404" pitchFamily="49" charset="0"/>
              <a:buChar char="o"/>
            </a:pPr>
            <a:r>
              <a:rPr lang="fr-BE" sz="5600" dirty="0"/>
              <a:t>Si </a:t>
            </a:r>
            <a:r>
              <a:rPr lang="fr-BE" sz="5600" b="1" dirty="0" err="1"/>
              <a:t>hospi</a:t>
            </a:r>
            <a:r>
              <a:rPr lang="fr-BE" sz="5600" b="1" dirty="0"/>
              <a:t> en GCON </a:t>
            </a:r>
            <a:r>
              <a:rPr lang="fr-BE" sz="5600" dirty="0"/>
              <a:t>à la date du transport</a:t>
            </a:r>
            <a:endParaRPr lang="fr-BE" sz="5600" dirty="0">
              <a:ea typeface="Calibri"/>
              <a:cs typeface="Calibri"/>
            </a:endParaRPr>
          </a:p>
          <a:p>
            <a:pPr marL="2286000" lvl="5" indent="0">
              <a:buNone/>
            </a:pPr>
            <a:endParaRPr lang="fr-BE" sz="5600" dirty="0">
              <a:ea typeface="Calibri"/>
              <a:cs typeface="Calibri"/>
            </a:endParaRPr>
          </a:p>
          <a:p>
            <a:pPr lvl="5">
              <a:buFont typeface="Courier New" panose="02070309020205020404" pitchFamily="49" charset="0"/>
              <a:buChar char="o"/>
            </a:pPr>
            <a:r>
              <a:rPr lang="fr-BE" sz="5600" dirty="0">
                <a:ea typeface="Calibri"/>
                <a:cs typeface="Calibri"/>
              </a:rPr>
              <a:t>Si lieu de prise en charge ou d’arrivée indiqué sur la facture </a:t>
            </a:r>
            <a:r>
              <a:rPr lang="fr-BE" sz="5600" b="1" dirty="0">
                <a:ea typeface="Calibri"/>
                <a:cs typeface="Calibri"/>
              </a:rPr>
              <a:t>= urgences</a:t>
            </a:r>
            <a:endParaRPr lang="fr-BE" sz="5600" dirty="0">
              <a:ea typeface="Calibri"/>
              <a:cs typeface="Calibri"/>
            </a:endParaRPr>
          </a:p>
          <a:p>
            <a:pPr lvl="5">
              <a:buFont typeface="Courier New" panose="02070309020205020404" pitchFamily="49" charset="0"/>
              <a:buChar char="o"/>
            </a:pPr>
            <a:endParaRPr lang="fr-BE" sz="5600" dirty="0">
              <a:ea typeface="Calibri"/>
              <a:cs typeface="Calibri"/>
            </a:endParaRPr>
          </a:p>
          <a:p>
            <a:pPr lvl="5">
              <a:buFont typeface="Courier New" panose="02070309020205020404" pitchFamily="49" charset="0"/>
              <a:buChar char="o"/>
            </a:pPr>
            <a:r>
              <a:rPr lang="fr-BE" sz="5600" dirty="0">
                <a:ea typeface="Calibri"/>
                <a:cs typeface="Calibri"/>
              </a:rPr>
              <a:t>A p du 01.04.2025 : Personnes en MR/MRS</a:t>
            </a:r>
          </a:p>
          <a:p>
            <a:pPr marL="2286000" lvl="5" indent="0">
              <a:buNone/>
            </a:pPr>
            <a:endParaRPr lang="fr-BE" sz="5600" dirty="0">
              <a:ea typeface="Calibri"/>
              <a:cs typeface="Calibri"/>
            </a:endParaRPr>
          </a:p>
          <a:p>
            <a:pPr lvl="5">
              <a:buFont typeface="Courier New" panose="02070309020205020404" pitchFamily="49" charset="0"/>
              <a:buChar char="o"/>
            </a:pPr>
            <a:r>
              <a:rPr lang="fr-BE" sz="5600" dirty="0">
                <a:ea typeface="Calibri"/>
                <a:cs typeface="Calibri"/>
              </a:rPr>
              <a:t>A p du 01.07.2025 : Pour les personnes en situation d’handicap (AOCO)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fr-BE" sz="4500" b="1" dirty="0"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fr-BE" sz="45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sz="4800" b="1" dirty="0">
                <a:sym typeface="Wingdings" panose="05000000000000000000" pitchFamily="2" charset="2"/>
              </a:rPr>
              <a:t>	Si plusieurs demandes sont rentrées : </a:t>
            </a:r>
            <a:r>
              <a:rPr lang="fr-BE" sz="4800" b="1" i="1" dirty="0">
                <a:sym typeface="Wingdings" panose="05000000000000000000" pitchFamily="2" charset="2"/>
              </a:rPr>
              <a:t>vérifier que les dates correspondent sur les deux documents</a:t>
            </a:r>
          </a:p>
          <a:p>
            <a:pPr marL="0" indent="0" algn="ctr">
              <a:buNone/>
            </a:pPr>
            <a:r>
              <a:rPr lang="fr-BE" sz="4800" b="1" dirty="0">
                <a:highlight>
                  <a:srgbClr val="FFFF00"/>
                </a:highlight>
              </a:rPr>
              <a:t>Date sur le certificat = date sur la facture de transport</a:t>
            </a:r>
            <a:endParaRPr lang="fr-BE" sz="4500" b="1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r-BE" sz="4500" dirty="0">
                <a:sym typeface="Wingdings" panose="05000000000000000000" pitchFamily="2" charset="2"/>
              </a:rPr>
              <a:t>	</a:t>
            </a:r>
          </a:p>
        </p:txBody>
      </p:sp>
      <p:sp>
        <p:nvSpPr>
          <p:cNvPr id="2" name="Rectangle à coins arrondis 7">
            <a:extLst>
              <a:ext uri="{FF2B5EF4-FFF2-40B4-BE49-F238E27FC236}">
                <a16:creationId xmlns:a16="http://schemas.microsoft.com/office/drawing/2014/main" id="{A7F455E8-CF2A-A035-6E3A-732B509E527F}"/>
              </a:ext>
            </a:extLst>
          </p:cNvPr>
          <p:cNvSpPr/>
          <p:nvPr/>
        </p:nvSpPr>
        <p:spPr>
          <a:xfrm>
            <a:off x="3645748" y="147177"/>
            <a:ext cx="5152373" cy="727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/>
              <a:t>Transports NON URGENTS : </a:t>
            </a:r>
          </a:p>
          <a:p>
            <a:pPr algn="ctr"/>
            <a:r>
              <a:rPr lang="fr-BE" sz="2800"/>
              <a:t> VSL/TPMR</a:t>
            </a:r>
          </a:p>
        </p:txBody>
      </p:sp>
      <p:pic>
        <p:nvPicPr>
          <p:cNvPr id="3" name="Image 2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2D3E7D02-66B1-DECB-0B67-EC58A4976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894E147C-8116-6FEA-8949-70B245A27E57}"/>
              </a:ext>
            </a:extLst>
          </p:cNvPr>
          <p:cNvSpPr/>
          <p:nvPr/>
        </p:nvSpPr>
        <p:spPr>
          <a:xfrm>
            <a:off x="1022559" y="5004332"/>
            <a:ext cx="848712" cy="978720"/>
          </a:xfrm>
          <a:prstGeom prst="triangle">
            <a:avLst>
              <a:gd name="adj" fmla="val 520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400">
                <a:solidFill>
                  <a:schemeClr val="tx1"/>
                </a:solidFill>
                <a:highlight>
                  <a:srgbClr val="FFFF00"/>
                </a:highlight>
              </a:rPr>
              <a:t>!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C917B210-A355-5F88-98CF-F6AB65F0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1309" y="6356350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1400475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B91CEBE-0F0F-9440-4EDB-2549BDF5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42</a:t>
            </a:fld>
            <a:endParaRPr lang="fr-BE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E9373D-888F-0A11-9FC4-5CE7DFE14B31}"/>
              </a:ext>
            </a:extLst>
          </p:cNvPr>
          <p:cNvSpPr txBox="1"/>
          <p:nvPr/>
        </p:nvSpPr>
        <p:spPr>
          <a:xfrm>
            <a:off x="2278694" y="2269356"/>
            <a:ext cx="7703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/>
              <a:t>Transports </a:t>
            </a:r>
          </a:p>
          <a:p>
            <a:pPr algn="ctr"/>
            <a:r>
              <a:rPr lang="fr-BE" sz="5400"/>
              <a:t>véhicule personnel </a:t>
            </a:r>
          </a:p>
        </p:txBody>
      </p:sp>
      <p:pic>
        <p:nvPicPr>
          <p:cNvPr id="5" name="Image 4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827A2076-A3D0-37D0-8B72-763CCF36AD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38A0ADE2-34C2-9303-B14F-CBAD485F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3776" y="6356350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2090914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25625" y="57223"/>
            <a:ext cx="9144000" cy="621100"/>
          </a:xfrm>
        </p:spPr>
        <p:txBody>
          <a:bodyPr>
            <a:normAutofit fontScale="90000"/>
          </a:bodyPr>
          <a:lstStyle/>
          <a:p>
            <a:r>
              <a:rPr lang="fr-BE" sz="4000"/>
              <a:t>Radiothérapie, chimio, dialyse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" y="572892"/>
            <a:ext cx="12120112" cy="6285108"/>
          </a:xfrm>
        </p:spPr>
        <p:txBody>
          <a:bodyPr/>
          <a:lstStyle/>
          <a:p>
            <a:endParaRPr lang="fr-BE"/>
          </a:p>
          <a:p>
            <a:endParaRPr lang="fr-BE"/>
          </a:p>
        </p:txBody>
      </p:sp>
      <p:sp>
        <p:nvSpPr>
          <p:cNvPr id="6" name="Ellipse 5"/>
          <p:cNvSpPr/>
          <p:nvPr/>
        </p:nvSpPr>
        <p:spPr>
          <a:xfrm>
            <a:off x="3676713" y="1498588"/>
            <a:ext cx="2130723" cy="83849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Véhicule personnel</a:t>
            </a:r>
          </a:p>
        </p:txBody>
      </p:sp>
      <p:sp>
        <p:nvSpPr>
          <p:cNvPr id="8" name="Ellipse 7"/>
          <p:cNvSpPr/>
          <p:nvPr/>
        </p:nvSpPr>
        <p:spPr>
          <a:xfrm>
            <a:off x="147470" y="690288"/>
            <a:ext cx="3234906" cy="110551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Moyens de transports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01856" y="1631754"/>
            <a:ext cx="1029179" cy="8384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bg1"/>
                </a:solidFill>
              </a:rPr>
              <a:t>AO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64231" y="2600695"/>
            <a:ext cx="6189660" cy="1511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fr-BE" sz="1600" u="sng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fr-BE" sz="1600" u="sng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fr-BE" sz="1600" u="sng" dirty="0">
                <a:solidFill>
                  <a:schemeClr val="tx1"/>
                </a:solidFill>
                <a:highlight>
                  <a:srgbClr val="FFFF00"/>
                </a:highlight>
              </a:rPr>
              <a:t>Radio/chimio</a:t>
            </a:r>
            <a:r>
              <a:rPr lang="fr-BE" sz="16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fr-BE" sz="1600" dirty="0">
                <a:solidFill>
                  <a:schemeClr val="tx1"/>
                </a:solidFill>
              </a:rPr>
              <a:t>: arrêté min </a:t>
            </a:r>
            <a:r>
              <a:rPr lang="fr-BE" sz="1600" u="sng" dirty="0">
                <a:solidFill>
                  <a:schemeClr val="tx1"/>
                </a:solidFill>
                <a:highlight>
                  <a:srgbClr val="FFFF00"/>
                </a:highlight>
              </a:rPr>
              <a:t>signé par le spécialiste </a:t>
            </a:r>
            <a:r>
              <a:rPr lang="fr-BE" sz="1600" dirty="0">
                <a:solidFill>
                  <a:schemeClr val="tx1"/>
                </a:solidFill>
              </a:rPr>
              <a:t>qui suit le traitement 	       (pas le généraliste)</a:t>
            </a:r>
            <a:endParaRPr lang="fr-BE">
              <a:solidFill>
                <a:schemeClr val="tx1"/>
              </a:solidFill>
              <a:ea typeface="Calibri"/>
              <a:cs typeface="Calibri"/>
            </a:endParaRPr>
          </a:p>
          <a:p>
            <a:endParaRPr lang="fr-BE" sz="1600">
              <a:solidFill>
                <a:schemeClr val="tx1"/>
              </a:solidFill>
            </a:endParaRPr>
          </a:p>
          <a:p>
            <a:r>
              <a:rPr lang="fr-BE" sz="1600" u="sng" dirty="0">
                <a:solidFill>
                  <a:schemeClr val="tx1"/>
                </a:solidFill>
                <a:highlight>
                  <a:srgbClr val="FFFF00"/>
                </a:highlight>
              </a:rPr>
              <a:t>Dialyse</a:t>
            </a:r>
            <a:r>
              <a:rPr lang="fr-BE" sz="1600" dirty="0">
                <a:solidFill>
                  <a:schemeClr val="tx1"/>
                </a:solidFill>
              </a:rPr>
              <a:t>: annexe 57 : doc </a:t>
            </a:r>
            <a:r>
              <a:rPr lang="fr-BE" sz="1600" u="sng" dirty="0">
                <a:solidFill>
                  <a:schemeClr val="tx1"/>
                </a:solidFill>
                <a:highlight>
                  <a:srgbClr val="FFFF00"/>
                </a:highlight>
              </a:rPr>
              <a:t>signé par l’affilié</a:t>
            </a:r>
            <a:endParaRPr lang="fr-BE" sz="1600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pPr algn="r"/>
            <a:r>
              <a:rPr lang="fr-BE" sz="1600" u="sng" dirty="0">
                <a:solidFill>
                  <a:schemeClr val="tx1"/>
                </a:solidFill>
                <a:highlight>
                  <a:srgbClr val="FF0000"/>
                </a:highlight>
              </a:rPr>
              <a:t> </a:t>
            </a:r>
            <a:r>
              <a:rPr lang="fr-BE" sz="1600" dirty="0">
                <a:solidFill>
                  <a:srgbClr val="FFFFFF"/>
                </a:solidFill>
                <a:highlight>
                  <a:srgbClr val="FF0000"/>
                </a:highlight>
              </a:rPr>
              <a:t>Jusqu'au 31.03.2025</a:t>
            </a:r>
            <a:endParaRPr lang="fr-BE" sz="1600" dirty="0">
              <a:solidFill>
                <a:srgbClr val="FFFFFF"/>
              </a:solidFill>
              <a:highlight>
                <a:srgbClr val="FF0000"/>
              </a:highlight>
              <a:ea typeface="Calibri"/>
              <a:cs typeface="Calibri"/>
            </a:endParaRPr>
          </a:p>
          <a:p>
            <a:pPr algn="ctr"/>
            <a:r>
              <a:rPr lang="fr-BE" sz="1600" dirty="0"/>
              <a:t> </a:t>
            </a:r>
            <a:endParaRPr lang="fr-BE" sz="1600" dirty="0">
              <a:ea typeface="Calibri"/>
              <a:cs typeface="Calibri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6736599" y="718896"/>
            <a:ext cx="4353852" cy="5495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Si dates d’</a:t>
            </a:r>
            <a:r>
              <a:rPr lang="fr-BE" err="1"/>
              <a:t>hospi</a:t>
            </a:r>
            <a:r>
              <a:rPr lang="fr-BE"/>
              <a:t> en GCON </a:t>
            </a:r>
            <a:r>
              <a:rPr lang="fr-BE">
                <a:sym typeface="Wingdings" panose="05000000000000000000" pitchFamily="2" charset="2"/>
              </a:rPr>
              <a:t> pas d’intervention </a:t>
            </a:r>
            <a:endParaRPr lang="fr-BE"/>
          </a:p>
        </p:txBody>
      </p:sp>
      <p:sp>
        <p:nvSpPr>
          <p:cNvPr id="34" name="Interdiction 33"/>
          <p:cNvSpPr/>
          <p:nvPr/>
        </p:nvSpPr>
        <p:spPr>
          <a:xfrm>
            <a:off x="11312696" y="560927"/>
            <a:ext cx="585172" cy="63327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cxnSp>
        <p:nvCxnSpPr>
          <p:cNvPr id="28" name="Connecteur en angle 27"/>
          <p:cNvCxnSpPr>
            <a:cxnSpLocks/>
          </p:cNvCxnSpPr>
          <p:nvPr/>
        </p:nvCxnSpPr>
        <p:spPr>
          <a:xfrm>
            <a:off x="1514073" y="1865390"/>
            <a:ext cx="1808869" cy="37298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t égal à 3">
            <a:extLst>
              <a:ext uri="{FF2B5EF4-FFF2-40B4-BE49-F238E27FC236}">
                <a16:creationId xmlns:a16="http://schemas.microsoft.com/office/drawing/2014/main" id="{FA7B5EE0-E951-0862-6DC6-41549CEDE206}"/>
              </a:ext>
            </a:extLst>
          </p:cNvPr>
          <p:cNvSpPr/>
          <p:nvPr/>
        </p:nvSpPr>
        <p:spPr>
          <a:xfrm>
            <a:off x="6669298" y="2031650"/>
            <a:ext cx="370696" cy="30544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5" name="Rectangle à coins arrondis 9">
            <a:extLst>
              <a:ext uri="{FF2B5EF4-FFF2-40B4-BE49-F238E27FC236}">
                <a16:creationId xmlns:a16="http://schemas.microsoft.com/office/drawing/2014/main" id="{9038A720-8393-356A-A83C-40ED5698683D}"/>
              </a:ext>
            </a:extLst>
          </p:cNvPr>
          <p:cNvSpPr/>
          <p:nvPr/>
        </p:nvSpPr>
        <p:spPr>
          <a:xfrm>
            <a:off x="3413680" y="4353206"/>
            <a:ext cx="1342882" cy="40115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</a:rPr>
              <a:t>A p du </a:t>
            </a:r>
          </a:p>
          <a:p>
            <a:pPr algn="ctr"/>
            <a:r>
              <a:rPr lang="fr-BE" sz="1600" dirty="0">
                <a:solidFill>
                  <a:schemeClr val="tx1"/>
                </a:solidFill>
              </a:rPr>
              <a:t>01.01.2024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1183A-76F5-E49A-B547-BED1BF047DA4}"/>
              </a:ext>
            </a:extLst>
          </p:cNvPr>
          <p:cNvSpPr/>
          <p:nvPr/>
        </p:nvSpPr>
        <p:spPr>
          <a:xfrm>
            <a:off x="3199861" y="5035837"/>
            <a:ext cx="1879720" cy="15406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BE" sz="1200">
                <a:solidFill>
                  <a:schemeClr val="tx1"/>
                </a:solidFill>
              </a:rPr>
              <a:t>Radio/chimio : </a:t>
            </a:r>
          </a:p>
          <a:p>
            <a:pPr algn="ctr"/>
            <a:r>
              <a:rPr lang="fr-BE" sz="1200" u="sng">
                <a:solidFill>
                  <a:schemeClr val="tx1"/>
                </a:solidFill>
              </a:rPr>
              <a:t>0,34€/km </a:t>
            </a:r>
          </a:p>
          <a:p>
            <a:pPr algn="ctr"/>
            <a:r>
              <a:rPr lang="fr-BE" sz="1200">
                <a:solidFill>
                  <a:schemeClr val="tx1"/>
                </a:solidFill>
              </a:rPr>
              <a:t>Sur le territoire belge </a:t>
            </a:r>
          </a:p>
          <a:p>
            <a:pPr algn="ctr"/>
            <a:endParaRPr lang="fr-BE" sz="1200">
              <a:solidFill>
                <a:schemeClr val="tx1"/>
              </a:solidFill>
            </a:endParaRPr>
          </a:p>
          <a:p>
            <a:pPr algn="ctr"/>
            <a:r>
              <a:rPr lang="fr-BE" sz="1200">
                <a:solidFill>
                  <a:schemeClr val="tx1"/>
                </a:solidFill>
              </a:rPr>
              <a:t>Dialyse : </a:t>
            </a:r>
            <a:r>
              <a:rPr lang="fr-BE" sz="1200" u="sng">
                <a:solidFill>
                  <a:schemeClr val="tx1"/>
                </a:solidFill>
              </a:rPr>
              <a:t>0,34€/km </a:t>
            </a:r>
          </a:p>
          <a:p>
            <a:pPr algn="ctr"/>
            <a:endParaRPr lang="fr-BE" sz="1200" b="1">
              <a:solidFill>
                <a:srgbClr val="FF000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0FB6604-80AA-E523-DDAF-08D54E153AF6}"/>
              </a:ext>
            </a:extLst>
          </p:cNvPr>
          <p:cNvSpPr/>
          <p:nvPr/>
        </p:nvSpPr>
        <p:spPr>
          <a:xfrm>
            <a:off x="359859" y="4575567"/>
            <a:ext cx="2130723" cy="8384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Km Azur </a:t>
            </a:r>
          </a:p>
        </p:txBody>
      </p:sp>
      <p:pic>
        <p:nvPicPr>
          <p:cNvPr id="11" name="Image 10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7AC1F633-B819-7364-D4E4-B8FB527AC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12" name="Rectangle à coins arrondis 9">
            <a:extLst>
              <a:ext uri="{FF2B5EF4-FFF2-40B4-BE49-F238E27FC236}">
                <a16:creationId xmlns:a16="http://schemas.microsoft.com/office/drawing/2014/main" id="{D4295F63-85B3-EA7E-DEE2-41CAFE574D86}"/>
              </a:ext>
            </a:extLst>
          </p:cNvPr>
          <p:cNvSpPr/>
          <p:nvPr/>
        </p:nvSpPr>
        <p:spPr>
          <a:xfrm>
            <a:off x="5831069" y="4353204"/>
            <a:ext cx="1342882" cy="40115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</a:rPr>
              <a:t>A p du </a:t>
            </a:r>
          </a:p>
          <a:p>
            <a:pPr algn="ctr"/>
            <a:r>
              <a:rPr lang="fr-BE" sz="1600" dirty="0">
                <a:solidFill>
                  <a:schemeClr val="tx1"/>
                </a:solidFill>
              </a:rPr>
              <a:t>01.01.2025</a:t>
            </a:r>
            <a:endParaRPr lang="fr-BE" sz="16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1E9664-8051-E450-4556-4475D521E846}"/>
              </a:ext>
            </a:extLst>
          </p:cNvPr>
          <p:cNvSpPr/>
          <p:nvPr/>
        </p:nvSpPr>
        <p:spPr>
          <a:xfrm>
            <a:off x="5562650" y="5035836"/>
            <a:ext cx="1879720" cy="15406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BE" sz="1200">
                <a:solidFill>
                  <a:schemeClr val="tx1"/>
                </a:solidFill>
              </a:rPr>
              <a:t>Radio/chimio : </a:t>
            </a:r>
          </a:p>
          <a:p>
            <a:pPr algn="ctr"/>
            <a:r>
              <a:rPr lang="fr-BE" sz="1200" u="sng">
                <a:solidFill>
                  <a:schemeClr val="tx1"/>
                </a:solidFill>
              </a:rPr>
              <a:t>0,36€/km </a:t>
            </a:r>
            <a:endParaRPr lang="fr-BE" sz="1200" u="sng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fr-BE" sz="1200">
                <a:solidFill>
                  <a:schemeClr val="tx1"/>
                </a:solidFill>
              </a:rPr>
              <a:t>Sur le territoire belge </a:t>
            </a:r>
            <a:endParaRPr lang="fr-BE" sz="120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fr-BE" sz="1200">
              <a:solidFill>
                <a:schemeClr val="tx1"/>
              </a:solidFill>
            </a:endParaRPr>
          </a:p>
          <a:p>
            <a:pPr algn="ctr"/>
            <a:r>
              <a:rPr lang="fr-BE" sz="1200">
                <a:solidFill>
                  <a:schemeClr val="tx1"/>
                </a:solidFill>
              </a:rPr>
              <a:t>Dialyse : </a:t>
            </a:r>
            <a:r>
              <a:rPr lang="fr-BE" sz="1200" u="sng">
                <a:solidFill>
                  <a:schemeClr val="tx1"/>
                </a:solidFill>
              </a:rPr>
              <a:t>0,36€/km </a:t>
            </a:r>
            <a:endParaRPr lang="fr-BE" sz="1200" u="sng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fr-BE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96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312258"/>
            <a:ext cx="10515600" cy="938571"/>
          </a:xfrm>
        </p:spPr>
        <p:txBody>
          <a:bodyPr/>
          <a:lstStyle/>
          <a:p>
            <a:pPr algn="ctr"/>
            <a:r>
              <a:rPr lang="fr-BE"/>
              <a:t>Centre de soins de jour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831850" y="1475117"/>
            <a:ext cx="10515600" cy="4614533"/>
          </a:xfrm>
        </p:spPr>
        <p:txBody>
          <a:bodyPr/>
          <a:lstStyle/>
          <a:p>
            <a:endParaRPr lang="fr-BE"/>
          </a:p>
          <a:p>
            <a:endParaRPr lang="fr-BE"/>
          </a:p>
        </p:txBody>
      </p:sp>
      <p:sp>
        <p:nvSpPr>
          <p:cNvPr id="6" name="Ellipse 5"/>
          <p:cNvSpPr/>
          <p:nvPr/>
        </p:nvSpPr>
        <p:spPr>
          <a:xfrm>
            <a:off x="3474720" y="3745871"/>
            <a:ext cx="5658522" cy="173792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Maximum 30km A/R</a:t>
            </a:r>
          </a:p>
          <a:p>
            <a:pPr algn="ctr"/>
            <a:r>
              <a:rPr lang="fr-BE">
                <a:solidFill>
                  <a:schemeClr val="tx1"/>
                </a:solidFill>
              </a:rPr>
              <a:t>0,33€/km</a:t>
            </a:r>
          </a:p>
        </p:txBody>
      </p:sp>
      <p:sp>
        <p:nvSpPr>
          <p:cNvPr id="7" name="Ellipse 6"/>
          <p:cNvSpPr/>
          <p:nvPr/>
        </p:nvSpPr>
        <p:spPr>
          <a:xfrm>
            <a:off x="3374756" y="1708030"/>
            <a:ext cx="5960853" cy="14319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Formulaire d’intervention pour les CSJ  </a:t>
            </a:r>
            <a:r>
              <a:rPr lang="fr-BE" u="sng">
                <a:solidFill>
                  <a:schemeClr val="tx1"/>
                </a:solidFill>
                <a:highlight>
                  <a:srgbClr val="FFFF00"/>
                </a:highlight>
              </a:rPr>
              <a:t>signé</a:t>
            </a:r>
            <a:r>
              <a:rPr lang="fr-BE" u="sng">
                <a:solidFill>
                  <a:schemeClr val="tx1"/>
                </a:solidFill>
              </a:rPr>
              <a:t> </a:t>
            </a:r>
            <a:r>
              <a:rPr lang="fr-BE">
                <a:solidFill>
                  <a:schemeClr val="tx1"/>
                </a:solidFill>
              </a:rPr>
              <a:t>par le CSJ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4433" y="2764715"/>
            <a:ext cx="1417776" cy="1157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bg1"/>
                </a:solidFill>
              </a:rPr>
              <a:t>AO</a:t>
            </a: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5D48C2A0-4221-96A4-40F7-C52942DB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9270" y="6330381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  <p:pic>
        <p:nvPicPr>
          <p:cNvPr id="4" name="Image 3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2669BCFB-A7F4-26B9-B20E-ED0235310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5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45</a:t>
            </a:fld>
            <a:endParaRPr lang="fr-BE"/>
          </a:p>
        </p:txBody>
      </p:sp>
      <p:sp>
        <p:nvSpPr>
          <p:cNvPr id="7" name="Rectangle à coins arrondis 7">
            <a:extLst>
              <a:ext uri="{FF2B5EF4-FFF2-40B4-BE49-F238E27FC236}">
                <a16:creationId xmlns:a16="http://schemas.microsoft.com/office/drawing/2014/main" id="{728FA0F2-CE34-130B-D2D8-A967BFD2D989}"/>
              </a:ext>
            </a:extLst>
          </p:cNvPr>
          <p:cNvSpPr/>
          <p:nvPr/>
        </p:nvSpPr>
        <p:spPr>
          <a:xfrm>
            <a:off x="1361482" y="100330"/>
            <a:ext cx="9469035" cy="729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BE" sz="2800" b="1" u="sng"/>
              <a:t>Transports cas dignes d’intérêt </a:t>
            </a:r>
            <a:r>
              <a:rPr lang="fr-BE" sz="2800" b="1"/>
              <a:t>(CDI)</a:t>
            </a:r>
          </a:p>
        </p:txBody>
      </p:sp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B0E1E474-EA40-F6CA-F4D0-54011122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9822" y="6452753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  <p:pic>
        <p:nvPicPr>
          <p:cNvPr id="8" name="Image 7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AE84CC18-B8B2-F2D4-F43C-CC366EA2A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94B1244-8DD3-7165-39D0-A2F063BCC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1698649"/>
            <a:ext cx="11626017" cy="4030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1900" b="1" dirty="0">
                <a:solidFill>
                  <a:srgbClr val="FF0000"/>
                </a:solidFill>
              </a:rPr>
              <a:t>Les affiliés qui n’entrent pas dans les critères de remboursement peuvent demander </a:t>
            </a:r>
            <a:r>
              <a:rPr lang="fr-BE" sz="1900" b="1">
                <a:solidFill>
                  <a:srgbClr val="FF0000"/>
                </a:solidFill>
              </a:rPr>
              <a:t>un CDI </a:t>
            </a:r>
            <a:r>
              <a:rPr lang="fr-BE" sz="1900" b="1" dirty="0">
                <a:solidFill>
                  <a:srgbClr val="FF0000"/>
                </a:solidFill>
              </a:rPr>
              <a:t>sur base d’un document disponible via ce lien </a:t>
            </a:r>
          </a:p>
          <a:p>
            <a:pPr marL="0" indent="0">
              <a:buNone/>
            </a:pPr>
            <a:r>
              <a:rPr lang="fr-BE" sz="1900" dirty="0">
                <a:hlinkClick r:id="rId3"/>
              </a:rPr>
              <a:t>http://prd.dashboard300.lan/</a:t>
            </a:r>
            <a:r>
              <a:rPr lang="fr-BE" sz="1900" dirty="0" err="1">
                <a:hlinkClick r:id="rId3"/>
              </a:rPr>
              <a:t>departments</a:t>
            </a:r>
            <a:r>
              <a:rPr lang="fr-BE" sz="1900" dirty="0">
                <a:hlinkClick r:id="rId3"/>
              </a:rPr>
              <a:t>/AC/Documents/Formulaire%20de%20demande%20d%27intervention%20-%20Transport%20-%20Cas%20dignes%20d%27intérêt.pdf</a:t>
            </a:r>
            <a:endParaRPr lang="fr-BE" sz="1900" dirty="0"/>
          </a:p>
          <a:p>
            <a:pPr marL="0" indent="0">
              <a:buNone/>
            </a:pPr>
            <a:r>
              <a:rPr lang="fr-BE" sz="1900" dirty="0"/>
              <a:t> </a:t>
            </a:r>
          </a:p>
          <a:p>
            <a:pPr marL="0" indent="0">
              <a:buNone/>
            </a:pPr>
            <a:r>
              <a:rPr lang="fr-BE" sz="1900" dirty="0"/>
              <a:t>Le document est </a:t>
            </a:r>
            <a:r>
              <a:rPr lang="fr-BE" sz="1900" b="1" dirty="0">
                <a:solidFill>
                  <a:srgbClr val="FF0000"/>
                </a:solidFill>
              </a:rPr>
              <a:t>à compléter par le médecin </a:t>
            </a:r>
            <a:r>
              <a:rPr lang="fr-BE" sz="1900" dirty="0"/>
              <a:t>(et l’accord est encodé en </a:t>
            </a:r>
            <a:r>
              <a:rPr lang="fr-BE" sz="1900" dirty="0" err="1"/>
              <a:t>kaac</a:t>
            </a:r>
            <a:r>
              <a:rPr lang="fr-BE" sz="1900" dirty="0"/>
              <a:t>) MAIS  reste </a:t>
            </a:r>
            <a:r>
              <a:rPr lang="fr-BE" sz="1900" b="1" dirty="0">
                <a:solidFill>
                  <a:srgbClr val="FF0000"/>
                </a:solidFill>
              </a:rPr>
              <a:t>limité à  12 transports / an et pour :</a:t>
            </a:r>
          </a:p>
          <a:p>
            <a:pPr marL="0" indent="0">
              <a:buNone/>
            </a:pPr>
            <a:endParaRPr lang="fr-BE" sz="1900" dirty="0"/>
          </a:p>
          <a:p>
            <a:pPr lvl="2"/>
            <a:r>
              <a:rPr lang="fr-BE" sz="1900" dirty="0"/>
              <a:t>Consultations chez un spécialiste en cabinet privé</a:t>
            </a:r>
          </a:p>
          <a:p>
            <a:pPr lvl="2"/>
            <a:r>
              <a:rPr lang="fr-BE" sz="1900" dirty="0"/>
              <a:t>Consultations chez le dentiste (en cabinet privé ou milieu hospitalier)</a:t>
            </a:r>
          </a:p>
          <a:p>
            <a:pPr lvl="2"/>
            <a:r>
              <a:rPr lang="fr-BE" sz="1900" dirty="0"/>
              <a:t>Chez le kinésithérapeute (en cabinet privé ou milieu hospitalier)</a:t>
            </a:r>
          </a:p>
          <a:p>
            <a:pPr lvl="2"/>
            <a:endParaRPr lang="fr-BE" sz="1900" dirty="0"/>
          </a:p>
          <a:p>
            <a:pPr marL="0" indent="0">
              <a:buNone/>
            </a:pPr>
            <a:endParaRPr lang="fr-BE" sz="6400" dirty="0"/>
          </a:p>
          <a:p>
            <a:pPr>
              <a:buFont typeface="Wingdings" panose="05000000000000000000" pitchFamily="2" charset="2"/>
              <a:buChar char="Ø"/>
            </a:pPr>
            <a:endParaRPr lang="fr-BE" sz="2000" dirty="0"/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B296000B-9643-8802-B24B-7EE90A5F71EB}"/>
              </a:ext>
            </a:extLst>
          </p:cNvPr>
          <p:cNvSpPr/>
          <p:nvPr/>
        </p:nvSpPr>
        <p:spPr>
          <a:xfrm>
            <a:off x="8610600" y="4294254"/>
            <a:ext cx="908752" cy="121957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21060D0-8E3B-8358-D3C7-65F811EA990F}"/>
              </a:ext>
            </a:extLst>
          </p:cNvPr>
          <p:cNvSpPr txBox="1"/>
          <p:nvPr/>
        </p:nvSpPr>
        <p:spPr>
          <a:xfrm>
            <a:off x="9667003" y="4580876"/>
            <a:ext cx="2030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>
                <a:solidFill>
                  <a:srgbClr val="FF0000"/>
                </a:solidFill>
              </a:rPr>
              <a:t>12 transports /an</a:t>
            </a:r>
          </a:p>
          <a:p>
            <a:r>
              <a:rPr lang="fr-BE" b="1" dirty="0">
                <a:solidFill>
                  <a:srgbClr val="FF0000"/>
                </a:solidFill>
              </a:rPr>
              <a:t>T</a:t>
            </a:r>
            <a:r>
              <a:rPr lang="fr-BE" sz="1800" b="1" dirty="0">
                <a:solidFill>
                  <a:srgbClr val="FF0000"/>
                </a:solidFill>
              </a:rPr>
              <a:t>out confondu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09409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DA9F40-EF50-2A62-4DBF-CC773C46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PF - FSA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6D95045-D5AA-4B7E-8C79-423B365C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46</a:t>
            </a:fld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AB9837-821E-8EC3-D6EF-929D0B3D2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983" y="0"/>
            <a:ext cx="5096033" cy="6858000"/>
          </a:xfrm>
          <a:prstGeom prst="rect">
            <a:avLst/>
          </a:prstGeom>
        </p:spPr>
      </p:pic>
      <p:pic>
        <p:nvPicPr>
          <p:cNvPr id="4" name="Image 3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78C6557F-3CA7-DAC8-0A03-98ABDFDAC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92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PF - FSA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47</a:t>
            </a:fld>
            <a:endParaRPr lang="fr-BE"/>
          </a:p>
        </p:txBody>
      </p:sp>
      <p:pic>
        <p:nvPicPr>
          <p:cNvPr id="2" name="Image 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C98ABF26-4347-B962-9FB8-D02E4201C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568D9F1-9ED0-CE7B-2AEC-3EC935AD0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95717"/>
              </p:ext>
            </p:extLst>
          </p:nvPr>
        </p:nvGraphicFramePr>
        <p:xfrm>
          <a:off x="646093" y="340502"/>
          <a:ext cx="10802195" cy="5864942"/>
        </p:xfrm>
        <a:graphic>
          <a:graphicData uri="http://schemas.openxmlformats.org/drawingml/2006/table">
            <a:tbl>
              <a:tblPr/>
              <a:tblGrid>
                <a:gridCol w="3526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4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866"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Quota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Véhicule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Hospitalisation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Illimité sans limite d'âge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Ambu, Ambu 100, VSL,Taxi, Bénévole,  Hélico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8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Admission Urgence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Illimité sans limite d'âge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VSL, Taxi, Bénévole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96308"/>
                  </a:ext>
                </a:extLst>
              </a:tr>
              <a:tr h="22228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Imagerie Médicale 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Illimité sans limite d'âge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VSL, Taxi, Bénévole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28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Electroencéphalogramme (EEG)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Illimité sans limite d'âge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VSL, Taxi, Bénévole 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333635"/>
                  </a:ext>
                </a:extLst>
              </a:tr>
              <a:tr h="22228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Electrocardiogramme (ECG)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Illimité sans limite d'âge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VSL, Taxi, Bénévole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28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Réduction de fracture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Illimité sans limite d'âge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Ambu, VSL, Taxi, Bénévole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Chimiothérapie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Illimité sans limite d'âge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Ambu, VSL, Taxi, Bénévole, Véhicule Personnel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Radiothérapie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Illimité sans limite d'âge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</a:t>
                      </a:r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VSL, Taxi, Bénévole, Véhicule Personnel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Dialyse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Illimité sans limite d'âge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</a:t>
                      </a:r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VSL, Taxi, Bénévole, Véhicule Personnel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246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Revalidation Cardiaque</a:t>
                      </a:r>
                      <a:b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BE" sz="11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Voir KAAC pour le nombre</a:t>
                      </a:r>
                      <a:r>
                        <a:rPr lang="fr-BE" sz="1100" b="0" i="0" u="none" strike="noStrike" baseline="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fr-BE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séances par an</a:t>
                      </a:r>
                      <a:b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sans limite d'âge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</a:t>
                      </a:r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VSL, Taxi, Bénévole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12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Revalidation Pulmonaire</a:t>
                      </a:r>
                      <a:b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BE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Voir KAAC pour le nombre</a:t>
                      </a:r>
                      <a:r>
                        <a:rPr lang="fr-BE" sz="1100" b="0" i="0" u="none" strike="noStrike" baseline="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fr-BE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séances par an</a:t>
                      </a:r>
                      <a:b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sans limite d'âge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</a:t>
                      </a:r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VSL, Taxi, Bénévole 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28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Revalidation Physiothérapie 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accord </a:t>
                      </a:r>
                      <a:r>
                        <a:rPr lang="fr-BE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Voir KAAC  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sans limite d'âge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VSL, Taxi, Bénévole 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9469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Consultation Médecin Spécialiste</a:t>
                      </a:r>
                    </a:p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(à</a:t>
                      </a:r>
                      <a:r>
                        <a:rPr lang="fr-B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l’hôpital)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Illimité sans limite d'âge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</a:t>
                      </a:r>
                      <a:r>
                        <a:rPr lang="fr-B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VSL Taxi, Bénévole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4488">
                <a:tc>
                  <a:txBody>
                    <a:bodyPr/>
                    <a:lstStyle/>
                    <a:p>
                      <a:pPr algn="ctr"/>
                      <a:r>
                        <a:rPr lang="fr-BE" sz="1100"/>
                        <a:t>Consul </a:t>
                      </a:r>
                      <a:r>
                        <a:rPr lang="fr-BE" sz="1100" err="1"/>
                        <a:t>méd</a:t>
                      </a:r>
                      <a:r>
                        <a:rPr lang="fr-BE" sz="1100"/>
                        <a:t> </a:t>
                      </a:r>
                      <a:r>
                        <a:rPr lang="fr-BE" sz="1100" err="1"/>
                        <a:t>spéc</a:t>
                      </a:r>
                      <a:r>
                        <a:rPr lang="fr-BE" sz="1100"/>
                        <a:t> </a:t>
                      </a:r>
                    </a:p>
                    <a:p>
                      <a:pPr algn="ctr"/>
                      <a:r>
                        <a:rPr lang="fr-BE" sz="1100"/>
                        <a:t>(cabinet</a:t>
                      </a:r>
                      <a:r>
                        <a:rPr lang="fr-BE" sz="1100" baseline="0"/>
                        <a:t> privé )</a:t>
                      </a:r>
                      <a:endParaRPr lang="fr-BE" sz="1100"/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dirty="0"/>
                        <a:t>12 visites/an : +65 ans  - mal </a:t>
                      </a:r>
                      <a:r>
                        <a:rPr lang="fr-BE" sz="1100" dirty="0" err="1"/>
                        <a:t>chron</a:t>
                      </a:r>
                      <a:r>
                        <a:rPr lang="fr-BE" sz="1100" dirty="0"/>
                        <a:t> – CAX </a:t>
                      </a:r>
                      <a:r>
                        <a:rPr lang="fr-BE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Voir KAAC </a:t>
                      </a:r>
                      <a:endParaRPr lang="fr-BE" sz="1100" dirty="0"/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dirty="0" err="1"/>
                        <a:t>Ambu</a:t>
                      </a:r>
                      <a:r>
                        <a:rPr lang="fr-BE" sz="1100" baseline="0" dirty="0"/>
                        <a:t>, </a:t>
                      </a:r>
                      <a:r>
                        <a:rPr lang="fr-BE" sz="1100" baseline="0" dirty="0" err="1"/>
                        <a:t>vsl</a:t>
                      </a:r>
                      <a:r>
                        <a:rPr lang="fr-BE" sz="1100" baseline="0" dirty="0"/>
                        <a:t>, taxi, bénévole </a:t>
                      </a:r>
                      <a:endParaRPr lang="fr-BE" sz="1100" dirty="0"/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707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 dentiste </a:t>
                      </a:r>
                    </a:p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Cabinet privé ou milieu hospitalier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/>
                        <a:t>12 visites/an : +65 ans  - mal </a:t>
                      </a:r>
                      <a:r>
                        <a:rPr lang="fr-BE" sz="1100" dirty="0" err="1"/>
                        <a:t>chron</a:t>
                      </a:r>
                      <a:r>
                        <a:rPr lang="fr-BE" sz="1100" dirty="0"/>
                        <a:t> – CAX </a:t>
                      </a:r>
                      <a:r>
                        <a:rPr lang="fr-BE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Voir KAAC </a:t>
                      </a:r>
                      <a:endParaRPr lang="fr-BE" sz="1100" dirty="0"/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</a:t>
                      </a:r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BE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vsl</a:t>
                      </a:r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taxi, bénévole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566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Kinésithérapie</a:t>
                      </a:r>
                    </a:p>
                    <a:p>
                      <a:pPr algn="ctr" fontAlgn="b"/>
                      <a:r>
                        <a:rPr lang="fr-B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(cabinet privé ou milieu </a:t>
                      </a:r>
                      <a:r>
                        <a:rPr lang="fr-BE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</a:t>
                      </a:r>
                      <a:r>
                        <a:rPr lang="fr-B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)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/>
                        <a:t>12 visites/an : +65 ans  - mal </a:t>
                      </a:r>
                      <a:r>
                        <a:rPr lang="fr-BE" sz="1100" dirty="0" err="1"/>
                        <a:t>chron</a:t>
                      </a:r>
                      <a:r>
                        <a:rPr lang="fr-BE" sz="1100" dirty="0"/>
                        <a:t> – CAX </a:t>
                      </a:r>
                      <a:r>
                        <a:rPr lang="fr-BE" sz="11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Voir KAAC </a:t>
                      </a:r>
                      <a:endParaRPr lang="fr-BE" sz="1100" dirty="0"/>
                    </a:p>
                    <a:p>
                      <a:pPr algn="ctr" fontAlgn="b"/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B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vsl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taxi, bénévole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176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BEF91F-11EC-16A2-EA0F-9C3F5982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48</a:t>
            </a:fld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CA673A-8B3A-C283-88BE-B5133011D637}"/>
              </a:ext>
            </a:extLst>
          </p:cNvPr>
          <p:cNvSpPr txBox="1"/>
          <p:nvPr/>
        </p:nvSpPr>
        <p:spPr>
          <a:xfrm>
            <a:off x="694362" y="662403"/>
            <a:ext cx="1115060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fr-BE" b="1" u="sng"/>
          </a:p>
          <a:p>
            <a:pPr marL="0" indent="0" algn="ctr">
              <a:buNone/>
            </a:pPr>
            <a:r>
              <a:rPr lang="fr-BE" sz="1800" b="1" u="sng"/>
              <a:t>Dès lors, si </a:t>
            </a:r>
            <a:r>
              <a:rPr lang="fr-BE" sz="1800" b="1" u="sng">
                <a:solidFill>
                  <a:srgbClr val="FF0000"/>
                </a:solidFill>
              </a:rPr>
              <a:t>vous aviez des affiliés qui n’ont plus droit à leur CASX</a:t>
            </a:r>
          </a:p>
          <a:p>
            <a:pPr marL="0" indent="0" algn="ctr">
              <a:buNone/>
            </a:pPr>
            <a:r>
              <a:rPr lang="fr-BE" sz="1800" b="1">
                <a:solidFill>
                  <a:srgbClr val="FF0000"/>
                </a:solidFill>
              </a:rPr>
              <a:t> </a:t>
            </a:r>
            <a:r>
              <a:rPr lang="fr-BE" sz="1800" b="1"/>
              <a:t>et </a:t>
            </a:r>
          </a:p>
          <a:p>
            <a:pPr marL="0" indent="0" algn="ctr">
              <a:buNone/>
            </a:pPr>
            <a:r>
              <a:rPr lang="fr-BE" sz="1800" b="1" u="sng"/>
              <a:t>qui n’entrent pas dans les critères classiques, n’oubliez pas de les orienter </a:t>
            </a:r>
            <a:r>
              <a:rPr lang="fr-BE" sz="1800" b="1" u="sng">
                <a:solidFill>
                  <a:srgbClr val="FF0000"/>
                </a:solidFill>
              </a:rPr>
              <a:t>vers le service social </a:t>
            </a:r>
            <a:r>
              <a:rPr lang="fr-BE" sz="1800" b="1" u="sng"/>
              <a:t>pour</a:t>
            </a:r>
          </a:p>
          <a:p>
            <a:pPr marL="0" indent="0" algn="ctr">
              <a:buNone/>
            </a:pPr>
            <a:endParaRPr lang="fr-BE" b="1" u="sng"/>
          </a:p>
          <a:p>
            <a:pPr marL="0" indent="0" algn="ctr">
              <a:buNone/>
            </a:pPr>
            <a:r>
              <a:rPr lang="fr-BE" sz="1800" b="1" u="sng"/>
              <a:t> </a:t>
            </a:r>
            <a:r>
              <a:rPr lang="fr-BE" sz="1800" b="1" u="sng">
                <a:solidFill>
                  <a:srgbClr val="FF0000"/>
                </a:solidFill>
              </a:rPr>
              <a:t>éventuellement bénéficier du fonds d’entraide</a:t>
            </a:r>
            <a:r>
              <a:rPr lang="fr-BE" sz="1800" b="1" u="sng"/>
              <a:t>.</a:t>
            </a:r>
          </a:p>
          <a:p>
            <a:pPr marL="0" indent="0">
              <a:buNone/>
            </a:pPr>
            <a:endParaRPr lang="fr-BE" b="1" u="sng"/>
          </a:p>
          <a:p>
            <a:pPr algn="l"/>
            <a:endParaRPr lang="fr-BE" sz="1800" b="0" i="0" u="none" strike="noStrike" baseline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b="0" i="0" u="none" strike="noStrike" baseline="0">
                <a:solidFill>
                  <a:srgbClr val="000000"/>
                </a:solidFill>
                <a:latin typeface="+mj-lt"/>
              </a:rPr>
              <a:t> </a:t>
            </a:r>
            <a:r>
              <a:rPr lang="fr-BE" sz="1600" b="1" i="0" u="none" strike="noStrike" baseline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Tous</a:t>
            </a:r>
            <a:r>
              <a:rPr lang="fr-BE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bénéficiaires sans condition d’âge. 	</a:t>
            </a:r>
          </a:p>
          <a:p>
            <a:pPr algn="l"/>
            <a:endParaRPr lang="fr-BE" sz="1600" b="0" i="0" u="none" strike="noStrike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600" b="1" i="0" u="none" strike="noStrike" baseline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500 EUR par année </a:t>
            </a:r>
            <a:r>
              <a:rPr lang="fr-BE" sz="16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civile </a:t>
            </a:r>
            <a:r>
              <a:rPr lang="fr-BE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par bénéficiaire </a:t>
            </a:r>
          </a:p>
          <a:p>
            <a:pPr lvl="1"/>
            <a:r>
              <a:rPr lang="fr-BE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fr-BE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 pourra jamais excéder les frais réellement exposés. 	</a:t>
            </a:r>
          </a:p>
          <a:p>
            <a:pPr algn="l"/>
            <a:endParaRPr lang="fr-BE" sz="1600" b="0" i="0" u="none" strike="noStrike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Vérifier que le bénéficiaire est </a:t>
            </a:r>
            <a:r>
              <a:rPr lang="fr-BE" sz="1600" b="1" i="0" u="none" strike="noStrike" baseline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ordre de cotisations d’assurance complémentaire</a:t>
            </a:r>
            <a:r>
              <a:rPr lang="fr-BE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n’a pas perdu ses droits en AC ou n’est pas en stage suite à une réactivation des droits en AC. </a:t>
            </a:r>
          </a:p>
          <a:p>
            <a:r>
              <a:rPr lang="fr-BE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L'intervention est </a:t>
            </a:r>
            <a:r>
              <a:rPr lang="fr-BE" sz="1600" b="1" i="0" u="none" strike="noStrike" baseline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octroyée</a:t>
            </a:r>
            <a:r>
              <a:rPr lang="fr-BE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 présentation : </a:t>
            </a:r>
          </a:p>
          <a:p>
            <a:endParaRPr lang="fr-BE" sz="1600" b="0" i="0" u="none" strike="noStrike" baseline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BE" sz="1600" b="1" i="0" u="none" strike="noStrike" baseline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d'une demande par le bénéficiaire </a:t>
            </a:r>
            <a:endParaRPr lang="fr-BE" sz="1600" b="0" i="0" u="none" strike="noStrike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BE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BE" sz="1600" b="1" i="0" u="none" strike="noStrike" baseline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l’enquête sociale </a:t>
            </a:r>
            <a:r>
              <a:rPr lang="fr-BE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motivée réalisée par le service social de la Mutualité ;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BE" sz="1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factures, notes de frais qui attestent des frais exceptionnels et élevés à charge du membre. </a:t>
            </a:r>
          </a:p>
          <a:p>
            <a:r>
              <a:rPr lang="fr-BE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1C11AA8C-DA54-B242-B627-00D6EA05160D}"/>
              </a:ext>
            </a:extLst>
          </p:cNvPr>
          <p:cNvSpPr/>
          <p:nvPr/>
        </p:nvSpPr>
        <p:spPr>
          <a:xfrm>
            <a:off x="1203960" y="5377630"/>
            <a:ext cx="848712" cy="978720"/>
          </a:xfrm>
          <a:prstGeom prst="triangle">
            <a:avLst>
              <a:gd name="adj" fmla="val 520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400">
                <a:solidFill>
                  <a:schemeClr val="tx1"/>
                </a:solidFill>
                <a:highlight>
                  <a:srgbClr val="FFFF00"/>
                </a:highlight>
              </a:rPr>
              <a:t>!</a:t>
            </a:r>
          </a:p>
        </p:txBody>
      </p:sp>
      <p:sp>
        <p:nvSpPr>
          <p:cNvPr id="7" name="Rectangle à coins arrondis 7">
            <a:extLst>
              <a:ext uri="{FF2B5EF4-FFF2-40B4-BE49-F238E27FC236}">
                <a16:creationId xmlns:a16="http://schemas.microsoft.com/office/drawing/2014/main" id="{E6A1CE54-1D6C-A105-3765-FB4B451C3841}"/>
              </a:ext>
            </a:extLst>
          </p:cNvPr>
          <p:cNvSpPr/>
          <p:nvPr/>
        </p:nvSpPr>
        <p:spPr>
          <a:xfrm>
            <a:off x="1361482" y="73096"/>
            <a:ext cx="9469035" cy="729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b="1" u="sng"/>
              <a:t>Fonds d’entraide </a:t>
            </a:r>
          </a:p>
        </p:txBody>
      </p:sp>
      <p:pic>
        <p:nvPicPr>
          <p:cNvPr id="4" name="Image 3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11695FD2-2CA1-D271-4F75-7B2854C810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8987A34B-B4FE-0A7B-204C-A727611C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7471" y="6380304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218558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49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4063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BE"/>
              <a:t>Solidaris Assurances intervient uniquement: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fr-BE"/>
          </a:p>
          <a:p>
            <a:pPr lvl="2">
              <a:buFont typeface="Courier New" panose="02070309020205020404" pitchFamily="49" charset="0"/>
              <a:buChar char="o"/>
            </a:pPr>
            <a:r>
              <a:rPr lang="fr-BE"/>
              <a:t>Transports en </a:t>
            </a:r>
            <a:r>
              <a:rPr lang="fr-BE" b="1"/>
              <a:t>ambulance</a:t>
            </a:r>
            <a:r>
              <a:rPr lang="fr-BE"/>
              <a:t> ou </a:t>
            </a:r>
            <a:r>
              <a:rPr lang="fr-BE" b="1"/>
              <a:t>hélicoptère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fr-BE"/>
          </a:p>
          <a:p>
            <a:pPr lvl="2">
              <a:buFont typeface="Courier New" panose="02070309020205020404" pitchFamily="49" charset="0"/>
              <a:buChar char="o"/>
            </a:pPr>
            <a:r>
              <a:rPr lang="fr-BE"/>
              <a:t>Pour une entrée ou une sortie d’hospitalisation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fr-BE"/>
          </a:p>
          <a:p>
            <a:pPr lvl="2">
              <a:buFont typeface="Courier New" panose="02070309020205020404" pitchFamily="49" charset="0"/>
              <a:buChar char="o"/>
            </a:pPr>
            <a:r>
              <a:rPr lang="fr-BE"/>
              <a:t>Intervention de 2€ par kilomètre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fr-BE"/>
          </a:p>
          <a:p>
            <a:pPr lvl="2">
              <a:buFont typeface="Courier New" panose="02070309020205020404" pitchFamily="49" charset="0"/>
              <a:buChar char="o"/>
            </a:pPr>
            <a:r>
              <a:rPr lang="fr-BE"/>
              <a:t>Le FSA se charge de transmettre les infos à Solidaris Assurances </a:t>
            </a:r>
          </a:p>
          <a:p>
            <a:pPr marL="914400" lvl="2" indent="0">
              <a:buNone/>
            </a:pPr>
            <a:r>
              <a:rPr lang="fr-BE"/>
              <a:t>	(copie de facture + quittance)</a:t>
            </a:r>
          </a:p>
        </p:txBody>
      </p:sp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7130EA88-7CAC-6D3E-5010-3878D3BA7242}"/>
              </a:ext>
            </a:extLst>
          </p:cNvPr>
          <p:cNvSpPr/>
          <p:nvPr/>
        </p:nvSpPr>
        <p:spPr>
          <a:xfrm>
            <a:off x="1127802" y="471805"/>
            <a:ext cx="9469035" cy="729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>
                <a:solidFill>
                  <a:schemeClr val="bg1"/>
                </a:solidFill>
              </a:rPr>
              <a:t>Solidaris Assurances</a:t>
            </a:r>
            <a:endParaRPr lang="fr-BE" sz="2800" b="1" u="sng">
              <a:solidFill>
                <a:schemeClr val="bg1"/>
              </a:solidFill>
            </a:endParaRPr>
          </a:p>
        </p:txBody>
      </p:sp>
      <p:pic>
        <p:nvPicPr>
          <p:cNvPr id="2" name="Image 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A83E9B2F-D75C-6B00-9D69-D375490EB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762A4E40-DCDF-307D-56A1-F58B8AB3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1939" y="6386195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230770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7103"/>
          </a:xfrm>
        </p:spPr>
        <p:txBody>
          <a:bodyPr>
            <a:normAutofit/>
          </a:bodyPr>
          <a:lstStyle/>
          <a:p>
            <a:pPr algn="ctr"/>
            <a:r>
              <a:rPr lang="fr-BE">
                <a:sym typeface="Wingdings" panose="05000000000000000000" pitchFamily="2" charset="2"/>
              </a:rPr>
              <a:t>	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5</a:t>
            </a:fld>
            <a:endParaRPr lang="fr-BE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5377543" y="1841111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Interventions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164217" y="1825625"/>
            <a:ext cx="163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Véhicule utilisé</a:t>
            </a:r>
          </a:p>
        </p:txBody>
      </p:sp>
      <p:sp>
        <p:nvSpPr>
          <p:cNvPr id="3" name="Rectangle à coins arrondis 7">
            <a:extLst>
              <a:ext uri="{FF2B5EF4-FFF2-40B4-BE49-F238E27FC236}">
                <a16:creationId xmlns:a16="http://schemas.microsoft.com/office/drawing/2014/main" id="{FAC0D961-D0C7-E97B-B36A-4752CC2DA1D8}"/>
              </a:ext>
            </a:extLst>
          </p:cNvPr>
          <p:cNvSpPr/>
          <p:nvPr/>
        </p:nvSpPr>
        <p:spPr>
          <a:xfrm>
            <a:off x="1330637" y="365126"/>
            <a:ext cx="8633169" cy="955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Transports URGENTS :   Hélicoptère et </a:t>
            </a:r>
            <a:r>
              <a:rPr lang="fr-BE" sz="2800" err="1"/>
              <a:t>Ambu</a:t>
            </a:r>
            <a:r>
              <a:rPr lang="fr-BE" sz="2800"/>
              <a:t> 100/112</a:t>
            </a:r>
          </a:p>
        </p:txBody>
      </p:sp>
      <p:pic>
        <p:nvPicPr>
          <p:cNvPr id="4" name="Image 3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6F075846-412A-0A56-3EE2-F38F5F24ED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B01F343D-E830-1D76-9DD0-5CDEF0C9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3084" y="6465741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1505421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50</a:t>
            </a:fld>
            <a:endParaRPr lang="fr-BE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11258550" cy="5649491"/>
          </a:xfrm>
        </p:spPr>
        <p:txBody>
          <a:bodyPr/>
          <a:lstStyle/>
          <a:p>
            <a:pPr marL="0" indent="0" algn="ctr">
              <a:buNone/>
            </a:pPr>
            <a:endParaRPr lang="fr-BE" b="1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fr-BE" b="1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BE" sz="4000" b="1">
                <a:solidFill>
                  <a:schemeClr val="bg1">
                    <a:lumMod val="50000"/>
                  </a:schemeClr>
                </a:solidFill>
              </a:rPr>
              <a:t>Avez-vous des questions 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46" y="2947417"/>
            <a:ext cx="1919858" cy="191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1DA23B9E-AEA9-94C0-F8F2-0D41DC5CC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BC285E6E-DBD6-7454-084C-816103E6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5017" y="6451182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29849746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122" y="1735014"/>
            <a:ext cx="4126523" cy="26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710904" y="1584848"/>
            <a:ext cx="3686355" cy="130258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  <a:highlight>
                  <a:srgbClr val="FFFF00"/>
                </a:highlight>
              </a:rPr>
              <a:t>Facture originale</a:t>
            </a:r>
          </a:p>
          <a:p>
            <a:pPr algn="ctr"/>
            <a:r>
              <a:rPr lang="fr-BE">
                <a:solidFill>
                  <a:schemeClr val="tx1"/>
                </a:solidFill>
              </a:rPr>
              <a:t> (pas de rappel)</a:t>
            </a:r>
          </a:p>
          <a:p>
            <a:pPr algn="ctr"/>
            <a:r>
              <a:rPr lang="fr-BE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fr-BE">
                <a:solidFill>
                  <a:schemeClr val="tx1"/>
                </a:solidFill>
                <a:highlight>
                  <a:srgbClr val="FFFF00"/>
                </a:highlight>
              </a:rPr>
              <a:t>L’annexe détaillée</a:t>
            </a:r>
          </a:p>
        </p:txBody>
      </p:sp>
      <p:sp>
        <p:nvSpPr>
          <p:cNvPr id="5" name="Ellipse 4"/>
          <p:cNvSpPr/>
          <p:nvPr/>
        </p:nvSpPr>
        <p:spPr>
          <a:xfrm>
            <a:off x="327804" y="4475181"/>
            <a:ext cx="2992231" cy="217304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  <a:highlight>
                  <a:srgbClr val="FFFF00"/>
                </a:highlight>
              </a:rPr>
              <a:t>50%  </a:t>
            </a:r>
          </a:p>
          <a:p>
            <a:pPr algn="ctr"/>
            <a:r>
              <a:rPr lang="fr-BE">
                <a:solidFill>
                  <a:schemeClr val="tx1"/>
                </a:solidFill>
                <a:highlight>
                  <a:srgbClr val="FFFF00"/>
                </a:highlight>
              </a:rPr>
              <a:t>du montant indiqué sur l’annexe</a:t>
            </a:r>
          </a:p>
          <a:p>
            <a:pPr algn="ctr"/>
            <a:endParaRPr lang="fr-BE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r>
              <a:rPr lang="fr-BE">
                <a:solidFill>
                  <a:schemeClr val="tx1"/>
                </a:solidFill>
              </a:rPr>
              <a:t> </a:t>
            </a:r>
            <a:r>
              <a:rPr lang="fr-BE"/>
              <a:t>(pas 50% de la facture globale)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1428" y="3439115"/>
            <a:ext cx="898586" cy="4370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AO</a:t>
            </a:r>
          </a:p>
        </p:txBody>
      </p:sp>
      <p:sp>
        <p:nvSpPr>
          <p:cNvPr id="7" name="Ellipse 6"/>
          <p:cNvSpPr/>
          <p:nvPr/>
        </p:nvSpPr>
        <p:spPr>
          <a:xfrm>
            <a:off x="3969029" y="4421836"/>
            <a:ext cx="2856460" cy="217304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Montant forfaitaire de 775 €</a:t>
            </a:r>
          </a:p>
        </p:txBody>
      </p:sp>
      <p:sp>
        <p:nvSpPr>
          <p:cNvPr id="8" name="Rectangle 7"/>
          <p:cNvSpPr/>
          <p:nvPr/>
        </p:nvSpPr>
        <p:spPr>
          <a:xfrm>
            <a:off x="5013384" y="3437058"/>
            <a:ext cx="767750" cy="4399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AC</a:t>
            </a:r>
          </a:p>
        </p:txBody>
      </p:sp>
      <p:sp>
        <p:nvSpPr>
          <p:cNvPr id="9" name="Ellipse 8"/>
          <p:cNvSpPr/>
          <p:nvPr/>
        </p:nvSpPr>
        <p:spPr>
          <a:xfrm>
            <a:off x="8307236" y="1714021"/>
            <a:ext cx="3623095" cy="10696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Affilié non transporté </a:t>
            </a:r>
          </a:p>
        </p:txBody>
      </p:sp>
      <p:sp>
        <p:nvSpPr>
          <p:cNvPr id="10" name="Ellipse 9"/>
          <p:cNvSpPr/>
          <p:nvPr/>
        </p:nvSpPr>
        <p:spPr>
          <a:xfrm>
            <a:off x="8871963" y="4470209"/>
            <a:ext cx="2631057" cy="217304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375 €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44973" y="3436219"/>
            <a:ext cx="785004" cy="4399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AC 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4EB4F00-6EAC-E08B-15E0-CE57EB8DECD0}"/>
              </a:ext>
            </a:extLst>
          </p:cNvPr>
          <p:cNvCxnSpPr>
            <a:cxnSpLocks/>
          </p:cNvCxnSpPr>
          <p:nvPr/>
        </p:nvCxnSpPr>
        <p:spPr>
          <a:xfrm>
            <a:off x="10187492" y="3985826"/>
            <a:ext cx="0" cy="381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t égal à 17">
            <a:extLst>
              <a:ext uri="{FF2B5EF4-FFF2-40B4-BE49-F238E27FC236}">
                <a16:creationId xmlns:a16="http://schemas.microsoft.com/office/drawing/2014/main" id="{C9F7AF1A-0452-D079-BA43-44EBEF557578}"/>
              </a:ext>
            </a:extLst>
          </p:cNvPr>
          <p:cNvSpPr/>
          <p:nvPr/>
        </p:nvSpPr>
        <p:spPr>
          <a:xfrm>
            <a:off x="9941282" y="2975458"/>
            <a:ext cx="355002" cy="362309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Signe Plus 20">
            <a:extLst>
              <a:ext uri="{FF2B5EF4-FFF2-40B4-BE49-F238E27FC236}">
                <a16:creationId xmlns:a16="http://schemas.microsoft.com/office/drawing/2014/main" id="{060F64DE-6EF0-A08E-2A26-1DD66D6C3B88}"/>
              </a:ext>
            </a:extLst>
          </p:cNvPr>
          <p:cNvSpPr/>
          <p:nvPr/>
        </p:nvSpPr>
        <p:spPr>
          <a:xfrm>
            <a:off x="3339806" y="3388541"/>
            <a:ext cx="557962" cy="597285"/>
          </a:xfrm>
          <a:prstGeom prst="mathPlus">
            <a:avLst>
              <a:gd name="adj1" fmla="val 113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891F051B-6310-4050-A9EE-840294DD9DD4}"/>
              </a:ext>
            </a:extLst>
          </p:cNvPr>
          <p:cNvCxnSpPr>
            <a:cxnSpLocks/>
          </p:cNvCxnSpPr>
          <p:nvPr/>
        </p:nvCxnSpPr>
        <p:spPr>
          <a:xfrm>
            <a:off x="5397259" y="3985826"/>
            <a:ext cx="0" cy="381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F9CAD8F-6BB2-AA80-83DE-1EF8CE1F92E1}"/>
              </a:ext>
            </a:extLst>
          </p:cNvPr>
          <p:cNvCxnSpPr>
            <a:cxnSpLocks/>
          </p:cNvCxnSpPr>
          <p:nvPr/>
        </p:nvCxnSpPr>
        <p:spPr>
          <a:xfrm>
            <a:off x="1701940" y="3985826"/>
            <a:ext cx="0" cy="381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7">
            <a:extLst>
              <a:ext uri="{FF2B5EF4-FFF2-40B4-BE49-F238E27FC236}">
                <a16:creationId xmlns:a16="http://schemas.microsoft.com/office/drawing/2014/main" id="{3F34D7E0-23C3-C5BE-088B-E90612579500}"/>
              </a:ext>
            </a:extLst>
          </p:cNvPr>
          <p:cNvSpPr/>
          <p:nvPr/>
        </p:nvSpPr>
        <p:spPr>
          <a:xfrm>
            <a:off x="1524423" y="120395"/>
            <a:ext cx="7924377" cy="830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/>
              <a:t>Transports URGENTS :   Hélicoptère</a:t>
            </a:r>
          </a:p>
        </p:txBody>
      </p:sp>
      <p:sp>
        <p:nvSpPr>
          <p:cNvPr id="16" name="Espace réservé du pied de page 7">
            <a:extLst>
              <a:ext uri="{FF2B5EF4-FFF2-40B4-BE49-F238E27FC236}">
                <a16:creationId xmlns:a16="http://schemas.microsoft.com/office/drawing/2014/main" id="{B04176AD-1A99-E002-C126-D0BE1967E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025" y="1004888"/>
            <a:ext cx="11603038" cy="5740400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366870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7</a:t>
            </a:fld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838201" y="1502228"/>
            <a:ext cx="2977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Exemple d’un transport en Hélicoptère : </a:t>
            </a:r>
          </a:p>
          <a:p>
            <a:endParaRPr lang="fr-BE"/>
          </a:p>
          <a:p>
            <a:r>
              <a:rPr lang="fr-BE" u="sng">
                <a:highlight>
                  <a:srgbClr val="FFFF00"/>
                </a:highlight>
              </a:rPr>
              <a:t>La facture d’un affilié transporté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15" y="365126"/>
            <a:ext cx="5945535" cy="5907374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9D38882-C434-A7A0-6E88-2D871EA326B5}"/>
              </a:ext>
            </a:extLst>
          </p:cNvPr>
          <p:cNvSpPr/>
          <p:nvPr/>
        </p:nvSpPr>
        <p:spPr>
          <a:xfrm>
            <a:off x="9490841" y="5349766"/>
            <a:ext cx="1199309" cy="865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AB573356-0D61-6C4E-D360-D7A039B81B07}"/>
              </a:ext>
            </a:extLst>
          </p:cNvPr>
          <p:cNvSpPr/>
          <p:nvPr/>
        </p:nvSpPr>
        <p:spPr>
          <a:xfrm>
            <a:off x="9619223" y="4400219"/>
            <a:ext cx="1103587" cy="949547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" name="Image 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D0C68524-C649-62DA-092E-6AAA7A66E0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8E906945-09E7-60FE-90C3-32ACF9C9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6622" y="6428759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222759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8</a:t>
            </a:fld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838200" y="1502228"/>
            <a:ext cx="311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Exemple d’un transport en Hélicoptère : </a:t>
            </a:r>
            <a:r>
              <a:rPr lang="fr-BE" u="sng">
                <a:highlight>
                  <a:srgbClr val="FFFF00"/>
                </a:highlight>
              </a:rPr>
              <a:t>L’annexe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625448"/>
            <a:ext cx="5122180" cy="5730902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1E31563E-05C5-D204-5E89-F0978CFA8F95}"/>
              </a:ext>
            </a:extLst>
          </p:cNvPr>
          <p:cNvSpPr/>
          <p:nvPr/>
        </p:nvSpPr>
        <p:spPr>
          <a:xfrm>
            <a:off x="6589987" y="501650"/>
            <a:ext cx="1692166" cy="833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425CFFFA-6799-58FF-0DE0-E067D6092E48}"/>
              </a:ext>
            </a:extLst>
          </p:cNvPr>
          <p:cNvSpPr/>
          <p:nvPr/>
        </p:nvSpPr>
        <p:spPr>
          <a:xfrm flipH="1">
            <a:off x="8366234" y="672553"/>
            <a:ext cx="1135118" cy="6965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pic>
        <p:nvPicPr>
          <p:cNvPr id="2" name="Image 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BB66A233-CF0E-1E3D-4E0B-FD9554BC51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B2B270AA-5AF9-A702-9F31-7B4B4880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880" y="6425866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396569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A369-83B4-413A-B591-350D742C5C1E}" type="slidenum">
              <a:rPr lang="fr-BE" smtClean="0"/>
              <a:t>9</a:t>
            </a:fld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838201" y="1502228"/>
            <a:ext cx="2724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Exemple d’un transport en Hélicoptère :</a:t>
            </a:r>
          </a:p>
          <a:p>
            <a:endParaRPr lang="fr-BE"/>
          </a:p>
          <a:p>
            <a:r>
              <a:rPr lang="fr-BE" u="sng">
                <a:highlight>
                  <a:srgbClr val="FFFF00"/>
                </a:highlight>
              </a:rPr>
              <a:t>La facture d’un affilié </a:t>
            </a:r>
          </a:p>
          <a:p>
            <a:r>
              <a:rPr lang="fr-BE" u="sng">
                <a:highlight>
                  <a:srgbClr val="FFFF00"/>
                </a:highlight>
              </a:rPr>
              <a:t>NON TRANSPORTE</a:t>
            </a:r>
          </a:p>
        </p:txBody>
      </p:sp>
      <p:pic>
        <p:nvPicPr>
          <p:cNvPr id="8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13" y="955297"/>
            <a:ext cx="5953366" cy="5260166"/>
          </a:xfr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DE902A3-7B31-7387-A700-411250B989B1}"/>
              </a:ext>
            </a:extLst>
          </p:cNvPr>
          <p:cNvSpPr/>
          <p:nvPr/>
        </p:nvSpPr>
        <p:spPr>
          <a:xfrm>
            <a:off x="9133490" y="3951889"/>
            <a:ext cx="1322989" cy="746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675912AD-D7F2-F603-8A7F-76C88A028F75}"/>
              </a:ext>
            </a:extLst>
          </p:cNvPr>
          <p:cNvSpPr/>
          <p:nvPr/>
        </p:nvSpPr>
        <p:spPr>
          <a:xfrm>
            <a:off x="9243190" y="3300248"/>
            <a:ext cx="1103587" cy="822967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" name="Image 1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8A63A8BB-8535-A290-526D-C8B1D09461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" y="6356350"/>
            <a:ext cx="805739" cy="323850"/>
          </a:xfrm>
          <a:prstGeom prst="rect">
            <a:avLst/>
          </a:prstGeom>
        </p:spPr>
      </p:pic>
      <p:sp>
        <p:nvSpPr>
          <p:cNvPr id="4" name="Espace réservé du pied de page 7">
            <a:extLst>
              <a:ext uri="{FF2B5EF4-FFF2-40B4-BE49-F238E27FC236}">
                <a16:creationId xmlns:a16="http://schemas.microsoft.com/office/drawing/2014/main" id="{48185309-A9FE-8003-7E1E-806AC4D96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9227" y="6356350"/>
            <a:ext cx="3880760" cy="365125"/>
          </a:xfrm>
        </p:spPr>
        <p:txBody>
          <a:bodyPr/>
          <a:lstStyle/>
          <a:p>
            <a:r>
              <a:rPr lang="fr-BE"/>
              <a:t>Présentation du service Transport</a:t>
            </a:r>
          </a:p>
        </p:txBody>
      </p:sp>
    </p:spTree>
    <p:extLst>
      <p:ext uri="{BB962C8B-B14F-4D97-AF65-F5344CB8AC3E}">
        <p14:creationId xmlns:p14="http://schemas.microsoft.com/office/powerpoint/2010/main" val="27948480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5d166b-00ae-4c4e-a867-186be6dd2f3d" xsi:nil="true"/>
    <lcf76f155ced4ddcb4097134ff3c332f xmlns="64bd0745-81b3-4d11-b1a2-2b292c7fa1f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D474E5941B9E4AA89D23EBB797E2C2" ma:contentTypeVersion="13" ma:contentTypeDescription="Create a new document." ma:contentTypeScope="" ma:versionID="78e7dbd426bf41482415e2696e2cb2dc">
  <xsd:schema xmlns:xsd="http://www.w3.org/2001/XMLSchema" xmlns:xs="http://www.w3.org/2001/XMLSchema" xmlns:p="http://schemas.microsoft.com/office/2006/metadata/properties" xmlns:ns2="64bd0745-81b3-4d11-b1a2-2b292c7fa1f9" xmlns:ns3="a35d166b-00ae-4c4e-a867-186be6dd2f3d" targetNamespace="http://schemas.microsoft.com/office/2006/metadata/properties" ma:root="true" ma:fieldsID="c08b07b4bd929399e691fd964c7d1d3f" ns2:_="" ns3:_="">
    <xsd:import namespace="64bd0745-81b3-4d11-b1a2-2b292c7fa1f9"/>
    <xsd:import namespace="a35d166b-00ae-4c4e-a867-186be6dd2f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d0745-81b3-4d11-b1a2-2b292c7fa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dd3a80c-dcfc-4322-8472-55d1b294c1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d166b-00ae-4c4e-a867-186be6dd2f3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43e3a73-d7bc-494b-8ad3-ecc953dd4bfb}" ma:internalName="TaxCatchAll" ma:showField="CatchAllData" ma:web="a35d166b-00ae-4c4e-a867-186be6dd2f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7C340D-6301-4057-8888-5B27495BD260}">
  <ds:schemaRefs>
    <ds:schemaRef ds:uri="64bd0745-81b3-4d11-b1a2-2b292c7fa1f9"/>
    <ds:schemaRef ds:uri="a35d166b-00ae-4c4e-a867-186be6dd2f3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749FC1-B2CD-4E7A-97D9-CA422FAD1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bd0745-81b3-4d11-b1a2-2b292c7fa1f9"/>
    <ds:schemaRef ds:uri="a35d166b-00ae-4c4e-a867-186be6dd2f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16FF51-2554-4EAE-BE21-7B8A341F98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3305</Words>
  <Application>Microsoft Office PowerPoint</Application>
  <PresentationFormat>Grand écran</PresentationFormat>
  <Paragraphs>724</Paragraphs>
  <Slides>51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lato</vt:lpstr>
      <vt:lpstr>Wingdings</vt:lpstr>
      <vt:lpstr>Thème Office</vt:lpstr>
      <vt:lpstr>Présentation du service Transport</vt:lpstr>
      <vt:lpstr>TABLE DES MATIERES</vt:lpstr>
      <vt:lpstr>Introduction</vt:lpstr>
      <vt:lpstr>Transports Urgents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Transport Bénévole</vt:lpstr>
      <vt:lpstr>Présentation PowerPoint</vt:lpstr>
      <vt:lpstr>Présentation PowerPoint</vt:lpstr>
      <vt:lpstr>Présentation PowerPoint</vt:lpstr>
      <vt:lpstr>Présentation PowerPoint</vt:lpstr>
      <vt:lpstr>Transport  Collectif</vt:lpstr>
      <vt:lpstr>Présentation PowerPoint</vt:lpstr>
      <vt:lpstr>Présentation PowerPoint</vt:lpstr>
      <vt:lpstr>  Transports NON URGENTS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Radiothérapie, chimio, dialyse </vt:lpstr>
      <vt:lpstr>Présentation PowerPoint</vt:lpstr>
      <vt:lpstr>Présentation PowerPoint</vt:lpstr>
      <vt:lpstr>Présentation PowerPoint</vt:lpstr>
      <vt:lpstr>Présentation PowerPoint</vt:lpstr>
      <vt:lpstr>Radiothérapie, chimio, dialyse </vt:lpstr>
      <vt:lpstr>Centre de soins de jour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NVSM-UNMS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DE FORMATION FULL SERVICE AFFILIES</dc:title>
  <dc:creator>Mubuala, Stephanie</dc:creator>
  <cp:lastModifiedBy>Schreck, Isabelle</cp:lastModifiedBy>
  <cp:revision>208</cp:revision>
  <cp:lastPrinted>2024-12-02T08:50:30Z</cp:lastPrinted>
  <dcterms:created xsi:type="dcterms:W3CDTF">2021-10-19T08:58:10Z</dcterms:created>
  <dcterms:modified xsi:type="dcterms:W3CDTF">2026-04-27T06:32:07Z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0x01010049D474E5941B9E4AA89D23EBB797E2C2</vt:lpwstr>
  </property>
  <property fmtid="{D5CDD505-2E9C-101B-9397-08002B2CF9AE}" pid="3" name="MediaServiceImageTags">
    <vt:lpwstr/>
  </property>
</Properties>
</file>